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1"/>
  </p:notesMasterIdLst>
  <p:handoutMasterIdLst>
    <p:handoutMasterId r:id="rId22"/>
  </p:handoutMasterIdLst>
  <p:sldIdLst>
    <p:sldId id="257" r:id="rId3"/>
    <p:sldId id="258" r:id="rId4"/>
    <p:sldId id="259" r:id="rId5"/>
    <p:sldId id="260" r:id="rId6"/>
    <p:sldId id="261" r:id="rId7"/>
    <p:sldId id="262" r:id="rId8"/>
    <p:sldId id="263" r:id="rId9"/>
    <p:sldId id="264" r:id="rId10"/>
    <p:sldId id="267" r:id="rId11"/>
    <p:sldId id="266" r:id="rId12"/>
    <p:sldId id="269" r:id="rId13"/>
    <p:sldId id="270" r:id="rId14"/>
    <p:sldId id="272" r:id="rId15"/>
    <p:sldId id="273" r:id="rId16"/>
    <p:sldId id="274" r:id="rId17"/>
    <p:sldId id="275" r:id="rId18"/>
    <p:sldId id="271" r:id="rId19"/>
    <p:sldId id="265"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68" d="100"/>
          <a:sy n="68" d="100"/>
        </p:scale>
        <p:origin x="96" y="21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12/23/2015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12/23/2015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18</a:t>
            </a:fld>
            <a:endParaRPr lang="en-US" dirty="0"/>
          </a:p>
        </p:txBody>
      </p:sp>
    </p:spTree>
    <p:extLst>
      <p:ext uri="{BB962C8B-B14F-4D97-AF65-F5344CB8AC3E}">
        <p14:creationId xmlns:p14="http://schemas.microsoft.com/office/powerpoint/2010/main" val="3343007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pPr/>
              <a:t>12/23/2015</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pPr/>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3E0FA9E5-6744-4841-888F-9E7CC0C2B7EC}" type="datetimeFigureOut">
              <a:rPr lang="en-US" smtClean="0"/>
              <a:pPr/>
              <a:t>12/23/2015</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wm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http://3.bp.blogspot.com/-Rqfr5506478/T1cqRW9AIhI/AAAAAAAAAHw/GxgiR9gkGOU/s1600/palmistry-lines.jpg"/>
          <p:cNvPicPr>
            <a:picLocks noChangeAspect="1" noChangeArrowheads="1"/>
          </p:cNvPicPr>
          <p:nvPr/>
        </p:nvPicPr>
        <p:blipFill>
          <a:blip r:embed="rId3" cstate="print"/>
          <a:srcRect/>
          <a:stretch>
            <a:fillRect/>
          </a:stretch>
        </p:blipFill>
        <p:spPr bwMode="auto">
          <a:xfrm>
            <a:off x="307975" y="160338"/>
            <a:ext cx="4286250" cy="5715000"/>
          </a:xfrm>
          <a:prstGeom prst="rect">
            <a:avLst/>
          </a:prstGeom>
          <a:noFill/>
        </p:spPr>
      </p:pic>
      <p:sp>
        <p:nvSpPr>
          <p:cNvPr id="3" name="Content Placeholder 2"/>
          <p:cNvSpPr>
            <a:spLocks noGrp="1"/>
          </p:cNvSpPr>
          <p:nvPr>
            <p:ph type="subTitle" idx="1"/>
          </p:nvPr>
        </p:nvSpPr>
        <p:spPr>
          <a:xfrm>
            <a:off x="1065213" y="3124200"/>
            <a:ext cx="5029201" cy="1397000"/>
          </a:xfrm>
        </p:spPr>
        <p:txBody>
          <a:bodyPr/>
          <a:lstStyle/>
          <a:p>
            <a:pPr algn="r"/>
            <a:r>
              <a:rPr lang="en-US" sz="2000" dirty="0" smtClean="0">
                <a:ln w="0"/>
                <a:solidFill>
                  <a:schemeClr val="bg1">
                    <a:lumMod val="50000"/>
                  </a:schemeClr>
                </a:solidFill>
                <a:latin typeface="Trebuchet MS" panose="020B0603020202020204" pitchFamily="34" charset="0"/>
              </a:rPr>
              <a:t>                           JIIT </a:t>
            </a:r>
            <a:r>
              <a:rPr lang="en-US" sz="2000" dirty="0" smtClean="0">
                <a:ln w="0"/>
                <a:solidFill>
                  <a:schemeClr val="bg1">
                    <a:lumMod val="50000"/>
                  </a:schemeClr>
                </a:solidFill>
                <a:latin typeface="Trebuchet MS" panose="020B0603020202020204" pitchFamily="34" charset="0"/>
              </a:rPr>
              <a:t>(PART 1) </a:t>
            </a:r>
            <a:endParaRPr lang="en-US" sz="2000" dirty="0" smtClean="0">
              <a:ln w="0"/>
              <a:solidFill>
                <a:schemeClr val="bg1">
                  <a:lumMod val="50000"/>
                </a:schemeClr>
              </a:solidFill>
              <a:latin typeface="Trebuchet MS" panose="020B0603020202020204" pitchFamily="34" charset="0"/>
            </a:endParaRPr>
          </a:p>
          <a:p>
            <a:pPr algn="r"/>
            <a:r>
              <a:rPr lang="en-US" sz="2000" dirty="0" smtClean="0">
                <a:ln w="0"/>
                <a:solidFill>
                  <a:schemeClr val="bg1">
                    <a:lumMod val="50000"/>
                  </a:schemeClr>
                </a:solidFill>
                <a:latin typeface="Trebuchet MS" panose="020B0603020202020204" pitchFamily="34" charset="0"/>
              </a:rPr>
              <a:t>MAJOR </a:t>
            </a:r>
            <a:r>
              <a:rPr lang="en-US" sz="2000" dirty="0" smtClean="0">
                <a:ln w="0"/>
                <a:solidFill>
                  <a:schemeClr val="bg1">
                    <a:lumMod val="50000"/>
                  </a:schemeClr>
                </a:solidFill>
                <a:latin typeface="Trebuchet MS" panose="020B0603020202020204" pitchFamily="34" charset="0"/>
              </a:rPr>
              <a:t>PROJECT</a:t>
            </a:r>
            <a:endParaRPr lang="en-US" dirty="0"/>
          </a:p>
        </p:txBody>
      </p:sp>
      <p:sp>
        <p:nvSpPr>
          <p:cNvPr id="4" name="Title 3"/>
          <p:cNvSpPr>
            <a:spLocks noGrp="1"/>
          </p:cNvSpPr>
          <p:nvPr>
            <p:ph type="ctrTitle"/>
          </p:nvPr>
        </p:nvSpPr>
        <p:spPr>
          <a:xfrm>
            <a:off x="1065214" y="533400"/>
            <a:ext cx="7848598" cy="2514601"/>
          </a:xfrm>
        </p:spPr>
        <p:txBody>
          <a:bodyPr/>
          <a:lstStyle/>
          <a:p>
            <a:pPr>
              <a:lnSpc>
                <a:spcPct val="100000"/>
              </a:lnSpc>
            </a:pPr>
            <a:r>
              <a:rPr lang="en-US" dirty="0" smtClean="0"/>
              <a:t>         PALM </a:t>
            </a:r>
            <a:r>
              <a:rPr lang="en-US" dirty="0" smtClean="0"/>
              <a:t>PREDICTION SYSTEM</a:t>
            </a:r>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2586" y="3822700"/>
            <a:ext cx="1853186" cy="2305022"/>
          </a:xfrm>
          <a:prstGeom prst="rect">
            <a:avLst/>
          </a:prstGeom>
        </p:spPr>
      </p:pic>
      <p:sp>
        <p:nvSpPr>
          <p:cNvPr id="18434" name="AutoShape 2" descr="http://3.bp.blogspot.com/-Rqfr5506478/T1cqRW9AIhI/AAAAAAAAAHw/GxgiR9gkGOU/s1600/palmistry-lin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684212" y="533400"/>
            <a:ext cx="7620000" cy="175260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2800" dirty="0" smtClean="0"/>
              <a:t>  </a:t>
            </a:r>
            <a:endParaRPr lang="en-US" sz="2900" dirty="0" smtClean="0"/>
          </a:p>
          <a:p>
            <a:r>
              <a:rPr lang="en-GB" sz="2800" dirty="0" smtClean="0"/>
              <a:t>Research Paper:</a:t>
            </a:r>
            <a:r>
              <a:rPr lang="en-US" sz="2800" dirty="0" smtClean="0"/>
              <a:t>Application of Digital Image Processing and Analysis in Healthcare Based on Medical Palmistry</a:t>
            </a:r>
            <a:endParaRPr lang="en-US" sz="2800" i="1" u="sng" dirty="0" smtClean="0"/>
          </a:p>
          <a:p>
            <a:endParaRPr lang="en-US" sz="2800" i="1" u="sng" dirty="0"/>
          </a:p>
        </p:txBody>
      </p:sp>
      <p:sp>
        <p:nvSpPr>
          <p:cNvPr id="5" name="Rectangle 4"/>
          <p:cNvSpPr/>
          <p:nvPr/>
        </p:nvSpPr>
        <p:spPr>
          <a:xfrm>
            <a:off x="989012" y="2286000"/>
            <a:ext cx="6092825" cy="2031325"/>
          </a:xfrm>
          <a:prstGeom prst="rect">
            <a:avLst/>
          </a:prstGeom>
        </p:spPr>
        <p:txBody>
          <a:bodyPr>
            <a:spAutoFit/>
          </a:bodyPr>
          <a:lstStyle/>
          <a:p>
            <a:r>
              <a:rPr lang="en-US" dirty="0" smtClean="0"/>
              <a:t>In this paper, an application of digital image processing and analysis techniques has been discussed, which can be useful in healthcare domain to predict some major diseases for human being. Discussion on the steps involved in image processing is </a:t>
            </a:r>
            <a:r>
              <a:rPr lang="en-US" dirty="0" err="1" smtClean="0"/>
              <a:t>given.Also</a:t>
            </a:r>
            <a:r>
              <a:rPr lang="en-US" dirty="0" smtClean="0"/>
              <a:t> a short description on patterns important in palmistry is published.</a:t>
            </a:r>
            <a:endParaRPr lang="en-US" dirty="0">
              <a:latin typeface="Century Gothic" pitchFamily="34" charset="0"/>
            </a:endParaRPr>
          </a:p>
        </p:txBody>
      </p:sp>
    </p:spTree>
    <p:extLst>
      <p:ext uri="{BB962C8B-B14F-4D97-AF65-F5344CB8AC3E}">
        <p14:creationId xmlns:p14="http://schemas.microsoft.com/office/powerpoint/2010/main" val="145957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760412" y="533400"/>
            <a:ext cx="7924800" cy="68580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endParaRPr lang="en-US" sz="2700" dirty="0" smtClean="0"/>
          </a:p>
          <a:p>
            <a:r>
              <a:rPr lang="en-US" sz="2700" i="1" u="sng" dirty="0" smtClean="0"/>
              <a:t>Canny Edge Detection Method Applied:</a:t>
            </a:r>
            <a:endParaRPr lang="en-US" sz="2700" i="1" u="sng" dirty="0" smtClean="0"/>
          </a:p>
          <a:p>
            <a:endParaRPr lang="en-US" sz="2700" i="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1828800"/>
            <a:ext cx="4525006" cy="42201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1828800"/>
            <a:ext cx="4673613" cy="4176252"/>
          </a:xfrm>
          <a:prstGeom prst="rect">
            <a:avLst/>
          </a:prstGeom>
        </p:spPr>
      </p:pic>
    </p:spTree>
    <p:extLst>
      <p:ext uri="{BB962C8B-B14F-4D97-AF65-F5344CB8AC3E}">
        <p14:creationId xmlns:p14="http://schemas.microsoft.com/office/powerpoint/2010/main" val="220315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bwMode="auto">
          <a:xfrm>
            <a:off x="684212" y="533400"/>
            <a:ext cx="7924800" cy="68580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2700" u="sng" dirty="0"/>
              <a:t>Output after the Implementation of </a:t>
            </a:r>
            <a:r>
              <a:rPr lang="en-US" sz="2700" u="sng" dirty="0" smtClean="0"/>
              <a:t>Prediction Algorithm</a:t>
            </a:r>
            <a:endParaRPr lang="en-US" sz="2700" i="1" u="sng" dirty="0" smtClean="0"/>
          </a:p>
          <a:p>
            <a:endParaRPr lang="en-US" sz="2700" i="1"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447800"/>
            <a:ext cx="4591691" cy="393437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3" y="851682"/>
            <a:ext cx="4572000" cy="6035762"/>
          </a:xfrm>
          <a:prstGeom prst="rect">
            <a:avLst/>
          </a:prstGeom>
        </p:spPr>
      </p:pic>
    </p:spTree>
    <p:extLst>
      <p:ext uri="{BB962C8B-B14F-4D97-AF65-F5344CB8AC3E}">
        <p14:creationId xmlns:p14="http://schemas.microsoft.com/office/powerpoint/2010/main" val="306577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Palmistry deals with studying the lines ,their lengths and ratios. As stated earlier in older times the manual calculation of ratios was not always correct .Let alone common man could not differentiate the frauds from the learned .The validation of any universal rule made during the ancient time does not exist even in the modern time. The problem is “Pattern Classification in the field of palmistry and validation of traditional rules.”</a:t>
            </a:r>
          </a:p>
          <a:p>
            <a:endParaRPr lang="en-US" dirty="0" smtClean="0"/>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descr="C:\Program Files (x86)\Microsoft Office\MEDIA\CAGCAT10\j0240695.wmf"/>
          <p:cNvPicPr>
            <a:picLocks noChangeAspect="1" noChangeArrowheads="1"/>
          </p:cNvPicPr>
          <p:nvPr/>
        </p:nvPicPr>
        <p:blipFill>
          <a:blip r:embed="rId2" cstate="print">
            <a:lum bright="45000"/>
          </a:blip>
          <a:srcRect/>
          <a:stretch>
            <a:fillRect/>
          </a:stretch>
        </p:blipFill>
        <p:spPr bwMode="auto">
          <a:xfrm>
            <a:off x="-1" y="685800"/>
            <a:ext cx="12188825" cy="5397922"/>
          </a:xfrm>
          <a:prstGeom prst="rect">
            <a:avLst/>
          </a:prstGeom>
          <a:noFill/>
        </p:spPr>
      </p:pic>
      <p:sp>
        <p:nvSpPr>
          <p:cNvPr id="2" name="Content Placeholder 1"/>
          <p:cNvSpPr>
            <a:spLocks noGrp="1"/>
          </p:cNvSpPr>
          <p:nvPr>
            <p:ph idx="1"/>
          </p:nvPr>
        </p:nvSpPr>
        <p:spPr/>
        <p:txBody>
          <a:bodyPr/>
          <a:lstStyle/>
          <a:p>
            <a:r>
              <a:rPr lang="en-US" dirty="0" smtClean="0"/>
              <a:t>Data Collection</a:t>
            </a:r>
          </a:p>
          <a:p>
            <a:r>
              <a:rPr lang="en-US" dirty="0" smtClean="0"/>
              <a:t>Cluster Formation</a:t>
            </a:r>
          </a:p>
          <a:p>
            <a:r>
              <a:rPr lang="en-US" dirty="0" smtClean="0"/>
              <a:t>Range detection</a:t>
            </a:r>
          </a:p>
          <a:p>
            <a:r>
              <a:rPr lang="en-US" dirty="0" smtClean="0"/>
              <a:t>Ratio Calculation</a:t>
            </a:r>
          </a:p>
          <a:p>
            <a:r>
              <a:rPr lang="en-US" dirty="0" smtClean="0"/>
              <a:t>Prediction</a:t>
            </a:r>
          </a:p>
          <a:p>
            <a:r>
              <a:rPr lang="en-US" dirty="0" smtClean="0"/>
              <a:t>Validation</a:t>
            </a:r>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IMPLEMENTATION</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will solve the problem in various steps starting from data extraction, data sorting, classification, calculating ratios and finally making predictions. There have been a lot of work done in this area but each research is majorly based on three lines-education, head and brain line. Then we predict that this ratio is good ,average or bad on the basis of previous data. If the prediction correlates with the reality the rule for prediction is validated however if it does not it proves that not all rules of prediction are precise. </a:t>
            </a:r>
            <a:endParaRPr lang="en-IN" dirty="0" smtClean="0"/>
          </a:p>
          <a:p>
            <a:r>
              <a:rPr lang="en-US" dirty="0" smtClean="0"/>
              <a:t>Until now no one has made efforts to validate the rules of palmistry and thus this branch of astrology has always been a victim of faith despite being accurate a lot of times. We will apply data mining algorithms to calculate the clusters </a:t>
            </a:r>
            <a:r>
              <a:rPr lang="en-US" dirty="0" err="1" smtClean="0"/>
              <a:t>inorder</a:t>
            </a:r>
            <a:r>
              <a:rPr lang="en-US" dirty="0" smtClean="0"/>
              <a:t> to decide the ranges and predict about performance in that particular area.</a:t>
            </a:r>
            <a:endParaRPr lang="en-IN"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Approach </a:t>
            </a:r>
            <a:endParaRPr lang="en-IN" dirty="0"/>
          </a:p>
        </p:txBody>
      </p:sp>
      <p:pic>
        <p:nvPicPr>
          <p:cNvPr id="32770" name="Picture 2" descr="C:\Program Files (x86)\Microsoft Office\MEDIA\CAGCAT10\j0252349.wmf"/>
          <p:cNvPicPr>
            <a:picLocks noChangeAspect="1" noChangeArrowheads="1"/>
          </p:cNvPicPr>
          <p:nvPr/>
        </p:nvPicPr>
        <p:blipFill>
          <a:blip r:embed="rId2" cstate="print"/>
          <a:srcRect/>
          <a:stretch>
            <a:fillRect/>
          </a:stretch>
        </p:blipFill>
        <p:spPr bwMode="auto">
          <a:xfrm>
            <a:off x="3808412" y="457200"/>
            <a:ext cx="1826971" cy="111099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Predicting human’s past ,present or future hundred percent accurately is an impossible task. Data mining algorithms can only predict it accurately to some extent. Also not every predicting rule is error </a:t>
            </a:r>
            <a:r>
              <a:rPr lang="en-US" dirty="0" err="1" smtClean="0"/>
              <a:t>proof.This</a:t>
            </a:r>
            <a:r>
              <a:rPr lang="en-US" dirty="0" smtClean="0"/>
              <a:t> newly developed model could help to validate the accuracy of each </a:t>
            </a:r>
            <a:r>
              <a:rPr lang="en-US" dirty="0" err="1" smtClean="0"/>
              <a:t>rule.Until</a:t>
            </a:r>
            <a:r>
              <a:rPr lang="en-US" dirty="0" smtClean="0"/>
              <a:t> now palmistry did not have a solid data set to prove if it correct but now slowly and gradually as the data set increases new trends will come into action. It is a simple and an accurate mathematical approach used for classification of ratios into </a:t>
            </a:r>
            <a:r>
              <a:rPr lang="en-US" dirty="0" err="1" smtClean="0"/>
              <a:t>good,average</a:t>
            </a:r>
            <a:r>
              <a:rPr lang="en-US" dirty="0" smtClean="0"/>
              <a:t> or bad category. This model will provide a mathematical fact for the fixation of certain value for a particular rule and also apply it . Not only will palmistry gain trust of people it will also be recognized as a mainstream research area with some solid results to back up the </a:t>
            </a:r>
            <a:r>
              <a:rPr lang="en-US" dirty="0" err="1" smtClean="0"/>
              <a:t>predictions.It</a:t>
            </a:r>
            <a:r>
              <a:rPr lang="en-US" dirty="0" smtClean="0"/>
              <a:t> will also save people to hire any astrologer ,rather they can do this on their own ,which also saves them from frauds and fake astrologers. </a:t>
            </a:r>
            <a:endParaRPr lang="en-IN" dirty="0" smtClean="0"/>
          </a:p>
          <a:p>
            <a:r>
              <a:rPr lang="en-US" dirty="0" smtClean="0"/>
              <a:t> </a:t>
            </a:r>
            <a:endParaRPr lang="en-IN"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Conclusion</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Program Files (x86)\Microsoft Office\MEDIA\CAGCAT10\j0291984.wmf"/>
          <p:cNvPicPr>
            <a:picLocks noChangeAspect="1" noChangeArrowheads="1"/>
          </p:cNvPicPr>
          <p:nvPr/>
        </p:nvPicPr>
        <p:blipFill>
          <a:blip r:embed="rId2" cstate="print"/>
          <a:srcRect/>
          <a:stretch>
            <a:fillRect/>
          </a:stretch>
        </p:blipFill>
        <p:spPr bwMode="auto">
          <a:xfrm>
            <a:off x="5256212" y="3429000"/>
            <a:ext cx="3570884" cy="2819400"/>
          </a:xfrm>
          <a:prstGeom prst="rect">
            <a:avLst/>
          </a:prstGeom>
          <a:noFill/>
        </p:spPr>
      </p:pic>
      <p:sp>
        <p:nvSpPr>
          <p:cNvPr id="3" name="Content Placeholder 2"/>
          <p:cNvSpPr>
            <a:spLocks noGrp="1"/>
          </p:cNvSpPr>
          <p:nvPr>
            <p:ph idx="1"/>
          </p:nvPr>
        </p:nvSpPr>
        <p:spPr/>
        <p:txBody>
          <a:bodyPr>
            <a:normAutofit/>
          </a:bodyPr>
          <a:lstStyle/>
          <a:p>
            <a:pPr lvl="0"/>
            <a:r>
              <a:rPr lang="en-US" sz="1800" dirty="0" smtClean="0"/>
              <a:t>Validating more lines and rules.</a:t>
            </a:r>
          </a:p>
          <a:p>
            <a:pPr lvl="0"/>
            <a:r>
              <a:rPr lang="en-US" sz="1800" dirty="0" smtClean="0"/>
              <a:t>Increasing the dataset of already explored ones.</a:t>
            </a:r>
            <a:endParaRPr lang="en-IN" sz="1800" dirty="0" smtClean="0"/>
          </a:p>
          <a:p>
            <a:pPr lvl="0"/>
            <a:r>
              <a:rPr lang="en-US" sz="1800" dirty="0" smtClean="0"/>
              <a:t>Making plots more insightful for better comparisons.</a:t>
            </a:r>
            <a:endParaRPr lang="en-IN" sz="1800" dirty="0" smtClean="0"/>
          </a:p>
          <a:p>
            <a:pPr lvl="0"/>
            <a:r>
              <a:rPr lang="en-US" sz="1800" dirty="0" smtClean="0"/>
              <a:t>Making system more robust and scalable.</a:t>
            </a:r>
            <a:r>
              <a:rPr lang="en-IN" sz="1800" dirty="0" smtClean="0"/>
              <a:t> </a:t>
            </a:r>
            <a:r>
              <a:rPr lang="en-US" sz="1800" dirty="0" smtClean="0"/>
              <a:t>More techniques for the visualization for the results.</a:t>
            </a:r>
            <a:endParaRPr lang="en-IN" sz="1800" dirty="0" smtClean="0"/>
          </a:p>
          <a:p>
            <a:pPr lvl="0"/>
            <a:endParaRPr lang="en-US" sz="1800" dirty="0" smtClean="0"/>
          </a:p>
          <a:p>
            <a:endParaRPr lang="en-US" sz="1800" dirty="0">
              <a:latin typeface="Trebuchet MS" panose="020B0603020202020204" pitchFamily="34" charset="0"/>
            </a:endParaRPr>
          </a:p>
        </p:txBody>
      </p:sp>
      <p:sp>
        <p:nvSpPr>
          <p:cNvPr id="2" name="Title 1"/>
          <p:cNvSpPr>
            <a:spLocks noGrp="1"/>
          </p:cNvSpPr>
          <p:nvPr>
            <p:ph type="title"/>
          </p:nvPr>
        </p:nvSpPr>
        <p:spPr/>
        <p:txBody>
          <a:bodyPr/>
          <a:lstStyle/>
          <a:p>
            <a:r>
              <a:rPr lang="en-US" dirty="0" smtClean="0"/>
              <a:t>Future Work</a:t>
            </a:r>
            <a:endParaRPr lang="en-US" dirty="0"/>
          </a:p>
        </p:txBody>
      </p:sp>
    </p:spTree>
    <p:extLst>
      <p:ext uri="{BB962C8B-B14F-4D97-AF65-F5344CB8AC3E}">
        <p14:creationId xmlns:p14="http://schemas.microsoft.com/office/powerpoint/2010/main" val="264278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65412" y="1676400"/>
            <a:ext cx="6172202" cy="1676401"/>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val="35962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made it possible..</a:t>
            </a:r>
            <a:endParaRPr lang="en-US" dirty="0"/>
          </a:p>
        </p:txBody>
      </p:sp>
      <p:sp>
        <p:nvSpPr>
          <p:cNvPr id="10" name="Shape 156"/>
          <p:cNvSpPr txBox="1"/>
          <p:nvPr/>
        </p:nvSpPr>
        <p:spPr>
          <a:xfrm>
            <a:off x="1979612" y="5562600"/>
            <a:ext cx="2027596" cy="762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dirty="0" smtClean="0">
                <a:solidFill>
                  <a:schemeClr val="dk1"/>
                </a:solidFill>
                <a:latin typeface="Trebuchet MS"/>
                <a:ea typeface="Trebuchet MS"/>
                <a:cs typeface="Trebuchet MS"/>
                <a:sym typeface="Trebuchet MS"/>
              </a:rPr>
              <a:t>Sumit Bansal</a:t>
            </a:r>
            <a:endParaRPr lang="en-IN" sz="1600" b="0" i="0" u="none" strike="noStrike" cap="none"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JIIT Noida</a:t>
            </a: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 </a:t>
            </a:r>
            <a:r>
              <a:rPr lang="en-IN" sz="1600" b="0" i="0" u="none" strike="noStrike" cap="none" baseline="0" dirty="0" err="1" smtClean="0">
                <a:solidFill>
                  <a:schemeClr val="dk1"/>
                </a:solidFill>
                <a:latin typeface="Trebuchet MS"/>
                <a:ea typeface="Trebuchet MS"/>
                <a:cs typeface="Trebuchet MS"/>
                <a:sym typeface="Trebuchet MS"/>
              </a:rPr>
              <a:t>B.Tech</a:t>
            </a:r>
            <a:endParaRPr lang="en-IN" sz="1600"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12103530</a:t>
            </a:r>
            <a:endParaRPr lang="en-IN" sz="1600" b="0" i="0" u="none" strike="noStrike" cap="none" baseline="0" dirty="0" smtClean="0">
              <a:solidFill>
                <a:schemeClr val="dk1"/>
              </a:solidFill>
              <a:latin typeface="Trebuchet MS"/>
              <a:ea typeface="Trebuchet MS"/>
              <a:cs typeface="Trebuchet MS"/>
              <a:sym typeface="Trebuchet MS"/>
            </a:endParaRPr>
          </a:p>
        </p:txBody>
      </p:sp>
      <p:sp>
        <p:nvSpPr>
          <p:cNvPr id="12" name="Shape 156"/>
          <p:cNvSpPr txBox="1"/>
          <p:nvPr/>
        </p:nvSpPr>
        <p:spPr>
          <a:xfrm>
            <a:off x="4590423" y="4201732"/>
            <a:ext cx="2367436" cy="762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IN" sz="1600" b="0" i="0" u="none" strike="noStrike" cap="none" baseline="0" dirty="0">
              <a:solidFill>
                <a:schemeClr val="dk1"/>
              </a:solidFill>
              <a:latin typeface="Trebuchet MS"/>
              <a:ea typeface="Trebuchet MS"/>
              <a:cs typeface="Trebuchet MS"/>
              <a:sym typeface="Trebuchet MS"/>
            </a:endParaRPr>
          </a:p>
        </p:txBody>
      </p:sp>
      <p:sp>
        <p:nvSpPr>
          <p:cNvPr id="16" name="Shape 156"/>
          <p:cNvSpPr txBox="1"/>
          <p:nvPr/>
        </p:nvSpPr>
        <p:spPr>
          <a:xfrm>
            <a:off x="6856412" y="5486400"/>
            <a:ext cx="2367436" cy="762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dirty="0" err="1" smtClean="0">
                <a:solidFill>
                  <a:schemeClr val="dk1"/>
                </a:solidFill>
                <a:latin typeface="Trebuchet MS"/>
                <a:ea typeface="Trebuchet MS"/>
                <a:cs typeface="Trebuchet MS"/>
                <a:sym typeface="Trebuchet MS"/>
              </a:rPr>
              <a:t>Vrishti</a:t>
            </a:r>
            <a:r>
              <a:rPr lang="en-IN" sz="1600" dirty="0" smtClean="0">
                <a:solidFill>
                  <a:schemeClr val="dk1"/>
                </a:solidFill>
                <a:latin typeface="Trebuchet MS"/>
                <a:ea typeface="Trebuchet MS"/>
                <a:cs typeface="Trebuchet MS"/>
                <a:sym typeface="Trebuchet MS"/>
              </a:rPr>
              <a:t> </a:t>
            </a:r>
            <a:r>
              <a:rPr lang="en-IN" sz="1600" dirty="0" err="1" smtClean="0">
                <a:solidFill>
                  <a:schemeClr val="dk1"/>
                </a:solidFill>
                <a:latin typeface="Trebuchet MS"/>
                <a:ea typeface="Trebuchet MS"/>
                <a:cs typeface="Trebuchet MS"/>
                <a:sym typeface="Trebuchet MS"/>
              </a:rPr>
              <a:t>Gahlaut</a:t>
            </a:r>
            <a:endParaRPr lang="en-IN" sz="1600" b="0" i="0" u="none" strike="noStrike" cap="none"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smtClean="0">
                <a:solidFill>
                  <a:schemeClr val="dk1"/>
                </a:solidFill>
                <a:latin typeface="Trebuchet MS"/>
                <a:ea typeface="Trebuchet MS"/>
                <a:cs typeface="Trebuchet MS"/>
                <a:sym typeface="Trebuchet MS"/>
              </a:rPr>
              <a:t>JIIT </a:t>
            </a:r>
            <a:r>
              <a:rPr lang="en-IN" sz="1600" b="0" i="0" u="none" strike="noStrike" cap="none" baseline="0" dirty="0">
                <a:solidFill>
                  <a:schemeClr val="dk1"/>
                </a:solidFill>
                <a:latin typeface="Trebuchet MS"/>
                <a:ea typeface="Trebuchet MS"/>
                <a:cs typeface="Trebuchet MS"/>
                <a:sym typeface="Trebuchet MS"/>
              </a:rPr>
              <a:t>Noida </a:t>
            </a:r>
            <a:endParaRPr lang="en-IN" sz="1600" b="0" i="0" u="none" strike="noStrike" cap="none" baseline="0"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b="0" i="0" u="none" strike="noStrike" cap="none" baseline="0" dirty="0" err="1" smtClean="0">
                <a:solidFill>
                  <a:schemeClr val="dk1"/>
                </a:solidFill>
                <a:latin typeface="Trebuchet MS"/>
                <a:ea typeface="Trebuchet MS"/>
                <a:cs typeface="Trebuchet MS"/>
                <a:sym typeface="Trebuchet MS"/>
              </a:rPr>
              <a:t>B.Tech</a:t>
            </a:r>
            <a:endParaRPr lang="en-IN" sz="1600" b="0" i="0" u="none" strike="noStrike" cap="none" baseline="0" dirty="0" smtClean="0">
              <a:solidFill>
                <a:schemeClr val="dk1"/>
              </a:solidFill>
              <a:latin typeface="Trebuchet MS"/>
              <a:ea typeface="Trebuchet MS"/>
              <a:cs typeface="Trebuchet MS"/>
              <a:sym typeface="Trebuchet MS"/>
            </a:endParaRPr>
          </a:p>
          <a:p>
            <a:pPr marL="0" marR="0" lvl="0" indent="0" algn="l" rtl="0">
              <a:spcBef>
                <a:spcPts val="0"/>
              </a:spcBef>
              <a:buSzPct val="25000"/>
              <a:buNone/>
            </a:pPr>
            <a:r>
              <a:rPr lang="en-IN" sz="1600" dirty="0" smtClean="0">
                <a:solidFill>
                  <a:schemeClr val="dk1"/>
                </a:solidFill>
                <a:latin typeface="Trebuchet MS"/>
                <a:ea typeface="Trebuchet MS"/>
                <a:cs typeface="Trebuchet MS"/>
                <a:sym typeface="Trebuchet MS"/>
              </a:rPr>
              <a:t>12103528</a:t>
            </a:r>
            <a:endParaRPr lang="en-IN" sz="1600" b="0" i="0" u="none" strike="noStrike" cap="none" baseline="0" dirty="0">
              <a:solidFill>
                <a:schemeClr val="dk1"/>
              </a:solidFill>
              <a:latin typeface="Trebuchet MS"/>
              <a:ea typeface="Trebuchet MS"/>
              <a:cs typeface="Trebuchet MS"/>
              <a:sym typeface="Trebuchet MS"/>
            </a:endParaRPr>
          </a:p>
        </p:txBody>
      </p:sp>
      <p:pic>
        <p:nvPicPr>
          <p:cNvPr id="16386" name="Picture 2" descr="https://scontent.fdel1-2.fna.fbcdn.net/hphotos-xfl1/v/t1.0-9/12299183_1650225491902181_167226217994948948_n.jpg?oh=d99dbbf8eb6b2721aef6b5cd3580bc1b&amp;oe=56D8F819"/>
          <p:cNvPicPr>
            <a:picLocks noChangeAspect="1" noChangeArrowheads="1"/>
          </p:cNvPicPr>
          <p:nvPr/>
        </p:nvPicPr>
        <p:blipFill>
          <a:blip r:embed="rId2" cstate="print"/>
          <a:srcRect/>
          <a:stretch>
            <a:fillRect/>
          </a:stretch>
        </p:blipFill>
        <p:spPr bwMode="auto">
          <a:xfrm>
            <a:off x="6399212" y="1752600"/>
            <a:ext cx="3048000" cy="3475038"/>
          </a:xfrm>
          <a:prstGeom prst="rect">
            <a:avLst/>
          </a:prstGeom>
          <a:noFill/>
        </p:spPr>
      </p:pic>
      <p:sp>
        <p:nvSpPr>
          <p:cNvPr id="16388" name="AutoShape 4" descr="http://www.animalspot.net/wp-content/uploads/2012/01/Monkey-Photo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0" name="AutoShape 6" descr="http://www.animalspot.net/wp-content/uploads/2012/01/Monkey-Photo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413" y="1768699"/>
            <a:ext cx="3143361" cy="3458939"/>
          </a:xfrm>
          <a:prstGeom prst="rect">
            <a:avLst/>
          </a:prstGeom>
        </p:spPr>
      </p:pic>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rebuchet MS" panose="020B0603020202020204" pitchFamily="34" charset="0"/>
              </a:rPr>
              <a:t>Our College – Jaypee Institute of Information Technology</a:t>
            </a:r>
          </a:p>
          <a:p>
            <a:r>
              <a:rPr lang="en-US" dirty="0" smtClean="0">
                <a:latin typeface="Trebuchet MS" panose="020B0603020202020204" pitchFamily="34" charset="0"/>
              </a:rPr>
              <a:t>Dr. Manish Kumar </a:t>
            </a:r>
            <a:r>
              <a:rPr lang="en-US" dirty="0" err="1" smtClean="0">
                <a:latin typeface="Trebuchet MS" panose="020B0603020202020204" pitchFamily="34" charset="0"/>
              </a:rPr>
              <a:t>Thakur</a:t>
            </a:r>
            <a:r>
              <a:rPr lang="en-US" dirty="0" smtClean="0">
                <a:latin typeface="Trebuchet MS" panose="020B0603020202020204" pitchFamily="34" charset="0"/>
              </a:rPr>
              <a:t>– Mentor</a:t>
            </a:r>
          </a:p>
          <a:p>
            <a:r>
              <a:rPr lang="en-US" dirty="0" smtClean="0">
                <a:latin typeface="Trebuchet MS" panose="020B0603020202020204" pitchFamily="34" charset="0"/>
              </a:rPr>
              <a:t>Our passion for making and idea come to life</a:t>
            </a:r>
          </a:p>
          <a:p>
            <a:r>
              <a:rPr lang="en-US" dirty="0" smtClean="0">
                <a:latin typeface="Trebuchet MS" panose="020B0603020202020204" pitchFamily="34" charset="0"/>
              </a:rPr>
              <a:t>Dedication towards Coding</a:t>
            </a:r>
          </a:p>
          <a:p>
            <a:endParaRPr lang="en-US" dirty="0">
              <a:latin typeface="Trebuchet MS" panose="020B0603020202020204" pitchFamily="34" charset="0"/>
            </a:endParaRPr>
          </a:p>
        </p:txBody>
      </p:sp>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Project about?</a:t>
            </a:r>
            <a:endParaRPr lang="en-US" dirty="0"/>
          </a:p>
        </p:txBody>
      </p:sp>
      <p:sp>
        <p:nvSpPr>
          <p:cNvPr id="7" name="TextBox 6"/>
          <p:cNvSpPr txBox="1"/>
          <p:nvPr/>
        </p:nvSpPr>
        <p:spPr>
          <a:xfrm>
            <a:off x="1065212" y="1440814"/>
            <a:ext cx="5181600" cy="5632311"/>
          </a:xfrm>
          <a:prstGeom prst="rect">
            <a:avLst/>
          </a:prstGeom>
          <a:noFill/>
          <a:ln>
            <a:noFill/>
          </a:ln>
        </p:spPr>
        <p:txBody>
          <a:bodyPr wrap="square" numCol="1" rtlCol="0" anchor="ctr" anchorCtr="1">
            <a:spAutoFit/>
          </a:bodyPr>
          <a:lstStyle/>
          <a:p>
            <a:r>
              <a:rPr lang="en-US" dirty="0" smtClean="0"/>
              <a:t>The Project titled “Palm Recognition System” with the aim of implementing key concepts in Data Mining was found to meet all objectives. Utmost care has been taken to see that the results obtained are true and the underlying procedures are implemented in true form. The aim of this project is to present a novel software based selection method that can be used by anyone to get predictions by scanning only the image of their hands. It provides a User-Friendly way to select the lines they want to interpret  for future predictions. We have used as our basic and core algorithm for computing and predicting the result.  The proposed method will provide a novel way to read lines in an affective budget friendly </a:t>
            </a:r>
            <a:r>
              <a:rPr lang="en-US" dirty="0" err="1" smtClean="0"/>
              <a:t>way.Also</a:t>
            </a:r>
            <a:r>
              <a:rPr lang="en-US" dirty="0" smtClean="0"/>
              <a:t> it focuses on validating the already existing rules of palmistry!! </a:t>
            </a:r>
            <a:endParaRPr lang="en-IN" dirty="0" smtClean="0"/>
          </a:p>
          <a:p>
            <a:r>
              <a:rPr lang="en-US" dirty="0" smtClean="0"/>
              <a:t> </a:t>
            </a:r>
            <a:endParaRPr lang="en-IN" dirty="0" smtClean="0"/>
          </a:p>
          <a:p>
            <a:pPr>
              <a:buFont typeface="Wingdings" pitchFamily="2" charset="2"/>
              <a:buChar char="§"/>
            </a:pPr>
            <a:endParaRPr lang="en-US" dirty="0" smtClean="0"/>
          </a:p>
          <a:p>
            <a:endParaRPr lang="en-IN" dirty="0" smtClean="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graphicFrame>
        <p:nvGraphicFramePr>
          <p:cNvPr id="6" name="Shape 187"/>
          <p:cNvGraphicFramePr/>
          <p:nvPr>
            <p:extLst>
              <p:ext uri="{D42A27DB-BD31-4B8C-83A1-F6EECF244321}">
                <p14:modId xmlns:p14="http://schemas.microsoft.com/office/powerpoint/2010/main" val="1314254988"/>
              </p:ext>
            </p:extLst>
          </p:nvPr>
        </p:nvGraphicFramePr>
        <p:xfrm>
          <a:off x="1370012" y="1828800"/>
          <a:ext cx="8596300" cy="3700800"/>
        </p:xfrm>
        <a:graphic>
          <a:graphicData uri="http://schemas.openxmlformats.org/drawingml/2006/table">
            <a:tbl>
              <a:tblPr firstRow="1" bandRow="1">
                <a:tableStyleId>{18603FDC-E32A-4AB5-989C-0864C3EAD2B8}</a:tableStyleId>
              </a:tblPr>
              <a:tblGrid>
                <a:gridCol w="3533525"/>
                <a:gridCol w="5062775"/>
              </a:tblGrid>
              <a:tr h="1233600">
                <a:tc>
                  <a:txBody>
                    <a:bodyPr/>
                    <a:lstStyle/>
                    <a:p>
                      <a:pPr marL="0" marR="0" lvl="0" indent="0" algn="l" rtl="0">
                        <a:spcBef>
                          <a:spcPts val="0"/>
                        </a:spcBef>
                        <a:buNone/>
                      </a:pPr>
                      <a:endParaRPr sz="1800" u="none" strike="noStrike" cap="none" baseline="0" dirty="0"/>
                    </a:p>
                  </a:txBody>
                  <a:tcPr marL="91450" marR="91450" marT="45725" marB="45725"/>
                </a:tc>
                <a:tc>
                  <a:txBody>
                    <a:bodyPr/>
                    <a:lstStyle/>
                    <a:p>
                      <a:r>
                        <a:rPr lang="en-IN" sz="1800" b="1" kern="1200" dirty="0" smtClean="0">
                          <a:solidFill>
                            <a:schemeClr val="lt1"/>
                          </a:solidFill>
                          <a:latin typeface="+mn-lt"/>
                          <a:ea typeface="+mn-ea"/>
                          <a:cs typeface="+mn-cs"/>
                        </a:rPr>
                        <a:t>Not possible if previous data not available.</a:t>
                      </a:r>
                    </a:p>
                  </a:txBody>
                  <a:tcPr marL="91450" marR="91450" marT="45725" marB="45725"/>
                </a:tc>
              </a:tr>
              <a:tr h="1233600">
                <a:tc>
                  <a:txBody>
                    <a:bodyPr/>
                    <a:lstStyle/>
                    <a:p>
                      <a:pPr marL="0" marR="0" lvl="0" indent="0" algn="l" rtl="0">
                        <a:spcBef>
                          <a:spcPts val="0"/>
                        </a:spcBef>
                        <a:buNone/>
                      </a:pPr>
                      <a:endParaRPr sz="1800" u="none" strike="noStrike" cap="none" baseline="0" dirty="0"/>
                    </a:p>
                  </a:txBody>
                  <a:tcPr marL="91450" marR="91450" marT="45725" marB="45725"/>
                </a:tc>
                <a:tc>
                  <a:txBody>
                    <a:bodyPr/>
                    <a:lstStyle/>
                    <a:p>
                      <a:r>
                        <a:rPr lang="en-IN" sz="1800" kern="1200" dirty="0" smtClean="0">
                          <a:solidFill>
                            <a:schemeClr val="lt1"/>
                          </a:solidFill>
                          <a:latin typeface="+mn-lt"/>
                          <a:ea typeface="+mn-ea"/>
                          <a:cs typeface="+mn-cs"/>
                        </a:rPr>
                        <a:t>User must be familiar with </a:t>
                      </a:r>
                      <a:r>
                        <a:rPr lang="en-IN" sz="1800" kern="1200" baseline="0" dirty="0" smtClean="0">
                          <a:solidFill>
                            <a:schemeClr val="lt1"/>
                          </a:solidFill>
                          <a:latin typeface="+mn-lt"/>
                          <a:ea typeface="+mn-ea"/>
                          <a:cs typeface="+mn-cs"/>
                        </a:rPr>
                        <a:t>basic lines of palmistry</a:t>
                      </a:r>
                      <a:endParaRPr lang="en-IN" sz="1800" kern="1200" dirty="0" smtClean="0">
                        <a:solidFill>
                          <a:schemeClr val="lt1"/>
                        </a:solidFill>
                        <a:latin typeface="+mn-lt"/>
                        <a:ea typeface="+mn-ea"/>
                        <a:cs typeface="+mn-cs"/>
                      </a:endParaRPr>
                    </a:p>
                  </a:txBody>
                  <a:tcPr marL="91450" marR="91450" marT="45725" marB="45725" anchor="ctr"/>
                </a:tc>
              </a:tr>
              <a:tr h="1233600">
                <a:tc>
                  <a:txBody>
                    <a:bodyPr/>
                    <a:lstStyle/>
                    <a:p>
                      <a:pPr marL="0" marR="0" lvl="0" indent="0" algn="l" rtl="0">
                        <a:spcBef>
                          <a:spcPts val="0"/>
                        </a:spcBef>
                        <a:buNone/>
                      </a:pPr>
                      <a:endParaRPr sz="1800" u="none" strike="noStrike" cap="none" baseline="0" dirty="0"/>
                    </a:p>
                  </a:txBody>
                  <a:tcPr marL="91450" marR="91450" marT="45725" marB="45725"/>
                </a:tc>
                <a:tc>
                  <a:txBody>
                    <a:bodyPr/>
                    <a:lstStyle/>
                    <a:p>
                      <a:r>
                        <a:rPr lang="en-IN" sz="1800" kern="1200" dirty="0" smtClean="0">
                          <a:solidFill>
                            <a:schemeClr val="lt1"/>
                          </a:solidFill>
                          <a:latin typeface="+mn-lt"/>
                          <a:ea typeface="+mn-ea"/>
                          <a:cs typeface="+mn-cs"/>
                        </a:rPr>
                        <a:t>Only file in txt format compatible.</a:t>
                      </a:r>
                    </a:p>
                  </a:txBody>
                  <a:tcPr marL="91450" marR="91450" marT="45725" marB="45725" anchor="ctr"/>
                </a:tc>
              </a:tr>
            </a:tbl>
          </a:graphicData>
        </a:graphic>
      </p:graphicFrame>
      <p:pic>
        <p:nvPicPr>
          <p:cNvPr id="12" name="Shape 190"/>
          <p:cNvPicPr preferRelativeResize="0"/>
          <p:nvPr/>
        </p:nvPicPr>
        <p:blipFill rotWithShape="1">
          <a:blip r:embed="rId2" cstate="print">
            <a:alphaModFix/>
          </a:blip>
          <a:srcRect/>
          <a:stretch/>
        </p:blipFill>
        <p:spPr>
          <a:xfrm>
            <a:off x="1547400" y="1996031"/>
            <a:ext cx="848976" cy="848976"/>
          </a:xfrm>
          <a:prstGeom prst="rect">
            <a:avLst/>
          </a:prstGeom>
          <a:noFill/>
          <a:ln>
            <a:noFill/>
          </a:ln>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597" y="1815468"/>
            <a:ext cx="1185824" cy="118582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3715" y="4343400"/>
            <a:ext cx="1026746" cy="102674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6376" y="3200400"/>
            <a:ext cx="761876" cy="976764"/>
          </a:xfrm>
          <a:prstGeom prst="rect">
            <a:avLst/>
          </a:prstGeom>
        </p:spPr>
      </p:pic>
      <p:pic>
        <p:nvPicPr>
          <p:cNvPr id="9" name="Picture 2" descr="C:\Program Files (x86)\Microsoft Office\MEDIA\CAGCAT10\j0196400.wmf"/>
          <p:cNvPicPr>
            <a:picLocks noChangeAspect="1" noChangeArrowheads="1"/>
          </p:cNvPicPr>
          <p:nvPr/>
        </p:nvPicPr>
        <p:blipFill>
          <a:blip r:embed="rId6" cstate="print"/>
          <a:srcRect/>
          <a:stretch>
            <a:fillRect/>
          </a:stretch>
        </p:blipFill>
        <p:spPr bwMode="auto">
          <a:xfrm>
            <a:off x="1827212" y="4267200"/>
            <a:ext cx="1828800" cy="1371600"/>
          </a:xfrm>
          <a:prstGeom prst="rect">
            <a:avLst/>
          </a:prstGeom>
          <a:noFill/>
        </p:spPr>
      </p:pic>
      <p:pic>
        <p:nvPicPr>
          <p:cNvPr id="13314" name="Picture 2" descr="C:\Program Files (x86)\Microsoft Office\MEDIA\CAGCAT10\j0292020.wmf"/>
          <p:cNvPicPr>
            <a:picLocks noChangeAspect="1" noChangeArrowheads="1"/>
          </p:cNvPicPr>
          <p:nvPr/>
        </p:nvPicPr>
        <p:blipFill>
          <a:blip r:embed="rId7" cstate="print"/>
          <a:srcRect/>
          <a:stretch>
            <a:fillRect/>
          </a:stretch>
        </p:blipFill>
        <p:spPr bwMode="auto">
          <a:xfrm>
            <a:off x="2055812" y="3048000"/>
            <a:ext cx="2133600" cy="1344168"/>
          </a:xfrm>
          <a:prstGeom prst="rect">
            <a:avLst/>
          </a:prstGeom>
          <a:noFill/>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Technology used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612" y="1617592"/>
            <a:ext cx="4179500" cy="4630807"/>
          </a:xfrm>
          <a:prstGeom prst="rect">
            <a:avLst/>
          </a:prstGeom>
        </p:spPr>
      </p:pic>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8" y="-152400"/>
            <a:ext cx="8686801" cy="1066800"/>
          </a:xfrm>
        </p:spPr>
        <p:txBody>
          <a:bodyPr/>
          <a:lstStyle/>
          <a:p>
            <a:r>
              <a:rPr lang="en-US" dirty="0" smtClean="0"/>
              <a:t>Project overview</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1612" y="887627"/>
            <a:ext cx="4114800" cy="4623371"/>
          </a:xfrm>
          <a:prstGeom prst="rect">
            <a:avLst/>
          </a:prstGeom>
        </p:spPr>
      </p:pic>
      <p:grpSp>
        <p:nvGrpSpPr>
          <p:cNvPr id="5" name="Group 2"/>
          <p:cNvGrpSpPr>
            <a:grpSpLocks/>
          </p:cNvGrpSpPr>
          <p:nvPr/>
        </p:nvGrpSpPr>
        <p:grpSpPr bwMode="auto">
          <a:xfrm>
            <a:off x="452438" y="1447801"/>
            <a:ext cx="7777162" cy="1066799"/>
            <a:chOff x="712" y="9917"/>
            <a:chExt cx="9115" cy="823"/>
          </a:xfrm>
        </p:grpSpPr>
        <p:sp>
          <p:nvSpPr>
            <p:cNvPr id="6" name="Rectangle 3"/>
            <p:cNvSpPr>
              <a:spLocks noChangeArrowheads="1"/>
            </p:cNvSpPr>
            <p:nvPr/>
          </p:nvSpPr>
          <p:spPr bwMode="auto">
            <a:xfrm>
              <a:off x="712" y="9917"/>
              <a:ext cx="1345"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Read Image</a:t>
              </a:r>
              <a:r>
                <a:rPr kumimoji="0" lang="en-IN" sz="1100" b="0" i="0" u="none" strike="noStrike" cap="none" normalizeH="0" baseline="0" dirty="0" smtClean="0">
                  <a:ln>
                    <a:noFill/>
                  </a:ln>
                  <a:solidFill>
                    <a:schemeClr val="tx1"/>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AutoShape 4"/>
            <p:cNvCxnSpPr>
              <a:cxnSpLocks noChangeShapeType="1"/>
            </p:cNvCxnSpPr>
            <p:nvPr/>
          </p:nvCxnSpPr>
          <p:spPr bwMode="auto">
            <a:xfrm>
              <a:off x="2057" y="10296"/>
              <a:ext cx="965" cy="0"/>
            </a:xfrm>
            <a:prstGeom prst="straightConnector1">
              <a:avLst/>
            </a:prstGeom>
            <a:noFill/>
            <a:ln w="9525">
              <a:solidFill>
                <a:srgbClr val="000000"/>
              </a:solidFill>
              <a:round/>
              <a:headEnd/>
              <a:tailEnd type="triangle" w="med" len="med"/>
            </a:ln>
          </p:spPr>
        </p:cxnSp>
        <p:sp>
          <p:nvSpPr>
            <p:cNvPr id="8" name="Rectangle 5"/>
            <p:cNvSpPr>
              <a:spLocks noChangeArrowheads="1"/>
            </p:cNvSpPr>
            <p:nvPr/>
          </p:nvSpPr>
          <p:spPr bwMode="auto">
            <a:xfrm>
              <a:off x="3022" y="9917"/>
              <a:ext cx="1345"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Digitalize and filter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AutoShape 6"/>
            <p:cNvCxnSpPr>
              <a:cxnSpLocks noChangeShapeType="1"/>
            </p:cNvCxnSpPr>
            <p:nvPr/>
          </p:nvCxnSpPr>
          <p:spPr bwMode="auto">
            <a:xfrm>
              <a:off x="4367" y="10296"/>
              <a:ext cx="1048" cy="1"/>
            </a:xfrm>
            <a:prstGeom prst="straightConnector1">
              <a:avLst/>
            </a:prstGeom>
            <a:noFill/>
            <a:ln w="9525">
              <a:solidFill>
                <a:srgbClr val="000000"/>
              </a:solidFill>
              <a:round/>
              <a:headEnd/>
              <a:tailEnd type="triangle" w="med" len="med"/>
            </a:ln>
          </p:spPr>
        </p:cxnSp>
        <p:cxnSp>
          <p:nvCxnSpPr>
            <p:cNvPr id="10" name="AutoShape 7"/>
            <p:cNvCxnSpPr>
              <a:cxnSpLocks noChangeShapeType="1"/>
            </p:cNvCxnSpPr>
            <p:nvPr/>
          </p:nvCxnSpPr>
          <p:spPr bwMode="auto">
            <a:xfrm>
              <a:off x="6760" y="10296"/>
              <a:ext cx="1107" cy="0"/>
            </a:xfrm>
            <a:prstGeom prst="straightConnector1">
              <a:avLst/>
            </a:prstGeom>
            <a:noFill/>
            <a:ln w="9525">
              <a:solidFill>
                <a:srgbClr val="000000"/>
              </a:solidFill>
              <a:round/>
              <a:headEnd/>
              <a:tailEnd type="triangle" w="med" len="med"/>
            </a:ln>
          </p:spPr>
        </p:cxnSp>
        <p:sp>
          <p:nvSpPr>
            <p:cNvPr id="11" name="Rectangle 8"/>
            <p:cNvSpPr>
              <a:spLocks noChangeArrowheads="1"/>
            </p:cNvSpPr>
            <p:nvPr/>
          </p:nvSpPr>
          <p:spPr bwMode="auto">
            <a:xfrm>
              <a:off x="5415" y="9917"/>
              <a:ext cx="1345"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Edge and Line Detection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7867" y="9917"/>
              <a:ext cx="1960" cy="82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Data mining and prediction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14" name="Picture 13" descr="C:\Users\SumZz\Desktop\kfig1.jpg"/>
          <p:cNvPicPr/>
          <p:nvPr/>
        </p:nvPicPr>
        <p:blipFill>
          <a:blip r:embed="rId3" cstate="print"/>
          <a:srcRect/>
          <a:stretch>
            <a:fillRect/>
          </a:stretch>
        </p:blipFill>
        <p:spPr bwMode="auto">
          <a:xfrm>
            <a:off x="2132012" y="2895600"/>
            <a:ext cx="3810000" cy="3137852"/>
          </a:xfrm>
          <a:prstGeom prst="rect">
            <a:avLst/>
          </a:prstGeom>
          <a:noFill/>
          <a:ln w="9525">
            <a:noFill/>
            <a:miter lim="800000"/>
            <a:headEnd/>
            <a:tailEnd/>
          </a:ln>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rebuchet MS" panose="020B0603020202020204" pitchFamily="34" charset="0"/>
              </a:rPr>
              <a:t>Project Schedule</a:t>
            </a:r>
            <a:endParaRPr lang="en-US" dirty="0">
              <a:latin typeface="Trebuchet MS" panose="020B0603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3530347"/>
              </p:ext>
            </p:extLst>
          </p:nvPr>
        </p:nvGraphicFramePr>
        <p:xfrm>
          <a:off x="1217612" y="1828800"/>
          <a:ext cx="7787598" cy="3036900"/>
        </p:xfrm>
        <a:graphic>
          <a:graphicData uri="http://schemas.openxmlformats.org/drawingml/2006/table">
            <a:tbl>
              <a:tblPr firstRow="1">
                <a:tableStyleId>{9DCAF9ED-07DC-4A11-8D7F-57B35C25682E}</a:tableStyleId>
              </a:tblPr>
              <a:tblGrid>
                <a:gridCol w="3429000"/>
                <a:gridCol w="1524000"/>
                <a:gridCol w="1615399"/>
                <a:gridCol w="1219199"/>
              </a:tblGrid>
              <a:tr h="914410">
                <a:tc>
                  <a:txBody>
                    <a:bodyPr/>
                    <a:lstStyle/>
                    <a:p>
                      <a:pPr marL="0" marR="0" lvl="0" indent="0" algn="ctr" rtl="0">
                        <a:spcBef>
                          <a:spcPts val="0"/>
                        </a:spcBef>
                        <a:spcAft>
                          <a:spcPts val="0"/>
                        </a:spcAft>
                        <a:buSzPct val="25000"/>
                        <a:buNone/>
                      </a:pPr>
                      <a:r>
                        <a:rPr lang="en-IN" sz="1600" b="1" u="none" strike="noStrike" cap="none" baseline="0" dirty="0" smtClean="0">
                          <a:latin typeface="Trebuchet MS" panose="020B0603020202020204" pitchFamily="34" charset="0"/>
                        </a:rPr>
                        <a:t>Task</a:t>
                      </a:r>
                      <a:endParaRPr lang="en-IN" sz="1600" b="1" u="none" strike="noStrike" cap="none" baseline="0" dirty="0">
                        <a:latin typeface="Trebuchet MS" panose="020B0603020202020204" pitchFamily="34" charset="0"/>
                      </a:endParaRPr>
                    </a:p>
                  </a:txBody>
                  <a:tcPr marL="45725" marR="45725" marT="45725" marB="45725"/>
                </a:tc>
                <a:tc>
                  <a:txBody>
                    <a:bodyPr/>
                    <a:lstStyle/>
                    <a:p>
                      <a:r>
                        <a:rPr lang="en-US" sz="1600" b="1" dirty="0" smtClean="0">
                          <a:latin typeface="Trebuchet MS" panose="020B0603020202020204" pitchFamily="34" charset="0"/>
                        </a:rPr>
                        <a:t>Start Date</a:t>
                      </a:r>
                      <a:endParaRPr lang="en-US" sz="1600" b="1" dirty="0">
                        <a:latin typeface="Trebuchet MS" panose="020B0603020202020204" pitchFamily="34" charset="0"/>
                      </a:endParaRPr>
                    </a:p>
                  </a:txBody>
                  <a:tcPr marL="45725" marR="45725"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rebuchet MS" panose="020B0603020202020204" pitchFamily="34" charset="0"/>
                        </a:rPr>
                        <a:t>End Date</a:t>
                      </a:r>
                    </a:p>
                    <a:p>
                      <a:endParaRPr lang="en-US" sz="1600" b="1" dirty="0">
                        <a:latin typeface="Trebuchet MS" panose="020B0603020202020204" pitchFamily="34" charset="0"/>
                      </a:endParaRPr>
                    </a:p>
                  </a:txBody>
                  <a:tcPr marL="45725" marR="45725" marT="45725" marB="45725"/>
                </a:tc>
                <a:tc>
                  <a:txBody>
                    <a:bodyPr/>
                    <a:lstStyle/>
                    <a:p>
                      <a:r>
                        <a:rPr lang="en-US" sz="1600" b="1" dirty="0" smtClean="0">
                          <a:latin typeface="Trebuchet MS" panose="020B0603020202020204" pitchFamily="34" charset="0"/>
                        </a:rPr>
                        <a:t> Duration</a:t>
                      </a:r>
                    </a:p>
                    <a:p>
                      <a:r>
                        <a:rPr lang="en-US" sz="1600" b="1" dirty="0" smtClean="0">
                          <a:latin typeface="Trebuchet MS" panose="020B0603020202020204" pitchFamily="34" charset="0"/>
                        </a:rPr>
                        <a:t>(hours)</a:t>
                      </a:r>
                      <a:endParaRPr lang="en-US" sz="1600" b="1" dirty="0">
                        <a:latin typeface="Trebuchet MS" panose="020B0603020202020204" pitchFamily="34" charset="0"/>
                      </a:endParaRPr>
                    </a:p>
                  </a:txBody>
                  <a:tcPr marL="45725" marR="45725" marT="45725" marB="45725"/>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Information Gathering </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20/08/2015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30/08/2015 </a:t>
                      </a:r>
                      <a:endParaRPr lang="en-US" sz="1600" dirty="0">
                        <a:latin typeface="Trebuchet MS" panose="020B0603020202020204" pitchFamily="34" charset="0"/>
                      </a:endParaRPr>
                    </a:p>
                  </a:txBody>
                  <a:tcPr marL="66000" marR="66000" marT="39600" marB="39600"/>
                </a:tc>
                <a:tc>
                  <a:txBody>
                    <a:bodyPr/>
                    <a:lstStyle/>
                    <a:p>
                      <a:pPr algn="l"/>
                      <a:r>
                        <a:rPr lang="en-US" sz="1600" dirty="0" smtClean="0">
                          <a:latin typeface="Trebuchet MS" panose="020B0603020202020204" pitchFamily="34" charset="0"/>
                        </a:rPr>
                        <a:t>5</a:t>
                      </a:r>
                      <a:endParaRPr lang="en-US" sz="1600" dirty="0">
                        <a:latin typeface="Trebuchet MS" panose="020B0603020202020204" pitchFamily="34" charset="0"/>
                      </a:endParaRPr>
                    </a:p>
                  </a:txBody>
                  <a:tcPr marL="66000" marR="66000" marT="39600" marB="39600"/>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Test planning </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1/09/2015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15/09/2015 </a:t>
                      </a:r>
                      <a:endParaRPr lang="en-US" sz="1600" dirty="0">
                        <a:latin typeface="Trebuchet MS" panose="020B0603020202020204" pitchFamily="34" charset="0"/>
                      </a:endParaRPr>
                    </a:p>
                  </a:txBody>
                  <a:tcPr marL="66000" marR="66000" marT="39600" marB="39600"/>
                </a:tc>
                <a:tc>
                  <a:txBody>
                    <a:bodyPr/>
                    <a:lstStyle/>
                    <a:p>
                      <a:pPr algn="l"/>
                      <a:r>
                        <a:rPr lang="en-US" sz="1600" dirty="0" smtClean="0">
                          <a:latin typeface="Trebuchet MS" panose="020B0603020202020204" pitchFamily="34" charset="0"/>
                        </a:rPr>
                        <a:t>8</a:t>
                      </a:r>
                      <a:endParaRPr lang="en-US" sz="1600" dirty="0">
                        <a:latin typeface="Trebuchet MS" panose="020B0603020202020204" pitchFamily="34" charset="0"/>
                      </a:endParaRPr>
                    </a:p>
                  </a:txBody>
                  <a:tcPr marL="66000" marR="66000" marT="39600" marB="39600"/>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Test Case Development</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1/10/2015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15/10/2015 </a:t>
                      </a:r>
                      <a:endParaRPr lang="en-US" sz="1600" dirty="0">
                        <a:latin typeface="Trebuchet MS" panose="020B0603020202020204" pitchFamily="34" charset="0"/>
                      </a:endParaRPr>
                    </a:p>
                  </a:txBody>
                  <a:tcPr marL="66000" marR="66000" marT="39600" marB="39600"/>
                </a:tc>
                <a:tc>
                  <a:txBody>
                    <a:bodyPr/>
                    <a:lstStyle/>
                    <a:p>
                      <a:pPr algn="l"/>
                      <a:r>
                        <a:rPr lang="en-US" dirty="0" smtClean="0">
                          <a:latin typeface="Trebuchet MS" panose="020B0603020202020204" pitchFamily="34" charset="0"/>
                        </a:rPr>
                        <a:t>10</a:t>
                      </a:r>
                      <a:endParaRPr lang="en-US" dirty="0">
                        <a:latin typeface="Trebuchet MS" panose="020B0603020202020204" pitchFamily="34" charset="0"/>
                      </a:endParaRPr>
                    </a:p>
                  </a:txBody>
                  <a:tcPr marL="66000" marR="66000" marT="39600" marB="39600"/>
                </a:tc>
              </a:tr>
              <a:tr h="397125">
                <a:tc>
                  <a:txBody>
                    <a:bodyPr/>
                    <a:lstStyle/>
                    <a:p>
                      <a:pPr marL="0" marR="0" lvl="0" indent="0" algn="l" rtl="0">
                        <a:spcBef>
                          <a:spcPts val="0"/>
                        </a:spcBef>
                        <a:spcAft>
                          <a:spcPts val="800"/>
                        </a:spcAft>
                        <a:buSzPct val="25000"/>
                        <a:buNone/>
                      </a:pPr>
                      <a:r>
                        <a:rPr lang="en-IN" sz="1800" kern="1200" dirty="0" smtClean="0">
                          <a:solidFill>
                            <a:schemeClr val="dk1"/>
                          </a:solidFill>
                          <a:latin typeface="+mn-lt"/>
                          <a:ea typeface="+mn-ea"/>
                          <a:cs typeface="+mn-cs"/>
                        </a:rPr>
                        <a:t>Test Execution </a:t>
                      </a:r>
                      <a:endParaRPr lang="en-IN" sz="1600" u="none" strike="noStrike" cap="none" baseline="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18/11/2015 </a:t>
                      </a:r>
                      <a:endParaRPr lang="en-US" sz="1600" dirty="0">
                        <a:latin typeface="Trebuchet MS" panose="020B0603020202020204" pitchFamily="34" charset="0"/>
                      </a:endParaRPr>
                    </a:p>
                  </a:txBody>
                  <a:tcPr marL="66000" marR="66000" marT="39600" marB="39600"/>
                </a:tc>
                <a:tc>
                  <a:txBody>
                    <a:bodyPr/>
                    <a:lstStyle/>
                    <a:p>
                      <a:pPr algn="l"/>
                      <a:r>
                        <a:rPr lang="en-IN" sz="1800" kern="1200" dirty="0" smtClean="0">
                          <a:solidFill>
                            <a:schemeClr val="dk1"/>
                          </a:solidFill>
                          <a:latin typeface="+mn-lt"/>
                          <a:ea typeface="+mn-ea"/>
                          <a:cs typeface="+mn-cs"/>
                        </a:rPr>
                        <a:t>30/11/2015 </a:t>
                      </a:r>
                      <a:endParaRPr lang="en-US" sz="1600" dirty="0">
                        <a:latin typeface="Trebuchet MS" panose="020B0603020202020204" pitchFamily="34" charset="0"/>
                      </a:endParaRPr>
                    </a:p>
                  </a:txBody>
                  <a:tcPr marL="66000" marR="66000" marT="39600" marB="39600"/>
                </a:tc>
                <a:tc>
                  <a:txBody>
                    <a:bodyPr/>
                    <a:lstStyle/>
                    <a:p>
                      <a:pPr algn="l"/>
                      <a:r>
                        <a:rPr lang="en-US" sz="1600" dirty="0" smtClean="0">
                          <a:latin typeface="Trebuchet MS" panose="020B0603020202020204" pitchFamily="34" charset="0"/>
                        </a:rPr>
                        <a:t>20</a:t>
                      </a:r>
                      <a:endParaRPr lang="en-US" sz="1600" dirty="0">
                        <a:latin typeface="Trebuchet MS" panose="020B0603020202020204" pitchFamily="34" charset="0"/>
                      </a:endParaRPr>
                    </a:p>
                  </a:txBody>
                  <a:tcPr marL="66000" marR="66000" marT="39600" marB="39600"/>
                </a:tc>
              </a:tr>
              <a:tr h="533990">
                <a:tc>
                  <a:txBody>
                    <a:bodyPr/>
                    <a:lstStyle/>
                    <a:p>
                      <a:pPr marL="0" marR="0" lvl="0" indent="0" algn="l" rtl="0">
                        <a:spcBef>
                          <a:spcPts val="0"/>
                        </a:spcBef>
                        <a:spcAft>
                          <a:spcPts val="600"/>
                        </a:spcAft>
                        <a:buSzPct val="25000"/>
                        <a:buNone/>
                      </a:pPr>
                      <a:r>
                        <a:rPr lang="en-IN" sz="1800" kern="1200" dirty="0" smtClean="0">
                          <a:solidFill>
                            <a:schemeClr val="dk1"/>
                          </a:solidFill>
                          <a:latin typeface="+mn-lt"/>
                          <a:ea typeface="+mn-ea"/>
                          <a:cs typeface="+mn-cs"/>
                        </a:rPr>
                        <a:t>Implementation </a:t>
                      </a:r>
                      <a:endParaRPr lang="en-IN" sz="1600" u="none" strike="noStrike" cap="none" baseline="0" dirty="0">
                        <a:latin typeface="Trebuchet MS" panose="020B0603020202020204" pitchFamily="34" charset="0"/>
                      </a:endParaRPr>
                    </a:p>
                  </a:txBody>
                  <a:tcPr marL="66000" marR="66000" marT="39600" marB="39600" anchor="ctr"/>
                </a:tc>
                <a:tc>
                  <a:txBody>
                    <a:bodyPr/>
                    <a:lstStyle/>
                    <a:p>
                      <a:pPr algn="l"/>
                      <a:r>
                        <a:rPr lang="en-IN" sz="1800" kern="1200" dirty="0" smtClean="0">
                          <a:solidFill>
                            <a:schemeClr val="dk1"/>
                          </a:solidFill>
                          <a:latin typeface="+mn-lt"/>
                          <a:ea typeface="+mn-ea"/>
                          <a:cs typeface="+mn-cs"/>
                        </a:rPr>
                        <a:t>01/12/2015 </a:t>
                      </a:r>
                      <a:endParaRPr lang="en-US" sz="1600" dirty="0">
                        <a:latin typeface="Trebuchet MS" panose="020B0603020202020204" pitchFamily="34" charset="0"/>
                      </a:endParaRPr>
                    </a:p>
                  </a:txBody>
                  <a:tcPr marL="66000" marR="66000" marT="39600" marB="39600" anchor="ctr"/>
                </a:tc>
                <a:tc>
                  <a:txBody>
                    <a:bodyPr/>
                    <a:lstStyle/>
                    <a:p>
                      <a:pPr algn="l"/>
                      <a:r>
                        <a:rPr lang="en-IN" sz="1800" kern="1200" dirty="0" smtClean="0">
                          <a:solidFill>
                            <a:schemeClr val="dk1"/>
                          </a:solidFill>
                          <a:latin typeface="+mn-lt"/>
                          <a:ea typeface="+mn-ea"/>
                          <a:cs typeface="+mn-cs"/>
                        </a:rPr>
                        <a:t>22/11/2015 </a:t>
                      </a:r>
                      <a:endParaRPr lang="en-US" sz="1600" dirty="0">
                        <a:latin typeface="Trebuchet MS" panose="020B0603020202020204" pitchFamily="34" charset="0"/>
                      </a:endParaRPr>
                    </a:p>
                  </a:txBody>
                  <a:tcPr marL="66000" marR="66000" marT="39600" marB="39600" anchor="ctr"/>
                </a:tc>
                <a:tc>
                  <a:txBody>
                    <a:bodyPr/>
                    <a:lstStyle/>
                    <a:p>
                      <a:pPr algn="l"/>
                      <a:r>
                        <a:rPr lang="en-US" sz="1600" dirty="0" smtClean="0">
                          <a:latin typeface="Trebuchet MS" panose="020B0603020202020204" pitchFamily="34" charset="0"/>
                        </a:rPr>
                        <a:t>50</a:t>
                      </a:r>
                      <a:endParaRPr lang="en-US" sz="1600" dirty="0">
                        <a:latin typeface="Trebuchet MS" panose="020B0603020202020204" pitchFamily="34" charset="0"/>
                      </a:endParaRPr>
                    </a:p>
                  </a:txBody>
                  <a:tcPr marL="66000" marR="66000" marT="39600" marB="39600" anchor="ctr"/>
                </a:tc>
              </a:tr>
            </a:tbl>
          </a:graphicData>
        </a:graphic>
      </p:graphicFrame>
    </p:spTree>
    <p:extLst>
      <p:ext uri="{BB962C8B-B14F-4D97-AF65-F5344CB8AC3E}">
        <p14:creationId xmlns:p14="http://schemas.microsoft.com/office/powerpoint/2010/main" val="313119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8012" y="190500"/>
            <a:ext cx="3200400" cy="685800"/>
          </a:xfrm>
        </p:spPr>
        <p:txBody>
          <a:bodyPr>
            <a:normAutofit fontScale="90000"/>
          </a:bodyPr>
          <a:lstStyle/>
          <a:p>
            <a:r>
              <a:rPr lang="en-US" sz="2800" i="1" u="sng" dirty="0" smtClean="0"/>
              <a:t/>
            </a:r>
            <a:br>
              <a:rPr lang="en-US" sz="2800" i="1" u="sng" dirty="0" smtClean="0"/>
            </a:br>
            <a:endParaRPr lang="en-US" sz="2800" i="1" u="sng" dirty="0"/>
          </a:p>
        </p:txBody>
      </p:sp>
      <p:sp>
        <p:nvSpPr>
          <p:cNvPr id="5" name="Title 2"/>
          <p:cNvSpPr txBox="1">
            <a:spLocks/>
          </p:cNvSpPr>
          <p:nvPr/>
        </p:nvSpPr>
        <p:spPr bwMode="auto">
          <a:xfrm>
            <a:off x="684212" y="304800"/>
            <a:ext cx="4800600" cy="91440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endParaRPr lang="en-US" sz="2700" i="1" u="sng" dirty="0"/>
          </a:p>
        </p:txBody>
      </p:sp>
      <p:sp>
        <p:nvSpPr>
          <p:cNvPr id="7" name="Rectangle 6"/>
          <p:cNvSpPr/>
          <p:nvPr/>
        </p:nvSpPr>
        <p:spPr>
          <a:xfrm>
            <a:off x="2513012" y="533400"/>
            <a:ext cx="4907113" cy="646331"/>
          </a:xfrm>
          <a:prstGeom prst="rect">
            <a:avLst/>
          </a:prstGeom>
        </p:spPr>
        <p:txBody>
          <a:bodyPr wrap="none">
            <a:spAutoFit/>
          </a:bodyPr>
          <a:lstStyle/>
          <a:p>
            <a:r>
              <a:rPr lang="en-US" sz="3600" b="1" dirty="0" smtClean="0">
                <a:solidFill>
                  <a:schemeClr val="bg2">
                    <a:lumMod val="50000"/>
                  </a:schemeClr>
                </a:solidFill>
                <a:latin typeface="Trebuchet MS" pitchFamily="34" charset="0"/>
              </a:rPr>
              <a:t>Control</a:t>
            </a:r>
            <a:r>
              <a:rPr lang="en-US" sz="3600" b="1" dirty="0" smtClean="0">
                <a:solidFill>
                  <a:schemeClr val="bg2">
                    <a:lumMod val="50000"/>
                  </a:schemeClr>
                </a:solidFill>
              </a:rPr>
              <a:t> Flow Diagram</a:t>
            </a:r>
            <a:endParaRPr lang="en-IN" sz="3600" b="1" dirty="0">
              <a:solidFill>
                <a:schemeClr val="bg2">
                  <a:lumMod val="50000"/>
                </a:schemeClr>
              </a:solidFill>
            </a:endParaRPr>
          </a:p>
        </p:txBody>
      </p:sp>
      <p:grpSp>
        <p:nvGrpSpPr>
          <p:cNvPr id="28" name="Group 26"/>
          <p:cNvGrpSpPr>
            <a:grpSpLocks/>
          </p:cNvGrpSpPr>
          <p:nvPr/>
        </p:nvGrpSpPr>
        <p:grpSpPr bwMode="auto">
          <a:xfrm>
            <a:off x="1828800" y="1752600"/>
            <a:ext cx="5221287" cy="4343400"/>
            <a:chOff x="1402" y="2573"/>
            <a:chExt cx="8222" cy="10566"/>
          </a:xfrm>
        </p:grpSpPr>
        <p:grpSp>
          <p:nvGrpSpPr>
            <p:cNvPr id="29" name="Group 27"/>
            <p:cNvGrpSpPr>
              <a:grpSpLocks/>
            </p:cNvGrpSpPr>
            <p:nvPr/>
          </p:nvGrpSpPr>
          <p:grpSpPr bwMode="auto">
            <a:xfrm>
              <a:off x="1402" y="4044"/>
              <a:ext cx="775" cy="2062"/>
              <a:chOff x="1128" y="2562"/>
              <a:chExt cx="879" cy="2759"/>
            </a:xfrm>
          </p:grpSpPr>
          <p:sp>
            <p:nvSpPr>
              <p:cNvPr id="42" name="Oval 28"/>
              <p:cNvSpPr>
                <a:spLocks noChangeArrowheads="1"/>
              </p:cNvSpPr>
              <p:nvPr/>
            </p:nvSpPr>
            <p:spPr bwMode="auto">
              <a:xfrm>
                <a:off x="1232" y="2562"/>
                <a:ext cx="572" cy="67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43" name="AutoShape 29"/>
              <p:cNvCxnSpPr>
                <a:cxnSpLocks noChangeShapeType="1"/>
              </p:cNvCxnSpPr>
              <p:nvPr/>
            </p:nvCxnSpPr>
            <p:spPr bwMode="auto">
              <a:xfrm>
                <a:off x="1509" y="3239"/>
                <a:ext cx="18" cy="1266"/>
              </a:xfrm>
              <a:prstGeom prst="straightConnector1">
                <a:avLst/>
              </a:prstGeom>
              <a:noFill/>
              <a:ln w="9525">
                <a:solidFill>
                  <a:srgbClr val="000000"/>
                </a:solidFill>
                <a:round/>
                <a:headEnd/>
                <a:tailEnd/>
              </a:ln>
            </p:spPr>
          </p:cxnSp>
          <p:cxnSp>
            <p:nvCxnSpPr>
              <p:cNvPr id="44" name="AutoShape 30"/>
              <p:cNvCxnSpPr>
                <a:cxnSpLocks noChangeShapeType="1"/>
              </p:cNvCxnSpPr>
              <p:nvPr/>
            </p:nvCxnSpPr>
            <p:spPr bwMode="auto">
              <a:xfrm flipH="1">
                <a:off x="1128" y="4349"/>
                <a:ext cx="381" cy="972"/>
              </a:xfrm>
              <a:prstGeom prst="straightConnector1">
                <a:avLst/>
              </a:prstGeom>
              <a:noFill/>
              <a:ln w="9525">
                <a:solidFill>
                  <a:srgbClr val="000000"/>
                </a:solidFill>
                <a:round/>
                <a:headEnd/>
                <a:tailEnd/>
              </a:ln>
            </p:spPr>
          </p:cxnSp>
          <p:cxnSp>
            <p:nvCxnSpPr>
              <p:cNvPr id="45" name="AutoShape 31"/>
              <p:cNvCxnSpPr>
                <a:cxnSpLocks noChangeShapeType="1"/>
              </p:cNvCxnSpPr>
              <p:nvPr/>
            </p:nvCxnSpPr>
            <p:spPr bwMode="auto">
              <a:xfrm>
                <a:off x="1527" y="4349"/>
                <a:ext cx="480" cy="972"/>
              </a:xfrm>
              <a:prstGeom prst="straightConnector1">
                <a:avLst/>
              </a:prstGeom>
              <a:noFill/>
              <a:ln w="9525">
                <a:solidFill>
                  <a:srgbClr val="000000"/>
                </a:solidFill>
                <a:round/>
                <a:headEnd/>
                <a:tailEnd/>
              </a:ln>
            </p:spPr>
          </p:cxnSp>
          <p:cxnSp>
            <p:nvCxnSpPr>
              <p:cNvPr id="46" name="AutoShape 32"/>
              <p:cNvCxnSpPr>
                <a:cxnSpLocks noChangeShapeType="1"/>
              </p:cNvCxnSpPr>
              <p:nvPr/>
            </p:nvCxnSpPr>
            <p:spPr bwMode="auto">
              <a:xfrm flipH="1">
                <a:off x="1128" y="3326"/>
                <a:ext cx="381" cy="468"/>
              </a:xfrm>
              <a:prstGeom prst="straightConnector1">
                <a:avLst/>
              </a:prstGeom>
              <a:noFill/>
              <a:ln w="9525">
                <a:solidFill>
                  <a:srgbClr val="000000"/>
                </a:solidFill>
                <a:round/>
                <a:headEnd/>
                <a:tailEnd/>
              </a:ln>
            </p:spPr>
          </p:cxnSp>
          <p:cxnSp>
            <p:nvCxnSpPr>
              <p:cNvPr id="47" name="AutoShape 33"/>
              <p:cNvCxnSpPr>
                <a:cxnSpLocks noChangeShapeType="1"/>
              </p:cNvCxnSpPr>
              <p:nvPr/>
            </p:nvCxnSpPr>
            <p:spPr bwMode="auto">
              <a:xfrm>
                <a:off x="1509" y="3326"/>
                <a:ext cx="498" cy="468"/>
              </a:xfrm>
              <a:prstGeom prst="straightConnector1">
                <a:avLst/>
              </a:prstGeom>
              <a:noFill/>
              <a:ln w="9525">
                <a:solidFill>
                  <a:srgbClr val="000000"/>
                </a:solidFill>
                <a:round/>
                <a:headEnd/>
                <a:tailEnd/>
              </a:ln>
            </p:spPr>
          </p:cxnSp>
        </p:grpSp>
        <p:sp>
          <p:nvSpPr>
            <p:cNvPr id="30" name="Rectangle 34"/>
            <p:cNvSpPr>
              <a:spLocks noChangeArrowheads="1"/>
            </p:cNvSpPr>
            <p:nvPr/>
          </p:nvSpPr>
          <p:spPr bwMode="auto">
            <a:xfrm>
              <a:off x="2892" y="2573"/>
              <a:ext cx="6732" cy="105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&lt;&lt;extends&gt;&gt;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&lt;&lt;extends&gt;&gt;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&lt;&lt;extends&gt;&gt;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Oval 35"/>
            <p:cNvSpPr>
              <a:spLocks noChangeArrowheads="1"/>
            </p:cNvSpPr>
            <p:nvPr/>
          </p:nvSpPr>
          <p:spPr bwMode="auto">
            <a:xfrm>
              <a:off x="3484" y="3292"/>
              <a:ext cx="2950" cy="1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100" dirty="0" smtClean="0">
                  <a:solidFill>
                    <a:schemeClr val="bg2">
                      <a:lumMod val="50000"/>
                    </a:schemeClr>
                  </a:solidFill>
                </a:rPr>
                <a:t>Add the scanned image of hand and enter details.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32" name="Oval 36"/>
            <p:cNvSpPr>
              <a:spLocks noChangeArrowheads="1"/>
            </p:cNvSpPr>
            <p:nvPr/>
          </p:nvSpPr>
          <p:spPr bwMode="auto">
            <a:xfrm>
              <a:off x="5640" y="4888"/>
              <a:ext cx="3590" cy="1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Edge detection ,filtering and calculating the </a:t>
              </a:r>
              <a:r>
                <a:rPr kumimoji="0" lang="en-IN" sz="1100" b="0" i="0" u="none" strike="noStrike" cap="none" normalizeH="0" baseline="0" dirty="0" err="1" smtClean="0">
                  <a:ln>
                    <a:noFill/>
                  </a:ln>
                  <a:solidFill>
                    <a:schemeClr val="bg2">
                      <a:lumMod val="50000"/>
                    </a:schemeClr>
                  </a:solidFill>
                  <a:effectLst/>
                  <a:latin typeface="Calibri" pitchFamily="34" charset="0"/>
                  <a:cs typeface="Arial" pitchFamily="34" charset="0"/>
                </a:rPr>
                <a:t>pixels.length</a:t>
              </a: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 and width</a:t>
              </a:r>
              <a:r>
                <a:rPr kumimoji="0" lang="en-IN" sz="1100" b="0" i="0" u="none" strike="noStrike" cap="none" normalizeH="0" baseline="0" dirty="0" smtClean="0">
                  <a:ln>
                    <a:noFill/>
                  </a:ln>
                  <a:solidFill>
                    <a:schemeClr val="bg1"/>
                  </a:solidFill>
                  <a:effectLst/>
                  <a:latin typeface="Calibri" pitchFamily="34" charset="0"/>
                  <a:cs typeface="Arial" pitchFamily="34" charset="0"/>
                </a:rPr>
                <a: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33" name="Oval 37"/>
            <p:cNvSpPr>
              <a:spLocks noChangeArrowheads="1"/>
            </p:cNvSpPr>
            <p:nvPr/>
          </p:nvSpPr>
          <p:spPr bwMode="auto">
            <a:xfrm>
              <a:off x="2892" y="6485"/>
              <a:ext cx="2828" cy="16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Cropping the area you want to know about.</a:t>
              </a: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34" name="Oval 38"/>
            <p:cNvSpPr>
              <a:spLocks noChangeArrowheads="1"/>
            </p:cNvSpPr>
            <p:nvPr/>
          </p:nvSpPr>
          <p:spPr bwMode="auto">
            <a:xfrm>
              <a:off x="5293" y="8425"/>
              <a:ext cx="3798" cy="24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Calculating ratios and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Searching for the category in which they fall and predicting.</a:t>
              </a: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35" name="Oval 39"/>
            <p:cNvSpPr>
              <a:spLocks noChangeArrowheads="1"/>
            </p:cNvSpPr>
            <p:nvPr/>
          </p:nvSpPr>
          <p:spPr bwMode="auto">
            <a:xfrm>
              <a:off x="3643" y="11117"/>
              <a:ext cx="3330" cy="18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bg2">
                      <a:lumMod val="50000"/>
                    </a:schemeClr>
                  </a:solidFill>
                  <a:effectLst/>
                  <a:latin typeface="Calibri" pitchFamily="34" charset="0"/>
                  <a:cs typeface="Arial" pitchFamily="34" charset="0"/>
                </a:rPr>
                <a:t>View the prediction and add or reject the data accordingly.</a:t>
              </a:r>
              <a:endParaRPr kumimoji="0" lang="en-US" sz="1800" b="0" i="0" u="none" strike="noStrike" cap="none" normalizeH="0" baseline="0" dirty="0" smtClean="0">
                <a:ln>
                  <a:noFill/>
                </a:ln>
                <a:solidFill>
                  <a:schemeClr val="bg2">
                    <a:lumMod val="50000"/>
                  </a:schemeClr>
                </a:solidFill>
                <a:effectLst/>
                <a:latin typeface="Arial" pitchFamily="34" charset="0"/>
                <a:cs typeface="Arial" pitchFamily="34" charset="0"/>
              </a:endParaRPr>
            </a:p>
          </p:txBody>
        </p:sp>
        <p:cxnSp>
          <p:nvCxnSpPr>
            <p:cNvPr id="36" name="AutoShape 40"/>
            <p:cNvCxnSpPr>
              <a:cxnSpLocks noChangeShapeType="1"/>
            </p:cNvCxnSpPr>
            <p:nvPr/>
          </p:nvCxnSpPr>
          <p:spPr bwMode="auto">
            <a:xfrm>
              <a:off x="1685" y="6485"/>
              <a:ext cx="1958" cy="0"/>
            </a:xfrm>
            <a:prstGeom prst="straightConnector1">
              <a:avLst/>
            </a:prstGeom>
            <a:noFill/>
            <a:ln w="9525">
              <a:solidFill>
                <a:srgbClr val="000000"/>
              </a:solidFill>
              <a:round/>
              <a:headEnd/>
              <a:tailEnd type="triangle" w="med" len="med"/>
            </a:ln>
          </p:spPr>
        </p:cxnSp>
        <p:cxnSp>
          <p:nvCxnSpPr>
            <p:cNvPr id="37" name="AutoShape 41"/>
            <p:cNvCxnSpPr>
              <a:cxnSpLocks noChangeShapeType="1"/>
            </p:cNvCxnSpPr>
            <p:nvPr/>
          </p:nvCxnSpPr>
          <p:spPr bwMode="auto">
            <a:xfrm flipV="1">
              <a:off x="1685" y="3751"/>
              <a:ext cx="1876" cy="2733"/>
            </a:xfrm>
            <a:prstGeom prst="straightConnector1">
              <a:avLst/>
            </a:prstGeom>
            <a:noFill/>
            <a:ln w="9525">
              <a:solidFill>
                <a:srgbClr val="000000"/>
              </a:solidFill>
              <a:round/>
              <a:headEnd/>
              <a:tailEnd type="triangle" w="med" len="med"/>
            </a:ln>
          </p:spPr>
        </p:cxnSp>
        <p:cxnSp>
          <p:nvCxnSpPr>
            <p:cNvPr id="38" name="AutoShape 42"/>
            <p:cNvCxnSpPr>
              <a:cxnSpLocks noChangeShapeType="1"/>
            </p:cNvCxnSpPr>
            <p:nvPr/>
          </p:nvCxnSpPr>
          <p:spPr bwMode="auto">
            <a:xfrm>
              <a:off x="6434" y="4231"/>
              <a:ext cx="931" cy="657"/>
            </a:xfrm>
            <a:prstGeom prst="straightConnector1">
              <a:avLst/>
            </a:prstGeom>
            <a:noFill/>
            <a:ln w="9525">
              <a:solidFill>
                <a:srgbClr val="000000"/>
              </a:solidFill>
              <a:round/>
              <a:headEnd/>
              <a:tailEnd/>
            </a:ln>
          </p:spPr>
        </p:cxnSp>
        <p:cxnSp>
          <p:nvCxnSpPr>
            <p:cNvPr id="39" name="AutoShape 43"/>
            <p:cNvCxnSpPr>
              <a:cxnSpLocks noChangeShapeType="1"/>
            </p:cNvCxnSpPr>
            <p:nvPr/>
          </p:nvCxnSpPr>
          <p:spPr bwMode="auto">
            <a:xfrm flipH="1">
              <a:off x="5430" y="6106"/>
              <a:ext cx="449" cy="653"/>
            </a:xfrm>
            <a:prstGeom prst="straightConnector1">
              <a:avLst/>
            </a:prstGeom>
            <a:noFill/>
            <a:ln w="9525">
              <a:solidFill>
                <a:srgbClr val="000000"/>
              </a:solidFill>
              <a:round/>
              <a:headEnd/>
              <a:tailEnd/>
            </a:ln>
          </p:spPr>
        </p:cxnSp>
        <p:cxnSp>
          <p:nvCxnSpPr>
            <p:cNvPr id="40" name="AutoShape 44"/>
            <p:cNvCxnSpPr>
              <a:cxnSpLocks noChangeShapeType="1"/>
            </p:cNvCxnSpPr>
            <p:nvPr/>
          </p:nvCxnSpPr>
          <p:spPr bwMode="auto">
            <a:xfrm>
              <a:off x="5521" y="7809"/>
              <a:ext cx="1004" cy="616"/>
            </a:xfrm>
            <a:prstGeom prst="straightConnector1">
              <a:avLst/>
            </a:prstGeom>
            <a:noFill/>
            <a:ln w="9525">
              <a:solidFill>
                <a:srgbClr val="000000"/>
              </a:solidFill>
              <a:round/>
              <a:headEnd/>
              <a:tailEnd/>
            </a:ln>
          </p:spPr>
        </p:cxnSp>
        <p:cxnSp>
          <p:nvCxnSpPr>
            <p:cNvPr id="41" name="AutoShape 45"/>
            <p:cNvCxnSpPr>
              <a:cxnSpLocks noChangeShapeType="1"/>
            </p:cNvCxnSpPr>
            <p:nvPr/>
          </p:nvCxnSpPr>
          <p:spPr bwMode="auto">
            <a:xfrm>
              <a:off x="1664" y="6485"/>
              <a:ext cx="3008" cy="4632"/>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369292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912</Words>
  <Application>Microsoft Office PowerPoint</Application>
  <PresentationFormat>Custom</PresentationFormat>
  <Paragraphs>124</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Palatino Linotype</vt:lpstr>
      <vt:lpstr>Trebuchet MS</vt:lpstr>
      <vt:lpstr>Wingdings</vt:lpstr>
      <vt:lpstr>Business strategy presentation</vt:lpstr>
      <vt:lpstr>         PALM PREDICTION SYSTEM</vt:lpstr>
      <vt:lpstr>We made it possible..</vt:lpstr>
      <vt:lpstr>Motivation</vt:lpstr>
      <vt:lpstr>What is our Project about?</vt:lpstr>
      <vt:lpstr>Limitations..</vt:lpstr>
      <vt:lpstr>Technology used</vt:lpstr>
      <vt:lpstr>Project overview</vt:lpstr>
      <vt:lpstr>Project Schedule</vt:lpstr>
      <vt:lpstr> </vt:lpstr>
      <vt:lpstr>PowerPoint Presentation</vt:lpstr>
      <vt:lpstr>PowerPoint Presentation</vt:lpstr>
      <vt:lpstr>PowerPoint Presentation</vt:lpstr>
      <vt:lpstr>Objective</vt:lpstr>
      <vt:lpstr>IMPLEMENTATION</vt:lpstr>
      <vt:lpstr>Approach </vt:lpstr>
      <vt:lpstr>Conclusion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2015-05-11T17:38:26Z</dcterms:created>
  <dcterms:modified xsi:type="dcterms:W3CDTF">2015-12-22T21:58:53Z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