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0"/>
  </p:notesMasterIdLst>
  <p:sldIdLst>
    <p:sldId id="256" r:id="rId3"/>
    <p:sldId id="257" r:id="rId4"/>
    <p:sldId id="258" r:id="rId5"/>
    <p:sldId id="259" r:id="rId6"/>
    <p:sldId id="260" r:id="rId7"/>
    <p:sldId id="262" r:id="rId8"/>
    <p:sldId id="264"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Lato Black" panose="020F0502020204030203" pitchFamily="34" charset="0"/>
      <p:bold r:id="rId15"/>
      <p:boldItalic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The Spartans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r>
              <a:rPr lang="en" i="0" u="none" strike="noStrike" cap="none" dirty="0">
                <a:solidFill>
                  <a:schemeClr val="lt1"/>
                </a:solidFill>
                <a:latin typeface="Trebuchet MS"/>
                <a:ea typeface="Trebuchet MS"/>
                <a:cs typeface="Trebuchet MS"/>
                <a:sym typeface="Trebuchet MS"/>
              </a:rPr>
              <a:t>A group of tech </a:t>
            </a:r>
            <a:r>
              <a:rPr lang="en-IN" i="0" u="none" strike="noStrike" cap="none" dirty="0">
                <a:solidFill>
                  <a:schemeClr val="lt1"/>
                </a:solidFill>
                <a:latin typeface="Trebuchet MS"/>
                <a:ea typeface="Trebuchet MS"/>
                <a:cs typeface="Trebuchet MS"/>
                <a:sym typeface="Trebuchet MS"/>
              </a:rPr>
              <a:t>enthusiasts who are keen to discover the way machine and humans can collaborate to enlighten the society.</a:t>
            </a:r>
            <a:endParaRPr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Video Analytics</a:t>
            </a:r>
            <a:endParaRPr sz="24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222222"/>
                </a:solidFill>
                <a:highlight>
                  <a:srgbClr val="FFFFFF"/>
                </a:highlight>
                <a:latin typeface="Lato"/>
                <a:ea typeface="Lato"/>
                <a:cs typeface="Lato"/>
                <a:sym typeface="Lato"/>
              </a:rPr>
              <a:t>One of the most popular </a:t>
            </a:r>
            <a:r>
              <a:rPr lang="en-IN" sz="1800" b="0" i="0" u="none" strike="noStrike" cap="none" dirty="0">
                <a:solidFill>
                  <a:srgbClr val="222222"/>
                </a:solidFill>
                <a:highlight>
                  <a:srgbClr val="FFFFFF"/>
                </a:highlight>
                <a:latin typeface="Lato"/>
                <a:ea typeface="Lato"/>
                <a:cs typeface="Lato"/>
                <a:sym typeface="Lato"/>
              </a:rPr>
              <a:t>technological tools for monitoring is the CCTV. This video can </a:t>
            </a:r>
            <a:r>
              <a:rPr lang="en-IN" sz="1800" dirty="0">
                <a:solidFill>
                  <a:srgbClr val="222222"/>
                </a:solidFill>
                <a:highlight>
                  <a:srgbClr val="FFFFFF"/>
                </a:highlight>
                <a:latin typeface="Lato"/>
                <a:ea typeface="Lato"/>
                <a:cs typeface="Lato"/>
                <a:sym typeface="Lato"/>
              </a:rPr>
              <a:t>“</a:t>
            </a:r>
            <a:r>
              <a:rPr lang="en-IN" sz="1800" b="0" i="0" u="none" strike="noStrike" cap="none" dirty="0">
                <a:solidFill>
                  <a:srgbClr val="222222"/>
                </a:solidFill>
                <a:highlight>
                  <a:srgbClr val="FFFFFF"/>
                </a:highlight>
                <a:latin typeface="Lato"/>
                <a:ea typeface="Lato"/>
                <a:cs typeface="Lato"/>
                <a:sym typeface="Lato"/>
              </a:rPr>
              <a:t>LATER” be used as the source to address problems in banks, such as ATM theft, etc.</a:t>
            </a:r>
          </a:p>
          <a:p>
            <a:pPr marL="0" marR="0" lvl="0" indent="0" algn="l" rtl="0">
              <a:lnSpc>
                <a:spcPct val="100000"/>
              </a:lnSpc>
              <a:spcBef>
                <a:spcPts val="0"/>
              </a:spcBef>
              <a:spcAft>
                <a:spcPts val="0"/>
              </a:spcAft>
              <a:buClr>
                <a:srgbClr val="000000"/>
              </a:buClr>
              <a:buSzPts val="1400"/>
              <a:buFont typeface="Arial"/>
              <a:buNone/>
            </a:pPr>
            <a:r>
              <a:rPr lang="en-IN" sz="1800" dirty="0">
                <a:solidFill>
                  <a:srgbClr val="222222"/>
                </a:solidFill>
                <a:highlight>
                  <a:srgbClr val="FFFFFF"/>
                </a:highlight>
                <a:latin typeface="Lato"/>
                <a:ea typeface="Lato"/>
                <a:cs typeface="Lato"/>
                <a:sym typeface="Lato"/>
              </a:rPr>
              <a:t>When we took into account the same “LATER” into “NOW” using our Microsoft Azure powered cloud-based analytical software with A.I. capabilities. As a result, we chose this use case to address an important issue that banks confront.</a:t>
            </a:r>
            <a:endParaRPr sz="18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Any service-based business regardless of the domain they are operating can be our potential customer. The reason being there common pain points regarding their customer experience.</a:t>
            </a:r>
            <a:r>
              <a:rPr lang="en-IN" sz="1200" dirty="0">
                <a:latin typeface="Lato"/>
                <a:ea typeface="Lato"/>
                <a:cs typeface="Lato"/>
                <a:sym typeface="Lato"/>
              </a:rPr>
              <a:t> The biggest pain points are:</a:t>
            </a:r>
          </a:p>
          <a:p>
            <a:pPr marL="228600" marR="0" lvl="0" indent="-228600" algn="l" rtl="0">
              <a:spcBef>
                <a:spcPts val="1000"/>
              </a:spcBef>
              <a:spcAft>
                <a:spcPts val="1000"/>
              </a:spcAft>
              <a:buClr>
                <a:srgbClr val="000000"/>
              </a:buClr>
              <a:buSzPts val="1200"/>
              <a:buFont typeface="Arial"/>
              <a:buAutoNum type="arabicPeriod"/>
            </a:pPr>
            <a:r>
              <a:rPr lang="en-IN" sz="1200" b="0" i="0" u="none" strike="noStrike" cap="none" dirty="0">
                <a:solidFill>
                  <a:srgbClr val="000000"/>
                </a:solidFill>
                <a:latin typeface="Lato"/>
                <a:ea typeface="Lato"/>
                <a:cs typeface="Lato"/>
                <a:sym typeface="Lato"/>
              </a:rPr>
              <a:t>Unable to understand customer satisfaction.</a:t>
            </a:r>
          </a:p>
          <a:p>
            <a:pPr marL="228600" marR="0" lvl="0" indent="-228600" algn="l" rtl="0">
              <a:spcBef>
                <a:spcPts val="1000"/>
              </a:spcBef>
              <a:spcAft>
                <a:spcPts val="1000"/>
              </a:spcAft>
              <a:buClr>
                <a:srgbClr val="000000"/>
              </a:buClr>
              <a:buSzPts val="1200"/>
              <a:buFont typeface="Arial"/>
              <a:buAutoNum type="arabicPeriod"/>
            </a:pPr>
            <a:r>
              <a:rPr lang="en-IN" sz="1200" dirty="0">
                <a:latin typeface="Lato"/>
                <a:ea typeface="Lato"/>
                <a:cs typeface="Lato"/>
                <a:sym typeface="Lato"/>
              </a:rPr>
              <a:t>Lack of technology support to detect the customers next move and the reason behind that.</a:t>
            </a:r>
          </a:p>
          <a:p>
            <a:pPr marL="228600" marR="0" lvl="0" indent="-228600" algn="l" rtl="0">
              <a:spcBef>
                <a:spcPts val="1000"/>
              </a:spcBef>
              <a:spcAft>
                <a:spcPts val="1000"/>
              </a:spcAft>
              <a:buClr>
                <a:srgbClr val="000000"/>
              </a:buClr>
              <a:buSzPts val="1200"/>
              <a:buFont typeface="Arial"/>
              <a:buAutoNum type="arabicPeriod"/>
            </a:pPr>
            <a:r>
              <a:rPr lang="en-IN" sz="1200" b="0" i="0" u="none" strike="noStrike" cap="none" dirty="0">
                <a:solidFill>
                  <a:srgbClr val="000000"/>
                </a:solidFill>
                <a:latin typeface="Lato"/>
                <a:ea typeface="Lato"/>
                <a:cs typeface="Lato"/>
                <a:sym typeface="Lato"/>
              </a:rPr>
              <a:t>How fast is the</a:t>
            </a:r>
            <a:r>
              <a:rPr lang="en-IN" sz="1200" dirty="0">
                <a:latin typeface="Lato"/>
                <a:ea typeface="Lato"/>
                <a:cs typeface="Lato"/>
                <a:sym typeface="Lato"/>
              </a:rPr>
              <a:t>re service is in terms of time taken to serve per person.</a:t>
            </a:r>
          </a:p>
          <a:p>
            <a:pPr marR="0" lvl="0" algn="l" rtl="0">
              <a:spcBef>
                <a:spcPts val="1000"/>
              </a:spcBef>
              <a:spcAft>
                <a:spcPts val="1000"/>
              </a:spcAft>
              <a:buClr>
                <a:srgbClr val="000000"/>
              </a:buClr>
              <a:buSzPts val="1200"/>
            </a:pPr>
            <a:r>
              <a:rPr lang="en-IN" sz="1200" b="0" i="0" u="none" strike="noStrike" cap="none" dirty="0">
                <a:solidFill>
                  <a:srgbClr val="000000"/>
                </a:solidFill>
                <a:latin typeface="Lato"/>
                <a:ea typeface="Lato"/>
                <a:cs typeface="Lato"/>
                <a:sym typeface="Lato"/>
              </a:rPr>
              <a:t>Hence we are solving all </a:t>
            </a:r>
            <a:r>
              <a:rPr lang="en-IN" sz="1200" dirty="0">
                <a:latin typeface="Lato"/>
                <a:ea typeface="Lato"/>
                <a:cs typeface="Lato"/>
                <a:sym typeface="Lato"/>
              </a:rPr>
              <a:t>these issues with few more with the advantage to customization in the A.I. to suit all service-based businesses. To get the satisfactory level of customers feedback forms are still in the market which are neither the best way to do nor the efficient way.</a:t>
            </a:r>
            <a:endParaRPr lang="en-IN"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Apart from Banks, this model can be used in malls, service centres, brand outlets etc. where the company serve the customer with some products or services.</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29783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400" dirty="0"/>
              <a:t>1. Azure Database for MySQL </a:t>
            </a:r>
            <a:br>
              <a:rPr lang="en-IN" sz="1400" dirty="0"/>
            </a:br>
            <a:r>
              <a:rPr lang="en-IN" sz="1400" dirty="0"/>
              <a:t>2. Azure Cosmos DB</a:t>
            </a:r>
            <a:br>
              <a:rPr lang="en-IN" sz="1400" dirty="0"/>
            </a:br>
            <a:r>
              <a:rPr lang="en-IN" sz="1400" dirty="0"/>
              <a:t>3. API management</a:t>
            </a:r>
            <a:br>
              <a:rPr lang="en-IN" sz="1400" dirty="0"/>
            </a:br>
            <a:r>
              <a:rPr lang="en-IN" sz="1400" dirty="0"/>
              <a:t>4. Application gateway</a:t>
            </a:r>
            <a:br>
              <a:rPr lang="en-IN" sz="1400" dirty="0"/>
            </a:br>
            <a:r>
              <a:rPr lang="en-IN" sz="1400" dirty="0"/>
              <a:t>5. Azure Video Indexer</a:t>
            </a:r>
            <a:br>
              <a:rPr lang="en-IN" sz="1400" dirty="0"/>
            </a:br>
            <a:r>
              <a:rPr lang="en-IN" sz="1400" dirty="0"/>
              <a:t>6. Computer Vision etc.</a:t>
            </a:r>
            <a:br>
              <a:rPr lang="en-IN" sz="1400" dirty="0"/>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b="0" i="0" u="none" strike="noStrike" cap="none" dirty="0">
                <a:solidFill>
                  <a:srgbClr val="000000"/>
                </a:solidFill>
                <a:latin typeface="Lato"/>
                <a:ea typeface="Lato"/>
                <a:cs typeface="Lato"/>
                <a:sym typeface="Lato"/>
              </a:rPr>
              <a:t>The differentiator is, the ease to use, requirement of no extra high-end hardware and the efficiency of solving the problem with human like understanding. To detect the satisfactory level the software not just detects the facial expression like any other deep learning models but it will average out the facial expression for every minute till the time customer stays. Further it will use the tone analyser to understand the tone of the customer at the time of taking the service at the counters.</a:t>
            </a:r>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4"/>
            <a:ext cx="4559100" cy="128668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Sumit Sinha</a:t>
            </a:r>
          </a:p>
          <a:p>
            <a:pPr marL="0" lvl="0" indent="0" algn="l" rtl="0">
              <a:lnSpc>
                <a:spcPct val="150000"/>
              </a:lnSpc>
              <a:spcBef>
                <a:spcPts val="0"/>
              </a:spcBef>
              <a:spcAft>
                <a:spcPts val="1600"/>
              </a:spcAft>
              <a:buSzPts val="1800"/>
              <a:buNone/>
            </a:pPr>
            <a:r>
              <a:rPr lang="en" sz="1500" dirty="0"/>
              <a:t>Midhvana Rishi</a:t>
            </a:r>
          </a:p>
          <a:p>
            <a:pPr marL="0" lvl="0" indent="0" algn="l" rtl="0">
              <a:lnSpc>
                <a:spcPct val="150000"/>
              </a:lnSpc>
              <a:spcBef>
                <a:spcPts val="0"/>
              </a:spcBef>
              <a:spcAft>
                <a:spcPts val="1600"/>
              </a:spcAft>
              <a:buSzPts val="1800"/>
              <a:buNone/>
            </a:pPr>
            <a:r>
              <a:rPr lang="en" sz="1500" dirty="0"/>
              <a:t>Kush Mishra</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Lato Black</vt:lpstr>
      <vt:lpstr>Trebuchet MS</vt:lpstr>
      <vt:lpstr>Arial</vt:lpstr>
      <vt:lpstr>Lato</vt:lpstr>
      <vt:lpstr>TI Template</vt:lpstr>
      <vt:lpstr>TI Template</vt:lpstr>
      <vt:lpstr>Bank of Baroda Hackathon - 2022                       </vt:lpstr>
      <vt:lpstr>Video Analytics</vt:lpstr>
      <vt:lpstr>User Segment &amp; Pain Points</vt:lpstr>
      <vt:lpstr>Pre-Requisite</vt:lpstr>
      <vt:lpstr>Azure tools or resources</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Spartan</dc:creator>
  <cp:lastModifiedBy>sumit sinha</cp:lastModifiedBy>
  <cp:revision>1</cp:revision>
  <dcterms:modified xsi:type="dcterms:W3CDTF">2022-09-20T18:13:53Z</dcterms:modified>
</cp:coreProperties>
</file>