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sldIdLst>
    <p:sldId id="266" r:id="rId3"/>
    <p:sldId id="256" r:id="rId4"/>
    <p:sldId id="257" r:id="rId5"/>
    <p:sldId id="267" r:id="rId6"/>
    <p:sldId id="268" r:id="rId7"/>
    <p:sldId id="262" r:id="rId8"/>
    <p:sldId id="258" r:id="rId9"/>
    <p:sldId id="269" r:id="rId10"/>
    <p:sldId id="261" r:id="rId11"/>
    <p:sldId id="259" r:id="rId12"/>
    <p:sldId id="272" r:id="rId13"/>
    <p:sldId id="273" r:id="rId14"/>
    <p:sldId id="274" r:id="rId15"/>
    <p:sldId id="270" r:id="rId16"/>
    <p:sldId id="271" r:id="rId17"/>
    <p:sldId id="260" r:id="rId18"/>
    <p:sldId id="275" r:id="rId19"/>
    <p:sldId id="263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1827B0-56CC-4A8C-AFDF-5CF5E13E9322}" type="doc">
      <dgm:prSet loTypeId="urn:diagrams.loki3.com/VaryingWidthList" loCatId="list" qsTypeId="urn:microsoft.com/office/officeart/2005/8/quickstyle/simple1" qsCatId="simple" csTypeId="urn:microsoft.com/office/officeart/2005/8/colors/accent5_2" csCatId="accent5" phldr="1"/>
      <dgm:spPr/>
    </dgm:pt>
    <dgm:pt modelId="{98102F0B-8AF9-44F4-936F-0C6309B1A10D}">
      <dgm:prSet phldrT="[Text]"/>
      <dgm:spPr/>
      <dgm:t>
        <a:bodyPr/>
        <a:lstStyle/>
        <a:p>
          <a:r>
            <a:rPr lang="en-US" dirty="0" smtClean="0"/>
            <a:t>Saturated</a:t>
          </a:r>
          <a:endParaRPr lang="en-US" dirty="0"/>
        </a:p>
      </dgm:t>
    </dgm:pt>
    <dgm:pt modelId="{4F03D180-32D8-4A71-9B7A-482F2B80EB27}" type="parTrans" cxnId="{0EA41272-590F-4657-AC34-4E63A67E571B}">
      <dgm:prSet/>
      <dgm:spPr/>
      <dgm:t>
        <a:bodyPr/>
        <a:lstStyle/>
        <a:p>
          <a:endParaRPr lang="en-US"/>
        </a:p>
      </dgm:t>
    </dgm:pt>
    <dgm:pt modelId="{8E7C5C71-FA76-46CF-8F62-BB805035ADA9}" type="sibTrans" cxnId="{0EA41272-590F-4657-AC34-4E63A67E571B}">
      <dgm:prSet/>
      <dgm:spPr/>
      <dgm:t>
        <a:bodyPr/>
        <a:lstStyle/>
        <a:p>
          <a:endParaRPr lang="en-US"/>
        </a:p>
      </dgm:t>
    </dgm:pt>
    <dgm:pt modelId="{808E89A4-425F-4F2A-AF7C-EF771C388478}">
      <dgm:prSet phldrT="[Text]"/>
      <dgm:spPr/>
      <dgm:t>
        <a:bodyPr/>
        <a:lstStyle/>
        <a:p>
          <a:r>
            <a:rPr lang="en-US" dirty="0" smtClean="0"/>
            <a:t>Modulus</a:t>
          </a:r>
          <a:endParaRPr lang="en-US" dirty="0"/>
        </a:p>
      </dgm:t>
    </dgm:pt>
    <dgm:pt modelId="{332E3885-A4A5-4ABE-BB96-56A26F16967D}" type="parTrans" cxnId="{D36D4E51-25A2-4EB1-AC42-1142A775EEBD}">
      <dgm:prSet/>
      <dgm:spPr/>
      <dgm:t>
        <a:bodyPr/>
        <a:lstStyle/>
        <a:p>
          <a:endParaRPr lang="en-US"/>
        </a:p>
      </dgm:t>
    </dgm:pt>
    <dgm:pt modelId="{979242F4-F388-487D-8673-97B8AC7FE653}" type="sibTrans" cxnId="{D36D4E51-25A2-4EB1-AC42-1142A775EEBD}">
      <dgm:prSet/>
      <dgm:spPr/>
      <dgm:t>
        <a:bodyPr/>
        <a:lstStyle/>
        <a:p>
          <a:endParaRPr lang="en-US"/>
        </a:p>
      </dgm:t>
    </dgm:pt>
    <dgm:pt modelId="{C87AD106-800E-40CE-9DDB-4CEA377EF1C4}" type="pres">
      <dgm:prSet presAssocID="{271827B0-56CC-4A8C-AFDF-5CF5E13E9322}" presName="Name0" presStyleCnt="0">
        <dgm:presLayoutVars>
          <dgm:resizeHandles/>
        </dgm:presLayoutVars>
      </dgm:prSet>
      <dgm:spPr/>
    </dgm:pt>
    <dgm:pt modelId="{9BA8C4C3-0229-4E25-84A9-E80DA2758BC3}" type="pres">
      <dgm:prSet presAssocID="{98102F0B-8AF9-44F4-936F-0C6309B1A10D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43BE00-FBD3-4B6C-A95E-9BC467A89AD4}" type="pres">
      <dgm:prSet presAssocID="{8E7C5C71-FA76-46CF-8F62-BB805035ADA9}" presName="space" presStyleCnt="0"/>
      <dgm:spPr/>
    </dgm:pt>
    <dgm:pt modelId="{BB6336CC-8D11-48A2-8F57-43A5E8ECE193}" type="pres">
      <dgm:prSet presAssocID="{808E89A4-425F-4F2A-AF7C-EF771C388478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C29981-7285-4CB3-A3C1-99C21FD41331}" type="presOf" srcId="{271827B0-56CC-4A8C-AFDF-5CF5E13E9322}" destId="{C87AD106-800E-40CE-9DDB-4CEA377EF1C4}" srcOrd="0" destOrd="0" presId="urn:diagrams.loki3.com/VaryingWidthList"/>
    <dgm:cxn modelId="{6992DE44-7821-49E2-B23B-9A8CCDFE0DA5}" type="presOf" srcId="{98102F0B-8AF9-44F4-936F-0C6309B1A10D}" destId="{9BA8C4C3-0229-4E25-84A9-E80DA2758BC3}" srcOrd="0" destOrd="0" presId="urn:diagrams.loki3.com/VaryingWidthList"/>
    <dgm:cxn modelId="{D36D4E51-25A2-4EB1-AC42-1142A775EEBD}" srcId="{271827B0-56CC-4A8C-AFDF-5CF5E13E9322}" destId="{808E89A4-425F-4F2A-AF7C-EF771C388478}" srcOrd="1" destOrd="0" parTransId="{332E3885-A4A5-4ABE-BB96-56A26F16967D}" sibTransId="{979242F4-F388-487D-8673-97B8AC7FE653}"/>
    <dgm:cxn modelId="{45DBCE64-C94F-40D6-B5B2-F607D07AE64E}" type="presOf" srcId="{808E89A4-425F-4F2A-AF7C-EF771C388478}" destId="{BB6336CC-8D11-48A2-8F57-43A5E8ECE193}" srcOrd="0" destOrd="0" presId="urn:diagrams.loki3.com/VaryingWidthList"/>
    <dgm:cxn modelId="{0EA41272-590F-4657-AC34-4E63A67E571B}" srcId="{271827B0-56CC-4A8C-AFDF-5CF5E13E9322}" destId="{98102F0B-8AF9-44F4-936F-0C6309B1A10D}" srcOrd="0" destOrd="0" parTransId="{4F03D180-32D8-4A71-9B7A-482F2B80EB27}" sibTransId="{8E7C5C71-FA76-46CF-8F62-BB805035ADA9}"/>
    <dgm:cxn modelId="{7B9C0C2D-7991-4910-9324-3E36BF97FB4C}" type="presParOf" srcId="{C87AD106-800E-40CE-9DDB-4CEA377EF1C4}" destId="{9BA8C4C3-0229-4E25-84A9-E80DA2758BC3}" srcOrd="0" destOrd="0" presId="urn:diagrams.loki3.com/VaryingWidthList"/>
    <dgm:cxn modelId="{C313C90D-1B57-4F88-9644-285F313AF31A}" type="presParOf" srcId="{C87AD106-800E-40CE-9DDB-4CEA377EF1C4}" destId="{5943BE00-FBD3-4B6C-A95E-9BC467A89AD4}" srcOrd="1" destOrd="0" presId="urn:diagrams.loki3.com/VaryingWidthList"/>
    <dgm:cxn modelId="{49BF3A53-EF46-48DC-B416-C48F4AE810C8}" type="presParOf" srcId="{C87AD106-800E-40CE-9DDB-4CEA377EF1C4}" destId="{BB6336CC-8D11-48A2-8F57-43A5E8ECE193}" srcOrd="2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A8C4C3-0229-4E25-84A9-E80DA2758BC3}">
      <dsp:nvSpPr>
        <dsp:cNvPr id="0" name=""/>
        <dsp:cNvSpPr/>
      </dsp:nvSpPr>
      <dsp:spPr>
        <a:xfrm>
          <a:off x="559656" y="34"/>
          <a:ext cx="3960000" cy="13954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Saturated</a:t>
          </a:r>
          <a:endParaRPr lang="en-US" sz="6500" kern="1200" dirty="0"/>
        </a:p>
      </dsp:txBody>
      <dsp:txXfrm>
        <a:off x="559656" y="34"/>
        <a:ext cx="3960000" cy="1395461"/>
      </dsp:txXfrm>
    </dsp:sp>
    <dsp:sp modelId="{BB6336CC-8D11-48A2-8F57-43A5E8ECE193}">
      <dsp:nvSpPr>
        <dsp:cNvPr id="0" name=""/>
        <dsp:cNvSpPr/>
      </dsp:nvSpPr>
      <dsp:spPr>
        <a:xfrm>
          <a:off x="874656" y="1465269"/>
          <a:ext cx="3330000" cy="13954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Modulus</a:t>
          </a:r>
          <a:endParaRPr lang="en-US" sz="6500" kern="1200" dirty="0"/>
        </a:p>
      </dsp:txBody>
      <dsp:txXfrm>
        <a:off x="874656" y="1465269"/>
        <a:ext cx="3330000" cy="1395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1" y="1"/>
            <a:ext cx="307340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651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3651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34736" y="5410203"/>
            <a:ext cx="2743200" cy="365125"/>
          </a:xfrm>
        </p:spPr>
        <p:txBody>
          <a:bodyPr/>
          <a:lstStyle/>
          <a:p>
            <a:fld id="{28A2789E-5EFE-4326-839D-E9CB83809AF6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33650" y="5410203"/>
            <a:ext cx="512488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4138" y="5410201"/>
            <a:ext cx="771089" cy="365125"/>
          </a:xfrm>
        </p:spPr>
        <p:txBody>
          <a:bodyPr/>
          <a:lstStyle/>
          <a:p>
            <a:fld id="{692114D6-52C6-43E1-A849-294885C633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368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1141414" y="618518"/>
            <a:ext cx="9905999" cy="1478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1141414" y="2249487"/>
            <a:ext cx="990599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8"/>
            <a:ext cx="2743200" cy="365125"/>
          </a:xfrm>
        </p:spPr>
        <p:txBody>
          <a:bodyPr/>
          <a:lstStyle/>
          <a:p>
            <a:fld id="{28A2789E-5EFE-4326-839D-E9CB83809AF6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2" y="5883277"/>
            <a:ext cx="62393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2" y="5883276"/>
            <a:ext cx="771089" cy="365125"/>
          </a:xfrm>
        </p:spPr>
        <p:txBody>
          <a:bodyPr/>
          <a:lstStyle/>
          <a:p>
            <a:fld id="{692114D6-52C6-43E1-A849-294885C633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32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8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789E-5EFE-4326-839D-E9CB83809AF6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14D6-52C6-43E1-A849-294885C633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9863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1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789E-5EFE-4326-839D-E9CB83809AF6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14D6-52C6-43E1-A849-294885C633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827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8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8537" y="2249486"/>
            <a:ext cx="45812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1" y="3073399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69323" y="2249485"/>
            <a:ext cx="4578087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9"/>
            <a:ext cx="487521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789E-5EFE-4326-839D-E9CB83809AF6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14D6-52C6-43E1-A849-294885C633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351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789E-5EFE-4326-839D-E9CB83809AF6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14D6-52C6-43E1-A849-294885C633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6396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789E-5EFE-4326-839D-E9CB83809AF6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14D6-52C6-43E1-A849-294885C633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7337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6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1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6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789E-5EFE-4326-839D-E9CB83809AF6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14D6-52C6-43E1-A849-294885C633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5260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5" y="609600"/>
            <a:ext cx="5005283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43822" y="609600"/>
            <a:ext cx="4603591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2" y="2249486"/>
            <a:ext cx="5005285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789E-5EFE-4326-839D-E9CB83809AF6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14D6-52C6-43E1-A849-294885C633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868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4304666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5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789E-5EFE-4326-839D-E9CB83809AF6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14D6-52C6-43E1-A849-294885C633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576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7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419601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789E-5EFE-4326-839D-E9CB83809AF6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14D6-52C6-43E1-A849-294885C633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3836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1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3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789E-5EFE-4326-839D-E9CB83809AF6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14D6-52C6-43E1-A849-294885C633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28772" y="7184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423297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010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34043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789E-5EFE-4326-839D-E9CB83809AF6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14D6-52C6-43E1-A849-294885C633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673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1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41412" y="3360263"/>
            <a:ext cx="3195243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8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4767" y="3363435"/>
            <a:ext cx="3185277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3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3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789E-5EFE-4326-839D-E9CB83809AF6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14D6-52C6-43E1-A849-294885C633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8832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60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4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8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4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3" y="4980856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789E-5EFE-4326-839D-E9CB83809AF6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14D6-52C6-43E1-A849-294885C633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938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789E-5EFE-4326-839D-E9CB83809AF6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14D6-52C6-43E1-A849-294885C633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2509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1" y="609601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601"/>
            <a:ext cx="7748591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789E-5EFE-4326-839D-E9CB83809AF6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14D6-52C6-43E1-A849-294885C633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6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9051" y="1"/>
            <a:ext cx="12055699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4" y="618518"/>
            <a:ext cx="99059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4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2789E-5EFE-4326-839D-E9CB83809AF6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7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2" y="5883276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114D6-52C6-43E1-A849-294885C633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687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2300" y="1217400"/>
            <a:ext cx="7010400" cy="2330901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rgbClr val="FFFF00"/>
                </a:solidFill>
              </a:rPr>
              <a:t/>
            </a:r>
            <a:br>
              <a:rPr lang="en-US" sz="5400" b="1" dirty="0">
                <a:solidFill>
                  <a:srgbClr val="FFFF00"/>
                </a:solidFill>
              </a:rPr>
            </a:br>
            <a:r>
              <a:rPr lang="en-US" sz="5400" b="1" dirty="0">
                <a:solidFill>
                  <a:srgbClr val="FFFF00"/>
                </a:solidFill>
              </a:rPr>
              <a:t/>
            </a:r>
            <a:br>
              <a:rPr lang="en-US" sz="5400" b="1" dirty="0">
                <a:solidFill>
                  <a:srgbClr val="FFFF00"/>
                </a:solidFill>
              </a:rPr>
            </a:br>
            <a:r>
              <a:rPr lang="en-US" sz="5400" b="1" dirty="0">
                <a:solidFill>
                  <a:srgbClr val="FFFF00"/>
                </a:solidFill>
              </a:rPr>
              <a:t/>
            </a:r>
            <a:br>
              <a:rPr lang="en-US" sz="5400" b="1" dirty="0">
                <a:solidFill>
                  <a:srgbClr val="FFFF00"/>
                </a:solidFill>
              </a:rPr>
            </a:br>
            <a:r>
              <a:rPr lang="en-US" sz="5400" b="1" dirty="0">
                <a:solidFill>
                  <a:srgbClr val="FFFF00"/>
                </a:solidFill>
              </a:rPr>
              <a:t/>
            </a:r>
            <a:br>
              <a:rPr lang="en-US" sz="5400" b="1" dirty="0">
                <a:solidFill>
                  <a:srgbClr val="FFFF00"/>
                </a:solidFill>
              </a:rPr>
            </a:br>
            <a:r>
              <a:rPr lang="en-US" sz="5400" b="1" dirty="0">
                <a:solidFill>
                  <a:srgbClr val="FFFF00"/>
                </a:solidFill>
              </a:rPr>
              <a:t/>
            </a:r>
            <a:br>
              <a:rPr lang="en-US" sz="5400" b="1" dirty="0">
                <a:solidFill>
                  <a:srgbClr val="FFFF00"/>
                </a:solidFill>
              </a:rPr>
            </a:br>
            <a:r>
              <a:rPr lang="en-US" sz="5400" b="1" dirty="0">
                <a:solidFill>
                  <a:srgbClr val="FFFF00"/>
                </a:solidFill>
              </a:rPr>
              <a:t/>
            </a:r>
            <a:br>
              <a:rPr lang="en-US" sz="5400" b="1" dirty="0">
                <a:solidFill>
                  <a:srgbClr val="FFFF00"/>
                </a:solidFill>
              </a:rPr>
            </a:br>
            <a:r>
              <a:rPr lang="en-US" sz="5400" b="1" dirty="0">
                <a:solidFill>
                  <a:srgbClr val="FFFF00"/>
                </a:solidFill>
              </a:rPr>
              <a:t/>
            </a:r>
            <a:br>
              <a:rPr lang="en-US" sz="5400" b="1" dirty="0">
                <a:solidFill>
                  <a:srgbClr val="FFFF00"/>
                </a:solidFill>
              </a:rPr>
            </a:br>
            <a:r>
              <a:rPr lang="en-US" sz="5400" b="1" dirty="0">
                <a:solidFill>
                  <a:srgbClr val="FFFF00"/>
                </a:solidFill>
              </a:rPr>
              <a:t/>
            </a:r>
            <a:br>
              <a:rPr lang="en-US" sz="5400" b="1" dirty="0">
                <a:solidFill>
                  <a:srgbClr val="FFFF00"/>
                </a:solidFill>
              </a:rPr>
            </a:br>
            <a:r>
              <a:rPr lang="en-US" sz="5400" b="1" dirty="0">
                <a:solidFill>
                  <a:srgbClr val="FFFF00"/>
                </a:solidFill>
              </a:rPr>
              <a:t/>
            </a:r>
            <a:br>
              <a:rPr lang="en-US" sz="5400" b="1" dirty="0">
                <a:solidFill>
                  <a:srgbClr val="FFFF00"/>
                </a:solidFill>
              </a:rPr>
            </a:br>
            <a:r>
              <a:rPr lang="en-US" sz="5400" b="1" dirty="0">
                <a:solidFill>
                  <a:srgbClr val="FFFF00"/>
                </a:solidFill>
              </a:rPr>
              <a:t/>
            </a:r>
            <a:br>
              <a:rPr lang="en-US" sz="5400" b="1" dirty="0">
                <a:solidFill>
                  <a:srgbClr val="FFFF00"/>
                </a:solidFill>
              </a:rPr>
            </a:br>
            <a:r>
              <a:rPr lang="en-US" sz="5400" b="1" dirty="0">
                <a:solidFill>
                  <a:srgbClr val="FFFF00"/>
                </a:solidFill>
              </a:rPr>
              <a:t/>
            </a:r>
            <a:br>
              <a:rPr lang="en-US" sz="5400" b="1" dirty="0">
                <a:solidFill>
                  <a:srgbClr val="FFFF00"/>
                </a:solidFill>
              </a:rPr>
            </a:br>
            <a:r>
              <a:rPr lang="en-US" sz="5400" b="1" dirty="0">
                <a:solidFill>
                  <a:srgbClr val="FFFF00"/>
                </a:solidFill>
              </a:rPr>
              <a:t/>
            </a:r>
            <a:br>
              <a:rPr lang="en-US" sz="5400" b="1" dirty="0">
                <a:solidFill>
                  <a:srgbClr val="FFFF00"/>
                </a:solidFill>
              </a:rPr>
            </a:br>
            <a:r>
              <a:rPr lang="en-US" sz="5400" b="1" dirty="0">
                <a:solidFill>
                  <a:srgbClr val="FFFF00"/>
                </a:solidFill>
              </a:rPr>
              <a:t/>
            </a:r>
            <a:br>
              <a:rPr lang="en-US" sz="5400" b="1" dirty="0">
                <a:solidFill>
                  <a:srgbClr val="FFFF00"/>
                </a:solidFill>
              </a:rPr>
            </a:br>
            <a:r>
              <a:rPr lang="en-US" sz="5400" b="1" dirty="0">
                <a:solidFill>
                  <a:srgbClr val="FFFF00"/>
                </a:solidFill>
              </a:rPr>
              <a:t/>
            </a:r>
            <a:br>
              <a:rPr lang="en-US" sz="5400" b="1" dirty="0">
                <a:solidFill>
                  <a:srgbClr val="FFFF00"/>
                </a:solidFill>
              </a:rPr>
            </a:br>
            <a:r>
              <a:rPr lang="en-US" sz="5400" b="1" dirty="0">
                <a:solidFill>
                  <a:srgbClr val="FFFF00"/>
                </a:solidFill>
              </a:rPr>
              <a:t/>
            </a:r>
            <a:br>
              <a:rPr lang="en-US" sz="5400" b="1" dirty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WORKSHOP ON </a:t>
            </a:r>
            <a:r>
              <a:rPr lang="en-US" b="1" dirty="0">
                <a:solidFill>
                  <a:srgbClr val="FFFF00"/>
                </a:solidFill>
              </a:rPr>
              <a:t>PYTHON &amp; IMAGE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9140" y="3843686"/>
            <a:ext cx="7200900" cy="739774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sz="4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Organized BY ECE Department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0" y="304800"/>
            <a:ext cx="601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34770">
                    <a:lumMod val="50000"/>
                  </a:srgbClr>
                </a:solidFill>
                <a:effectLst/>
                <a:uLnTx/>
                <a:uFillTx/>
                <a:latin typeface="Adobe Gothic Std B" panose="020B0800000000000000" pitchFamily="34" charset="-128"/>
                <a:ea typeface="Adobe Gothic Std B" panose="020B0800000000000000" pitchFamily="34" charset="-128"/>
                <a:cs typeface="+mn-cs"/>
              </a:rPr>
              <a:t>Dr. Akhilesh Das Gupta Institute of Technology and Management, New Delhi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134770">
                  <a:lumMod val="50000"/>
                </a:srgbClr>
              </a:solidFill>
              <a:effectLst/>
              <a:uLnTx/>
              <a:uFillTx/>
              <a:latin typeface="Adobe Gothic Std B" panose="020B0800000000000000" pitchFamily="34" charset="-128"/>
              <a:ea typeface="Adobe Gothic Std B" panose="020B0800000000000000" pitchFamily="34" charset="-128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892041" y="463925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11</a:t>
            </a:r>
            <a:r>
              <a:rPr kumimoji="0" lang="en-US" sz="3600" b="0" i="0" u="none" strike="noStrike" kern="1200" cap="none" spc="0" normalizeH="0" baseline="3000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th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-12</a:t>
            </a:r>
            <a:r>
              <a:rPr kumimoji="0" lang="en-US" sz="3600" b="0" i="0" u="none" strike="noStrike" kern="1200" cap="none" spc="0" normalizeH="0" baseline="3000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th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February, 2020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87731" cy="20433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03400" y="4862860"/>
            <a:ext cx="2362200" cy="175432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Student Coordinators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Zorawar Singh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Sumneet Kaur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Devjot Singh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Aman Puri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Pranav Gupta 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5280659" y="5970855"/>
            <a:ext cx="2773681" cy="6463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HEAD OF DEPARTMENT: Prof. (Dr.) Rajiv Sharma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69399" y="5970855"/>
            <a:ext cx="2598419" cy="6463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EVENT COORDINATOR: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Asstt. Prof. Swati</a:t>
            </a:r>
          </a:p>
        </p:txBody>
      </p:sp>
    </p:spTree>
    <p:extLst>
      <p:ext uri="{BB962C8B-B14F-4D97-AF65-F5344CB8AC3E}">
        <p14:creationId xmlns:p14="http://schemas.microsoft.com/office/powerpoint/2010/main" val="29520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of an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81427"/>
          </a:xfrm>
        </p:spPr>
        <p:txBody>
          <a:bodyPr/>
          <a:lstStyle/>
          <a:p>
            <a:r>
              <a:rPr lang="en-US" sz="2800" b="1" dirty="0" smtClean="0"/>
              <a:t>Kernel </a:t>
            </a:r>
            <a:r>
              <a:rPr lang="en-US" sz="2800" b="1" dirty="0" smtClean="0">
                <a:sym typeface="Wingdings" panose="05000000000000000000" pitchFamily="2" charset="2"/>
              </a:rPr>
              <a:t> A Kernel is a matrix (user defined) that operates on a Grayscale image.</a:t>
            </a:r>
          </a:p>
          <a:p>
            <a:endParaRPr lang="en-US" sz="2800" b="1" dirty="0">
              <a:sym typeface="Wingdings" panose="05000000000000000000" pitchFamily="2" charset="2"/>
            </a:endParaRPr>
          </a:p>
          <a:p>
            <a:endParaRPr lang="en-US" sz="2800" b="1" dirty="0" smtClean="0">
              <a:sym typeface="Wingdings" panose="05000000000000000000" pitchFamily="2" charset="2"/>
            </a:endParaRPr>
          </a:p>
          <a:p>
            <a:endParaRPr lang="en-US" sz="2800" b="1" dirty="0">
              <a:sym typeface="Wingdings" panose="05000000000000000000" pitchFamily="2" charset="2"/>
            </a:endParaRPr>
          </a:p>
          <a:p>
            <a:r>
              <a:rPr lang="en-US" sz="2800" b="1" dirty="0" smtClean="0">
                <a:sym typeface="Wingdings" panose="05000000000000000000" pitchFamily="2" charset="2"/>
              </a:rPr>
              <a:t>The Kernel multiplies with the image and the sum of all the elements per iteration are added and denoted to the central pixel.</a:t>
            </a:r>
          </a:p>
          <a:p>
            <a:r>
              <a:rPr lang="en-US" sz="2800" b="1" dirty="0" smtClean="0">
                <a:sym typeface="Wingdings" panose="05000000000000000000" pitchFamily="2" charset="2"/>
              </a:rPr>
              <a:t>This helps in implementing LPFs (blurs)</a:t>
            </a:r>
          </a:p>
          <a:p>
            <a:endParaRPr lang="en-US" dirty="0"/>
          </a:p>
        </p:txBody>
      </p:sp>
      <p:pic>
        <p:nvPicPr>
          <p:cNvPr id="4" name="Picture 3" descr="K =  \frac{1}{25} \begin{bmatrix} 1 &amp; 1 &amp; 1 &amp; 1 &amp; 1  \\ 1 &amp; 1 &amp; 1 &amp; 1 &amp; 1 \\ 1 &amp; 1 &amp; 1 &amp; 1 &amp; 1 \\ 1 &amp; 1 &amp; 1 &amp; 1 &amp; 1 \\ 1 &amp; 1 &amp; 1 &amp; 1 &amp; 1 \end{bmatrix}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47" y="3192780"/>
            <a:ext cx="1805305" cy="1056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431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Blur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Most basic</a:t>
            </a:r>
          </a:p>
          <a:p>
            <a:r>
              <a:rPr lang="en-US" sz="2800" b="1" dirty="0" smtClean="0"/>
              <a:t>Takes average of pixels under kernel area</a:t>
            </a:r>
          </a:p>
          <a:p>
            <a:r>
              <a:rPr lang="en-US" sz="2800" b="1" dirty="0" smtClean="0"/>
              <a:t>Also known as box blur</a:t>
            </a:r>
          </a:p>
        </p:txBody>
      </p:sp>
    </p:spTree>
    <p:extLst>
      <p:ext uri="{BB962C8B-B14F-4D97-AF65-F5344CB8AC3E}">
        <p14:creationId xmlns:p14="http://schemas.microsoft.com/office/powerpoint/2010/main" val="129159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Blur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Positive and odd </a:t>
            </a:r>
            <a:r>
              <a:rPr lang="en-US" dirty="0" err="1" smtClean="0"/>
              <a:t>h,w</a:t>
            </a:r>
            <a:r>
              <a:rPr lang="en-US" dirty="0" smtClean="0"/>
              <a:t> of kernel</a:t>
            </a:r>
          </a:p>
          <a:p>
            <a:r>
              <a:rPr lang="en-US" dirty="0" smtClean="0"/>
              <a:t>Uses Gaussian Kernel</a:t>
            </a:r>
          </a:p>
          <a:p>
            <a:r>
              <a:rPr lang="en-US" dirty="0" smtClean="0"/>
              <a:t>Standard deviation should be specified</a:t>
            </a:r>
          </a:p>
          <a:p>
            <a:r>
              <a:rPr lang="en-US" dirty="0" smtClean="0"/>
              <a:t>Removes Gaussian noise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931" y="2336873"/>
            <a:ext cx="5097508" cy="389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1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 Blur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Retains edges</a:t>
            </a:r>
          </a:p>
          <a:p>
            <a:r>
              <a:rPr lang="en-US" dirty="0" smtClean="0"/>
              <a:t>Removes Salt and Pepper Noise</a:t>
            </a:r>
          </a:p>
          <a:p>
            <a:r>
              <a:rPr lang="en-US" dirty="0" smtClean="0"/>
              <a:t>Positive, odd </a:t>
            </a:r>
            <a:r>
              <a:rPr lang="en-US" dirty="0" err="1" smtClean="0"/>
              <a:t>h,w</a:t>
            </a:r>
            <a:r>
              <a:rPr lang="en-US" dirty="0" smtClean="0"/>
              <a:t> of kernel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108" y="2336873"/>
            <a:ext cx="4193178" cy="413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Thresholding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024" y="2129245"/>
            <a:ext cx="10450286" cy="444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2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AFFINE -----</a:t>
            </a:r>
            <a:r>
              <a:rPr lang="en-US" dirty="0" smtClean="0">
                <a:sym typeface="Wingdings" panose="05000000000000000000" pitchFamily="2" charset="2"/>
              </a:rPr>
              <a:t> 3 POINTS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PERSPECTIVE --- 4 POINTS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60" y="3278776"/>
            <a:ext cx="8965127" cy="345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2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Detection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88500" y="2374900"/>
            <a:ext cx="16891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the basis of the Principle of Convolution, we can find out the Vertical edges. Horizontal edges are found in a similar manner.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www.youtube.com/watch?v=XuD4C8vJzEQ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03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Canny Edge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Noise Reduction</a:t>
            </a:r>
          </a:p>
          <a:p>
            <a:r>
              <a:rPr lang="en-US" sz="2800" b="1" dirty="0" smtClean="0"/>
              <a:t>Intensity Gradient is found</a:t>
            </a:r>
          </a:p>
          <a:p>
            <a:r>
              <a:rPr lang="en-US" sz="2800" b="1" dirty="0" smtClean="0"/>
              <a:t>Non Maximum Suppression</a:t>
            </a:r>
          </a:p>
          <a:p>
            <a:r>
              <a:rPr lang="en-US" sz="2800" b="1" dirty="0" smtClean="0"/>
              <a:t>Hysteresis Suppression</a:t>
            </a:r>
          </a:p>
          <a:p>
            <a:endParaRPr lang="en-US" sz="2800" b="1" dirty="0"/>
          </a:p>
          <a:p>
            <a:r>
              <a:rPr lang="en-US" sz="2800" b="1" dirty="0" smtClean="0"/>
              <a:t>ASSUMPTION – Edges are long lines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1336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Masking of Image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" y="1625600"/>
            <a:ext cx="9613899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9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 +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</a:p>
          <a:p>
            <a:r>
              <a:rPr lang="en-US" dirty="0" err="1" smtClean="0"/>
              <a:t>Haarcascading</a:t>
            </a:r>
            <a:endParaRPr lang="en-US" dirty="0" smtClean="0"/>
          </a:p>
          <a:p>
            <a:r>
              <a:rPr lang="en-US" dirty="0" smtClean="0"/>
              <a:t>Real Time Detection</a:t>
            </a:r>
          </a:p>
          <a:p>
            <a:r>
              <a:rPr lang="en-US" dirty="0" smtClean="0"/>
              <a:t>Neural Network implementation</a:t>
            </a:r>
          </a:p>
          <a:p>
            <a:r>
              <a:rPr lang="en-US" dirty="0" smtClean="0"/>
              <a:t>Pixel Binding</a:t>
            </a:r>
          </a:p>
          <a:p>
            <a:r>
              <a:rPr lang="en-US" dirty="0" smtClean="0"/>
              <a:t>Security systems (Face Recognition, fingerprint recognition)</a:t>
            </a:r>
          </a:p>
        </p:txBody>
      </p:sp>
    </p:spTree>
    <p:extLst>
      <p:ext uri="{BB962C8B-B14F-4D97-AF65-F5344CB8AC3E}">
        <p14:creationId xmlns:p14="http://schemas.microsoft.com/office/powerpoint/2010/main" val="187225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 PROCESSING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Frizzy Pi</a:t>
            </a:r>
          </a:p>
        </p:txBody>
      </p:sp>
    </p:spTree>
    <p:extLst>
      <p:ext uri="{BB962C8B-B14F-4D97-AF65-F5344CB8AC3E}">
        <p14:creationId xmlns:p14="http://schemas.microsoft.com/office/powerpoint/2010/main" val="196870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Image?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75764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 2D array of pixels</a:t>
            </a:r>
          </a:p>
          <a:p>
            <a:r>
              <a:rPr lang="en-US" sz="2800" b="1" dirty="0" smtClean="0"/>
              <a:t>3 channels – (RGB/HSV)</a:t>
            </a:r>
          </a:p>
          <a:p>
            <a:r>
              <a:rPr lang="en-US" sz="2800" b="1" dirty="0" smtClean="0"/>
              <a:t>Operations done Pixel by Pixel</a:t>
            </a:r>
          </a:p>
          <a:p>
            <a:r>
              <a:rPr lang="en-US" sz="2800" b="1" dirty="0" smtClean="0"/>
              <a:t>For ease, we use UINT8 (?????)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8122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an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Cv2.imread(‘/path/</a:t>
            </a:r>
            <a:r>
              <a:rPr lang="en-US" sz="2800" b="1" dirty="0" err="1" smtClean="0"/>
              <a:t>file.ext</a:t>
            </a:r>
            <a:r>
              <a:rPr lang="en-US" sz="2800" b="1" dirty="0" smtClean="0"/>
              <a:t>’)</a:t>
            </a:r>
          </a:p>
          <a:p>
            <a:r>
              <a:rPr lang="en-US" sz="2800" b="1" dirty="0" smtClean="0"/>
              <a:t>Cv2.imwrite(‘</a:t>
            </a:r>
            <a:r>
              <a:rPr lang="en-US" sz="2800" b="1" dirty="0" err="1" smtClean="0"/>
              <a:t>filename.ext</a:t>
            </a:r>
            <a:r>
              <a:rPr lang="en-US" sz="2800" b="1" dirty="0" smtClean="0"/>
              <a:t>’, image)</a:t>
            </a:r>
          </a:p>
          <a:p>
            <a:r>
              <a:rPr lang="en-US" sz="2800" b="1" dirty="0" smtClean="0"/>
              <a:t>Cv2.imshow(‘message’, image)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3435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Shape/text/line draw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078892"/>
            <a:ext cx="10553736" cy="477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5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 of Images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19" y="1834166"/>
            <a:ext cx="8748863" cy="4918834"/>
          </a:xfr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518732290"/>
              </p:ext>
            </p:extLst>
          </p:nvPr>
        </p:nvGraphicFramePr>
        <p:xfrm>
          <a:off x="7474093" y="130629"/>
          <a:ext cx="5079313" cy="2860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566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in Grayscale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00" y="1676399"/>
            <a:ext cx="3606317" cy="4782711"/>
          </a:xfrm>
        </p:spPr>
      </p:pic>
      <p:sp>
        <p:nvSpPr>
          <p:cNvPr id="5" name="TextBox 4"/>
          <p:cNvSpPr txBox="1"/>
          <p:nvPr/>
        </p:nvSpPr>
        <p:spPr>
          <a:xfrm>
            <a:off x="571500" y="2425700"/>
            <a:ext cx="6400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Converts a 3 channel image to 1 channels.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Useful for Convolutions.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Reduces coloured noise.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Value lies between 0 and 255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Improves binary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0 </a:t>
            </a:r>
            <a:r>
              <a:rPr lang="en-US" sz="2800" b="1" dirty="0" smtClean="0">
                <a:sym typeface="Wingdings" panose="05000000000000000000" pitchFamily="2" charset="2"/>
              </a:rPr>
              <a:t> Black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ym typeface="Wingdings" panose="05000000000000000000" pitchFamily="2" charset="2"/>
              </a:rPr>
              <a:t>255  White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9071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Border?????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0321" y="1689709"/>
            <a:ext cx="9989851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cv2.BORDER_CONSTANT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Adds a constant colored border. 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value should be given as next argument.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cv2.BORDER_REFLECT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Border will be mirror reflection 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the border elements, like this : </a:t>
            </a:r>
            <a:r>
              <a:rPr kumimoji="0" lang="en-US" altLang="en-US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fedcba|abcdefgh|hgfedcb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cv2.BORDER_REFLECT_101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cv2.BORDER_DEFAULT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Same as above, but with a slight change, 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like this : </a:t>
            </a:r>
            <a:r>
              <a:rPr kumimoji="0" lang="en-US" altLang="en-US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gfedcb|abcdefgh|gfedcba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cv2.BORDER_REPLICATE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Last element is replicated throughout,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 this: </a:t>
            </a:r>
            <a:r>
              <a:rPr kumimoji="0" lang="en-US" altLang="en-US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aaaaaa|abcdefgh|hhhhhhh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cv2.BORDER_WRAP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Can’t explain,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will look like this : </a:t>
            </a:r>
            <a:r>
              <a:rPr kumimoji="0" lang="en-US" altLang="en-US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cdefgh|abcdefgh|abcdefg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14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Morphological Operations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99" y="1682342"/>
            <a:ext cx="10684691" cy="5069588"/>
          </a:xfrm>
        </p:spPr>
      </p:pic>
    </p:spTree>
    <p:extLst>
      <p:ext uri="{BB962C8B-B14F-4D97-AF65-F5344CB8AC3E}">
        <p14:creationId xmlns:p14="http://schemas.microsoft.com/office/powerpoint/2010/main" val="42135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423</TotalTime>
  <Words>421</Words>
  <Application>Microsoft Office PowerPoint</Application>
  <PresentationFormat>Widescreen</PresentationFormat>
  <Paragraphs>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Adobe Gothic Std B</vt:lpstr>
      <vt:lpstr>Arial</vt:lpstr>
      <vt:lpstr>Trebuchet MS</vt:lpstr>
      <vt:lpstr>Tw Cen MT</vt:lpstr>
      <vt:lpstr>Wingdings</vt:lpstr>
      <vt:lpstr>Berlin</vt:lpstr>
      <vt:lpstr>Circuit</vt:lpstr>
      <vt:lpstr>               WORKSHOP ON PYTHON &amp; IMAGE PROCESSING</vt:lpstr>
      <vt:lpstr>IMAGE PROCESSING </vt:lpstr>
      <vt:lpstr>Image? </vt:lpstr>
      <vt:lpstr>Opening an Image</vt:lpstr>
      <vt:lpstr>Shape/text/line draw</vt:lpstr>
      <vt:lpstr>Addition of Images</vt:lpstr>
      <vt:lpstr>Image in Grayscale</vt:lpstr>
      <vt:lpstr>Border?????</vt:lpstr>
      <vt:lpstr>Morphological Operations</vt:lpstr>
      <vt:lpstr>Convolution of an Image</vt:lpstr>
      <vt:lpstr>Average Blur</vt:lpstr>
      <vt:lpstr>Gaussian Blur</vt:lpstr>
      <vt:lpstr>Median Blur</vt:lpstr>
      <vt:lpstr>Thresholding</vt:lpstr>
      <vt:lpstr>Transformation</vt:lpstr>
      <vt:lpstr>Edge Detection</vt:lpstr>
      <vt:lpstr>Canny Edge Detection</vt:lpstr>
      <vt:lpstr>Masking of Image</vt:lpstr>
      <vt:lpstr>Future Scope + More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</dc:title>
  <dc:creator>zorawar.jaiswal@gmail.com</dc:creator>
  <cp:lastModifiedBy>zorawar.jaiswal@gmail.com</cp:lastModifiedBy>
  <cp:revision>20</cp:revision>
  <dcterms:created xsi:type="dcterms:W3CDTF">2019-10-22T20:34:42Z</dcterms:created>
  <dcterms:modified xsi:type="dcterms:W3CDTF">2020-02-19T03:11:13Z</dcterms:modified>
</cp:coreProperties>
</file>