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  <p:sldMasterId id="2147483970" r:id="rId2"/>
  </p:sldMasterIdLst>
  <p:sldIdLst>
    <p:sldId id="274" r:id="rId3"/>
    <p:sldId id="272" r:id="rId4"/>
    <p:sldId id="257" r:id="rId5"/>
    <p:sldId id="258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31CE2-E3DA-4ECA-A06A-1B695FEE4D78}" type="doc">
      <dgm:prSet loTypeId="urn:microsoft.com/office/officeart/2005/8/layout/chart3" loCatId="relationship" qsTypeId="urn:microsoft.com/office/officeart/2005/8/quickstyle/simple1" qsCatId="simple" csTypeId="urn:microsoft.com/office/officeart/2005/8/colors/accent5_2" csCatId="accent5" phldr="1"/>
      <dgm:spPr/>
    </dgm:pt>
    <dgm:pt modelId="{9A8F3CD9-D182-42BC-998D-56AC2AA82B41}">
      <dgm:prSet phldrT="[Text]"/>
      <dgm:spPr/>
      <dgm:t>
        <a:bodyPr/>
        <a:lstStyle/>
        <a:p>
          <a:r>
            <a:rPr lang="en-US" dirty="0" smtClean="0"/>
            <a:t>Colour (BGR)</a:t>
          </a:r>
          <a:endParaRPr lang="en-US" dirty="0"/>
        </a:p>
      </dgm:t>
    </dgm:pt>
    <dgm:pt modelId="{62AB9BFC-8B77-4723-A2E5-E59B4930E637}" type="parTrans" cxnId="{32A39CCE-5869-480E-AF79-B509CB28D003}">
      <dgm:prSet/>
      <dgm:spPr/>
      <dgm:t>
        <a:bodyPr/>
        <a:lstStyle/>
        <a:p>
          <a:endParaRPr lang="en-US"/>
        </a:p>
      </dgm:t>
    </dgm:pt>
    <dgm:pt modelId="{8C152CC0-C5BD-4771-8671-A8F7A78B65AC}" type="sibTrans" cxnId="{32A39CCE-5869-480E-AF79-B509CB28D003}">
      <dgm:prSet/>
      <dgm:spPr/>
      <dgm:t>
        <a:bodyPr/>
        <a:lstStyle/>
        <a:p>
          <a:endParaRPr lang="en-US"/>
        </a:p>
      </dgm:t>
    </dgm:pt>
    <dgm:pt modelId="{9C045E8B-8FD5-4506-AA68-30B2C27E5DE0}">
      <dgm:prSet phldrT="[Text]"/>
      <dgm:spPr/>
      <dgm:t>
        <a:bodyPr/>
        <a:lstStyle/>
        <a:p>
          <a:r>
            <a:rPr lang="en-US" dirty="0" smtClean="0"/>
            <a:t>HSV</a:t>
          </a:r>
          <a:endParaRPr lang="en-US" dirty="0"/>
        </a:p>
      </dgm:t>
    </dgm:pt>
    <dgm:pt modelId="{414C768A-3E93-445E-AD60-20228A94B240}" type="parTrans" cxnId="{E3CFDDB4-8330-45CA-B15B-041D5897AE81}">
      <dgm:prSet/>
      <dgm:spPr/>
      <dgm:t>
        <a:bodyPr/>
        <a:lstStyle/>
        <a:p>
          <a:endParaRPr lang="en-US"/>
        </a:p>
      </dgm:t>
    </dgm:pt>
    <dgm:pt modelId="{B06B9FF6-77DB-40A9-A3CB-C8EC1E9AFBC4}" type="sibTrans" cxnId="{E3CFDDB4-8330-45CA-B15B-041D5897AE81}">
      <dgm:prSet/>
      <dgm:spPr/>
      <dgm:t>
        <a:bodyPr/>
        <a:lstStyle/>
        <a:p>
          <a:endParaRPr lang="en-US"/>
        </a:p>
      </dgm:t>
    </dgm:pt>
    <dgm:pt modelId="{63C56549-CF21-4836-BD55-C874D8008D2D}">
      <dgm:prSet phldrT="[Text]"/>
      <dgm:spPr/>
      <dgm:t>
        <a:bodyPr/>
        <a:lstStyle/>
        <a:p>
          <a:r>
            <a:rPr lang="en-US" dirty="0" smtClean="0"/>
            <a:t>Grayscale</a:t>
          </a:r>
          <a:endParaRPr lang="en-US" dirty="0"/>
        </a:p>
      </dgm:t>
    </dgm:pt>
    <dgm:pt modelId="{C37A73C1-1E1C-4DA2-9287-EA0BF0DAD63A}" type="parTrans" cxnId="{D0FD6AD4-8F8F-49E9-85A5-73A1A2CE0BFD}">
      <dgm:prSet/>
      <dgm:spPr/>
      <dgm:t>
        <a:bodyPr/>
        <a:lstStyle/>
        <a:p>
          <a:endParaRPr lang="en-US"/>
        </a:p>
      </dgm:t>
    </dgm:pt>
    <dgm:pt modelId="{9C339A82-198D-4E7E-9927-A96F03AB1DF9}" type="sibTrans" cxnId="{D0FD6AD4-8F8F-49E9-85A5-73A1A2CE0BFD}">
      <dgm:prSet/>
      <dgm:spPr/>
      <dgm:t>
        <a:bodyPr/>
        <a:lstStyle/>
        <a:p>
          <a:endParaRPr lang="en-US"/>
        </a:p>
      </dgm:t>
    </dgm:pt>
    <dgm:pt modelId="{8E2C324E-73EA-4F98-BFAD-5C98638467FC}" type="pres">
      <dgm:prSet presAssocID="{0A331CE2-E3DA-4ECA-A06A-1B695FEE4D78}" presName="compositeShape" presStyleCnt="0">
        <dgm:presLayoutVars>
          <dgm:chMax val="7"/>
          <dgm:dir/>
          <dgm:resizeHandles val="exact"/>
        </dgm:presLayoutVars>
      </dgm:prSet>
      <dgm:spPr/>
    </dgm:pt>
    <dgm:pt modelId="{CC91E434-AC79-4544-8105-12A56D27A401}" type="pres">
      <dgm:prSet presAssocID="{0A331CE2-E3DA-4ECA-A06A-1B695FEE4D78}" presName="wedge1" presStyleLbl="node1" presStyleIdx="0" presStyleCnt="3"/>
      <dgm:spPr/>
      <dgm:t>
        <a:bodyPr/>
        <a:lstStyle/>
        <a:p>
          <a:endParaRPr lang="en-US"/>
        </a:p>
      </dgm:t>
    </dgm:pt>
    <dgm:pt modelId="{B73A972B-612B-4C91-8C5A-27DAB7D79D4D}" type="pres">
      <dgm:prSet presAssocID="{0A331CE2-E3DA-4ECA-A06A-1B695FEE4D7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D3A26-71C1-4B99-ABA3-A02C6186D893}" type="pres">
      <dgm:prSet presAssocID="{0A331CE2-E3DA-4ECA-A06A-1B695FEE4D78}" presName="wedge2" presStyleLbl="node1" presStyleIdx="1" presStyleCnt="3" custScaleX="103359" custScaleY="98296"/>
      <dgm:spPr/>
    </dgm:pt>
    <dgm:pt modelId="{0E6B27A4-3765-4813-AC44-3A3DA323A85F}" type="pres">
      <dgm:prSet presAssocID="{0A331CE2-E3DA-4ECA-A06A-1B695FEE4D7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967E286-2A39-4EEB-AE1B-C4BB171B5D0A}" type="pres">
      <dgm:prSet presAssocID="{0A331CE2-E3DA-4ECA-A06A-1B695FEE4D78}" presName="wedge3" presStyleLbl="node1" presStyleIdx="2" presStyleCnt="3"/>
      <dgm:spPr/>
    </dgm:pt>
    <dgm:pt modelId="{9FF11258-499C-4BE4-B210-2411C52DB207}" type="pres">
      <dgm:prSet presAssocID="{0A331CE2-E3DA-4ECA-A06A-1B695FEE4D7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F919BF0-6708-4648-B8E8-5E1842D80290}" type="presOf" srcId="{63C56549-CF21-4836-BD55-C874D8008D2D}" destId="{9FF11258-499C-4BE4-B210-2411C52DB207}" srcOrd="1" destOrd="0" presId="urn:microsoft.com/office/officeart/2005/8/layout/chart3"/>
    <dgm:cxn modelId="{479E17D5-7B4A-407B-8F97-B97451B2160D}" type="presOf" srcId="{9C045E8B-8FD5-4506-AA68-30B2C27E5DE0}" destId="{A10D3A26-71C1-4B99-ABA3-A02C6186D893}" srcOrd="0" destOrd="0" presId="urn:microsoft.com/office/officeart/2005/8/layout/chart3"/>
    <dgm:cxn modelId="{32A39CCE-5869-480E-AF79-B509CB28D003}" srcId="{0A331CE2-E3DA-4ECA-A06A-1B695FEE4D78}" destId="{9A8F3CD9-D182-42BC-998D-56AC2AA82B41}" srcOrd="0" destOrd="0" parTransId="{62AB9BFC-8B77-4723-A2E5-E59B4930E637}" sibTransId="{8C152CC0-C5BD-4771-8671-A8F7A78B65AC}"/>
    <dgm:cxn modelId="{50660582-9713-45BE-8850-E85105AE2A43}" type="presOf" srcId="{9C045E8B-8FD5-4506-AA68-30B2C27E5DE0}" destId="{0E6B27A4-3765-4813-AC44-3A3DA323A85F}" srcOrd="1" destOrd="0" presId="urn:microsoft.com/office/officeart/2005/8/layout/chart3"/>
    <dgm:cxn modelId="{1E02D39C-4AA8-429D-AEDA-174E3F35CA10}" type="presOf" srcId="{9A8F3CD9-D182-42BC-998D-56AC2AA82B41}" destId="{B73A972B-612B-4C91-8C5A-27DAB7D79D4D}" srcOrd="1" destOrd="0" presId="urn:microsoft.com/office/officeart/2005/8/layout/chart3"/>
    <dgm:cxn modelId="{1AAA5AFE-CFA2-4210-B036-9682A289827F}" type="presOf" srcId="{0A331CE2-E3DA-4ECA-A06A-1B695FEE4D78}" destId="{8E2C324E-73EA-4F98-BFAD-5C98638467FC}" srcOrd="0" destOrd="0" presId="urn:microsoft.com/office/officeart/2005/8/layout/chart3"/>
    <dgm:cxn modelId="{D0FD6AD4-8F8F-49E9-85A5-73A1A2CE0BFD}" srcId="{0A331CE2-E3DA-4ECA-A06A-1B695FEE4D78}" destId="{63C56549-CF21-4836-BD55-C874D8008D2D}" srcOrd="2" destOrd="0" parTransId="{C37A73C1-1E1C-4DA2-9287-EA0BF0DAD63A}" sibTransId="{9C339A82-198D-4E7E-9927-A96F03AB1DF9}"/>
    <dgm:cxn modelId="{3083FDBE-75BC-4D5E-8B9B-D5B9DC184F01}" type="presOf" srcId="{63C56549-CF21-4836-BD55-C874D8008D2D}" destId="{3967E286-2A39-4EEB-AE1B-C4BB171B5D0A}" srcOrd="0" destOrd="0" presId="urn:microsoft.com/office/officeart/2005/8/layout/chart3"/>
    <dgm:cxn modelId="{E3CFDDB4-8330-45CA-B15B-041D5897AE81}" srcId="{0A331CE2-E3DA-4ECA-A06A-1B695FEE4D78}" destId="{9C045E8B-8FD5-4506-AA68-30B2C27E5DE0}" srcOrd="1" destOrd="0" parTransId="{414C768A-3E93-445E-AD60-20228A94B240}" sibTransId="{B06B9FF6-77DB-40A9-A3CB-C8EC1E9AFBC4}"/>
    <dgm:cxn modelId="{CF5FCE8B-16E8-4182-8312-9FC826968CFC}" type="presOf" srcId="{9A8F3CD9-D182-42BC-998D-56AC2AA82B41}" destId="{CC91E434-AC79-4544-8105-12A56D27A401}" srcOrd="0" destOrd="0" presId="urn:microsoft.com/office/officeart/2005/8/layout/chart3"/>
    <dgm:cxn modelId="{4FACDECC-6B54-4CB2-ABF3-66A52025FEA4}" type="presParOf" srcId="{8E2C324E-73EA-4F98-BFAD-5C98638467FC}" destId="{CC91E434-AC79-4544-8105-12A56D27A401}" srcOrd="0" destOrd="0" presId="urn:microsoft.com/office/officeart/2005/8/layout/chart3"/>
    <dgm:cxn modelId="{BCD7025F-CD14-4A6A-BCB9-3340C4BDC9CE}" type="presParOf" srcId="{8E2C324E-73EA-4F98-BFAD-5C98638467FC}" destId="{B73A972B-612B-4C91-8C5A-27DAB7D79D4D}" srcOrd="1" destOrd="0" presId="urn:microsoft.com/office/officeart/2005/8/layout/chart3"/>
    <dgm:cxn modelId="{13D99938-F1A0-4CA2-A5D8-25B53EF2FE9F}" type="presParOf" srcId="{8E2C324E-73EA-4F98-BFAD-5C98638467FC}" destId="{A10D3A26-71C1-4B99-ABA3-A02C6186D893}" srcOrd="2" destOrd="0" presId="urn:microsoft.com/office/officeart/2005/8/layout/chart3"/>
    <dgm:cxn modelId="{66FA462B-11AA-4A17-9401-E2792135F4C0}" type="presParOf" srcId="{8E2C324E-73EA-4F98-BFAD-5C98638467FC}" destId="{0E6B27A4-3765-4813-AC44-3A3DA323A85F}" srcOrd="3" destOrd="0" presId="urn:microsoft.com/office/officeart/2005/8/layout/chart3"/>
    <dgm:cxn modelId="{41D31729-13D3-42F5-858C-02491AA24042}" type="presParOf" srcId="{8E2C324E-73EA-4F98-BFAD-5C98638467FC}" destId="{3967E286-2A39-4EEB-AE1B-C4BB171B5D0A}" srcOrd="4" destOrd="0" presId="urn:microsoft.com/office/officeart/2005/8/layout/chart3"/>
    <dgm:cxn modelId="{43496F3D-61BF-4C3E-9E9A-242C9F0CDCC6}" type="presParOf" srcId="{8E2C324E-73EA-4F98-BFAD-5C98638467FC}" destId="{9FF11258-499C-4BE4-B210-2411C52DB20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1E434-AC79-4544-8105-12A56D27A401}">
      <dsp:nvSpPr>
        <dsp:cNvPr id="0" name=""/>
        <dsp:cNvSpPr/>
      </dsp:nvSpPr>
      <dsp:spPr>
        <a:xfrm>
          <a:off x="4093034" y="372903"/>
          <a:ext cx="4640580" cy="4640580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Colour (BGR)</a:t>
          </a:r>
          <a:endParaRPr lang="en-US" sz="2400" kern="1200" dirty="0"/>
        </a:p>
      </dsp:txBody>
      <dsp:txXfrm>
        <a:off x="6616073" y="1229201"/>
        <a:ext cx="1574482" cy="1546860"/>
      </dsp:txXfrm>
    </dsp:sp>
    <dsp:sp modelId="{A10D3A26-71C1-4B99-ABA3-A02C6186D893}">
      <dsp:nvSpPr>
        <dsp:cNvPr id="0" name=""/>
        <dsp:cNvSpPr/>
      </dsp:nvSpPr>
      <dsp:spPr>
        <a:xfrm>
          <a:off x="3775885" y="550553"/>
          <a:ext cx="4796457" cy="4561504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HSV</a:t>
          </a:r>
          <a:endParaRPr lang="en-US" sz="2400" kern="1200" dirty="0"/>
        </a:p>
      </dsp:txBody>
      <dsp:txXfrm>
        <a:off x="5089200" y="3428646"/>
        <a:ext cx="2169825" cy="1411894"/>
      </dsp:txXfrm>
    </dsp:sp>
    <dsp:sp modelId="{3967E286-2A39-4EEB-AE1B-C4BB171B5D0A}">
      <dsp:nvSpPr>
        <dsp:cNvPr id="0" name=""/>
        <dsp:cNvSpPr/>
      </dsp:nvSpPr>
      <dsp:spPr>
        <a:xfrm>
          <a:off x="3853823" y="511016"/>
          <a:ext cx="4640580" cy="4640580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Grayscale</a:t>
          </a:r>
          <a:endParaRPr lang="en-US" sz="2400" kern="1200" dirty="0"/>
        </a:p>
      </dsp:txBody>
      <dsp:txXfrm>
        <a:off x="4351028" y="1422558"/>
        <a:ext cx="1574482" cy="1546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D9C0-7CFB-4420-99A7-2F198525722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C98E-5DAC-4A84-B82E-E92726FE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4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D9C0-7CFB-4420-99A7-2F198525722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C98E-5DAC-4A84-B82E-E92726FE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4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D9C0-7CFB-4420-99A7-2F198525722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C98E-5DAC-4A84-B82E-E92726FE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20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D9C0-7CFB-4420-99A7-2F198525722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C98E-5DAC-4A84-B82E-E92726FE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D9C0-7CFB-4420-99A7-2F198525722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C98E-5DAC-4A84-B82E-E92726FE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D9C0-7CFB-4420-99A7-2F198525722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C98E-5DAC-4A84-B82E-E92726FE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4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307340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651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3651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4736" y="5410203"/>
            <a:ext cx="2743200" cy="365125"/>
          </a:xfrm>
        </p:spPr>
        <p:txBody>
          <a:bodyPr/>
          <a:lstStyle/>
          <a:p>
            <a:fld id="{28A2789E-5EFE-4326-839D-E9CB83809AF6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3650" y="5410203"/>
            <a:ext cx="5124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4138" y="5410201"/>
            <a:ext cx="771089" cy="365125"/>
          </a:xfrm>
        </p:spPr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91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141414" y="2249487"/>
            <a:ext cx="990599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8"/>
            <a:ext cx="2743200" cy="365125"/>
          </a:xfrm>
        </p:spPr>
        <p:txBody>
          <a:bodyPr/>
          <a:lstStyle/>
          <a:p>
            <a:fld id="{28A2789E-5EFE-4326-839D-E9CB83809AF6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83277"/>
            <a:ext cx="62393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2" y="5883276"/>
            <a:ext cx="771089" cy="365125"/>
          </a:xfrm>
        </p:spPr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0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72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537" y="2249486"/>
            <a:ext cx="45812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9323" y="2249485"/>
            <a:ext cx="457808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2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D9C0-7CFB-4420-99A7-2F198525722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C98E-5DAC-4A84-B82E-E92726FE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70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52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32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49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5" y="609600"/>
            <a:ext cx="5005283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822" y="609600"/>
            <a:ext cx="4603591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2249486"/>
            <a:ext cx="5005285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71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695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50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28772" y="7184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423297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0498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15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41412" y="3360263"/>
            <a:ext cx="319524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4767" y="3363435"/>
            <a:ext cx="3185277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151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D9C0-7CFB-4420-99A7-2F198525722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C98E-5DAC-4A84-B82E-E92726FE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068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879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789E-5EFE-4326-839D-E9CB83809AF6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2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D9C0-7CFB-4420-99A7-2F198525722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C98E-5DAC-4A84-B82E-E92726FE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D9C0-7CFB-4420-99A7-2F198525722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C98E-5DAC-4A84-B82E-E92726FE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4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D9C0-7CFB-4420-99A7-2F198525722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C98E-5DAC-4A84-B82E-E92726FE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5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D9C0-7CFB-4420-99A7-2F198525722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C98E-5DAC-4A84-B82E-E92726FE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93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D9C0-7CFB-4420-99A7-2F198525722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C98E-5DAC-4A84-B82E-E92726FE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33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163D9C0-7CFB-4420-99A7-2F198525722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F33C98E-5DAC-4A84-B82E-E92726FE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5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163D9C0-7CFB-4420-99A7-2F198525722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F33C98E-5DAC-4A84-B82E-E92726FE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69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9051" y="1"/>
            <a:ext cx="12055699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2789E-5EFE-4326-839D-E9CB83809AF6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114D6-52C6-43E1-A849-294885C63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38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2300" y="1217400"/>
            <a:ext cx="7010400" cy="233090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sz="5400" b="1" dirty="0">
                <a:solidFill>
                  <a:srgbClr val="FFFF00"/>
                </a:solidFill>
              </a:rPr>
              <a:t/>
            </a:r>
            <a:br>
              <a:rPr lang="en-US" sz="5400" b="1" dirty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>WORKSHOP ON </a:t>
            </a:r>
            <a:r>
              <a:rPr lang="en-US" b="1" dirty="0">
                <a:solidFill>
                  <a:srgbClr val="FFFF00"/>
                </a:solidFill>
              </a:rPr>
              <a:t>PYTHON &amp; IMAGE PROCESSING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9140" y="3843686"/>
            <a:ext cx="7200900" cy="739774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Organized BY ECE Department</a:t>
            </a:r>
            <a:endParaRPr lang="en-US" sz="4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304800"/>
            <a:ext cx="601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3600" b="1" dirty="0">
                <a:solidFill>
                  <a:srgbClr val="134770">
                    <a:lumMod val="50000"/>
                  </a:srgb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Dr</a:t>
            </a:r>
            <a:r>
              <a:rPr lang="en-US" sz="3600" b="1" dirty="0">
                <a:solidFill>
                  <a:srgbClr val="134770">
                    <a:lumMod val="50000"/>
                  </a:srgb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Akhilesh Das Gupta Institute of Technology and Management, New Delhi</a:t>
            </a:r>
            <a:endParaRPr lang="en-US" sz="3600" dirty="0">
              <a:solidFill>
                <a:srgbClr val="134770">
                  <a:lumMod val="50000"/>
                </a:srgb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892041" y="463925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3600" dirty="0" smtClean="0">
                <a:solidFill>
                  <a:prstClr val="white"/>
                </a:solidFill>
                <a:latin typeface="Tw Cen MT" panose="020B0602020104020603"/>
              </a:rPr>
              <a:t>11</a:t>
            </a:r>
            <a:r>
              <a:rPr lang="en-US" sz="3600" baseline="30000" dirty="0" smtClean="0">
                <a:solidFill>
                  <a:prstClr val="white"/>
                </a:solidFill>
                <a:latin typeface="Tw Cen MT" panose="020B0602020104020603"/>
              </a:rPr>
              <a:t>th</a:t>
            </a:r>
            <a:r>
              <a:rPr lang="en-US" sz="3600" dirty="0" smtClean="0">
                <a:solidFill>
                  <a:prstClr val="white"/>
                </a:solidFill>
                <a:latin typeface="Tw Cen MT" panose="020B0602020104020603"/>
              </a:rPr>
              <a:t> -12</a:t>
            </a:r>
            <a:r>
              <a:rPr lang="en-US" sz="3600" baseline="30000" dirty="0" smtClean="0">
                <a:solidFill>
                  <a:prstClr val="white"/>
                </a:solidFill>
                <a:latin typeface="Tw Cen MT" panose="020B0602020104020603"/>
              </a:rPr>
              <a:t>th</a:t>
            </a:r>
            <a:r>
              <a:rPr lang="en-US" sz="3600" dirty="0" smtClean="0">
                <a:solidFill>
                  <a:prstClr val="white"/>
                </a:solidFill>
                <a:latin typeface="Tw Cen MT" panose="020B0602020104020603"/>
              </a:rPr>
              <a:t> </a:t>
            </a:r>
            <a:r>
              <a:rPr lang="en-US" sz="3600" dirty="0">
                <a:solidFill>
                  <a:prstClr val="white"/>
                </a:solidFill>
                <a:latin typeface="Tw Cen MT" panose="020B0602020104020603"/>
              </a:rPr>
              <a:t>February, 2020</a:t>
            </a:r>
            <a:endParaRPr lang="en-US" sz="3600" dirty="0">
              <a:solidFill>
                <a:prstClr val="white"/>
              </a:solidFill>
              <a:latin typeface="Tw Cen MT" panose="020B0602020104020603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87731" cy="20433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3400" y="4862860"/>
            <a:ext cx="2362200" cy="17543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Student Coordinators :</a:t>
            </a:r>
          </a:p>
          <a:p>
            <a:r>
              <a:rPr lang="en-US" dirty="0"/>
              <a:t>Zorawar Singh</a:t>
            </a:r>
          </a:p>
          <a:p>
            <a:r>
              <a:rPr lang="en-US" dirty="0"/>
              <a:t>Sumneet Kaur</a:t>
            </a:r>
          </a:p>
          <a:p>
            <a:r>
              <a:rPr lang="en-US" dirty="0"/>
              <a:t>Devjot Singh</a:t>
            </a:r>
          </a:p>
          <a:p>
            <a:r>
              <a:rPr lang="en-US" dirty="0"/>
              <a:t>Aman Puri</a:t>
            </a:r>
          </a:p>
          <a:p>
            <a:r>
              <a:rPr lang="en-US" dirty="0"/>
              <a:t>Pranav Gupta 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5280659" y="5970855"/>
            <a:ext cx="2773681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HEAD OF DEPARTMENT: Prof. (Dr.) Rajiv Sharma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9399" y="5970855"/>
            <a:ext cx="2598419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EVENT COORDINATOR: </a:t>
            </a:r>
          </a:p>
          <a:p>
            <a:pPr defTabSz="914400"/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Asstt. Prof. Swati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40147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426788"/>
            <a:ext cx="4147018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126" y="2577010"/>
            <a:ext cx="6189754" cy="33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9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36" y="3702844"/>
            <a:ext cx="9008238" cy="2697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1" y="2431221"/>
            <a:ext cx="4544837" cy="95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159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800" b="1" dirty="0"/>
              <a:t>Advantage of Functions in </a:t>
            </a:r>
            <a:r>
              <a:rPr lang="en-US" sz="2800" b="1" dirty="0" smtClean="0"/>
              <a:t>Python</a:t>
            </a:r>
          </a:p>
          <a:p>
            <a:r>
              <a:rPr lang="en-US" sz="2800" b="1" dirty="0"/>
              <a:t>Creating a function </a:t>
            </a:r>
          </a:p>
          <a:p>
            <a:r>
              <a:rPr lang="en-US" sz="2800" b="1" dirty="0"/>
              <a:t>Function calling</a:t>
            </a:r>
          </a:p>
          <a:p>
            <a:r>
              <a:rPr lang="en-US" sz="2800" b="1" dirty="0"/>
              <a:t>Parameters in function</a:t>
            </a:r>
          </a:p>
          <a:p>
            <a:r>
              <a:rPr lang="en-US" sz="2800" b="1" dirty="0"/>
              <a:t>Call by reference in Python </a:t>
            </a:r>
          </a:p>
          <a:p>
            <a:r>
              <a:rPr lang="en-US" sz="2800" b="1" dirty="0"/>
              <a:t>Types of arguments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281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DAY 2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3795" y="330925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IMAGE PROCESSING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887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image?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pixel is the smallest unit of an image.</a:t>
            </a:r>
          </a:p>
          <a:p>
            <a:r>
              <a:rPr lang="en-US" sz="2800" dirty="0" smtClean="0"/>
              <a:t>A Pixel represents a fixed value</a:t>
            </a:r>
          </a:p>
          <a:p>
            <a:r>
              <a:rPr lang="en-US" sz="2800" dirty="0" smtClean="0"/>
              <a:t>A 2-D array of pixels forms an image </a:t>
            </a:r>
            <a:endParaRPr lang="en-US" sz="2800" dirty="0"/>
          </a:p>
          <a:p>
            <a:r>
              <a:rPr lang="en-US" sz="2800" dirty="0" smtClean="0"/>
              <a:t>For ease we will be using UINT8 type images. (?)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705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6700"/>
            <a:ext cx="10353761" cy="1326321"/>
          </a:xfrm>
        </p:spPr>
        <p:txBody>
          <a:bodyPr/>
          <a:lstStyle/>
          <a:p>
            <a:r>
              <a:rPr lang="en-US" dirty="0" smtClean="0"/>
              <a:t>Colour Schemes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517016"/>
              </p:ext>
            </p:extLst>
          </p:nvPr>
        </p:nvGraphicFramePr>
        <p:xfrm>
          <a:off x="-673100" y="1181100"/>
          <a:ext cx="12509500" cy="552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594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and Displaying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1" dirty="0"/>
              <a:t>Easy to Learn and Use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1" dirty="0"/>
              <a:t>Expressive Language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1" dirty="0"/>
              <a:t>Interpreted Language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1" dirty="0"/>
              <a:t>Cross-platform Language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1" dirty="0"/>
              <a:t>Free and Open Source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1" dirty="0"/>
              <a:t>Object-Oriented Language</a:t>
            </a:r>
          </a:p>
        </p:txBody>
      </p:sp>
    </p:spTree>
    <p:extLst>
      <p:ext uri="{BB962C8B-B14F-4D97-AF65-F5344CB8AC3E}">
        <p14:creationId xmlns:p14="http://schemas.microsoft.com/office/powerpoint/2010/main" val="186626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989" y="0"/>
            <a:ext cx="10353761" cy="1326321"/>
          </a:xfrm>
        </p:spPr>
        <p:txBody>
          <a:bodyPr/>
          <a:lstStyle/>
          <a:p>
            <a:pPr algn="ctr"/>
            <a:r>
              <a:rPr lang="en-US" b="1" dirty="0" smtClean="0"/>
              <a:t>Python Variables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32" y="3476050"/>
            <a:ext cx="6163535" cy="2991267"/>
          </a:xfrm>
        </p:spPr>
      </p:pic>
      <p:sp>
        <p:nvSpPr>
          <p:cNvPr id="5" name="Rectangle 4"/>
          <p:cNvSpPr/>
          <p:nvPr/>
        </p:nvSpPr>
        <p:spPr>
          <a:xfrm>
            <a:off x="518327" y="2357924"/>
            <a:ext cx="799067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/>
              <a:t>Identifier Naming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/>
              <a:t>Declaring Variable and Assigning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/>
              <a:t>Multiple Assignment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16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Data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159" y="2483595"/>
            <a:ext cx="10353762" cy="3695136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r>
              <a:rPr lang="en-US" sz="3000" dirty="0">
                <a:solidFill>
                  <a:schemeClr val="tx1">
                    <a:lumMod val="95000"/>
                  </a:schemeClr>
                </a:solidFill>
                <a:effectLst/>
              </a:rPr>
              <a:t>    Numbers</a:t>
            </a:r>
          </a:p>
          <a:p>
            <a:r>
              <a:rPr lang="en-US" sz="3000" dirty="0">
                <a:solidFill>
                  <a:schemeClr val="tx1">
                    <a:lumMod val="95000"/>
                  </a:schemeClr>
                </a:solidFill>
                <a:effectLst/>
              </a:rPr>
              <a:t>    String</a:t>
            </a:r>
          </a:p>
          <a:p>
            <a:r>
              <a:rPr lang="en-US" sz="3000" dirty="0">
                <a:solidFill>
                  <a:schemeClr val="tx1">
                    <a:lumMod val="95000"/>
                  </a:schemeClr>
                </a:solidFill>
                <a:effectLst/>
              </a:rPr>
              <a:t>    List</a:t>
            </a:r>
          </a:p>
          <a:p>
            <a:r>
              <a:rPr lang="en-US" sz="3000" dirty="0">
                <a:solidFill>
                  <a:schemeClr val="tx1">
                    <a:lumMod val="95000"/>
                  </a:schemeClr>
                </a:solidFill>
                <a:effectLst/>
              </a:rPr>
              <a:t>    Tuple</a:t>
            </a:r>
          </a:p>
          <a:p>
            <a:r>
              <a:rPr lang="en-US" sz="3000" dirty="0">
                <a:solidFill>
                  <a:schemeClr val="tx1">
                    <a:lumMod val="95000"/>
                  </a:schemeClr>
                </a:solidFill>
                <a:effectLst/>
              </a:rPr>
              <a:t>    Dictionary</a:t>
            </a:r>
          </a:p>
        </p:txBody>
      </p:sp>
    </p:spTree>
    <p:extLst>
      <p:ext uri="{BB962C8B-B14F-4D97-AF65-F5344CB8AC3E}">
        <p14:creationId xmlns:p14="http://schemas.microsoft.com/office/powerpoint/2010/main" val="89724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100" y="358288"/>
            <a:ext cx="10571998" cy="970450"/>
          </a:xfrm>
        </p:spPr>
        <p:txBody>
          <a:bodyPr/>
          <a:lstStyle/>
          <a:p>
            <a:r>
              <a:rPr lang="en-US" dirty="0"/>
              <a:t>Python Keywords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476" y="2944019"/>
            <a:ext cx="10023324" cy="294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9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2000" y="383688"/>
            <a:ext cx="10571998" cy="970450"/>
          </a:xfrm>
        </p:spPr>
        <p:txBody>
          <a:bodyPr/>
          <a:lstStyle/>
          <a:p>
            <a:r>
              <a:rPr lang="en-US" dirty="0"/>
              <a:t>Python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123" y="2240481"/>
            <a:ext cx="10353762" cy="4474554"/>
          </a:xfrm>
        </p:spPr>
        <p:txBody>
          <a:bodyPr>
            <a:noAutofit/>
          </a:bodyPr>
          <a:lstStyle/>
          <a:p>
            <a:r>
              <a:rPr lang="en-US" sz="2700" dirty="0"/>
              <a:t>Arithmetic operators </a:t>
            </a:r>
          </a:p>
          <a:p>
            <a:r>
              <a:rPr lang="en-US" sz="2700" dirty="0"/>
              <a:t>Comparison operators</a:t>
            </a:r>
          </a:p>
          <a:p>
            <a:r>
              <a:rPr lang="en-US" sz="2700" dirty="0"/>
              <a:t>Assignment Operators</a:t>
            </a:r>
          </a:p>
          <a:p>
            <a:r>
              <a:rPr lang="en-US" sz="2700" dirty="0"/>
              <a:t>Logical Operators</a:t>
            </a:r>
          </a:p>
          <a:p>
            <a:r>
              <a:rPr lang="en-US" sz="2700" dirty="0"/>
              <a:t>Bitwise </a:t>
            </a:r>
            <a:r>
              <a:rPr lang="en-US" sz="2700" dirty="0" smtClean="0"/>
              <a:t>Operators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66034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If-else statements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73" y="2331022"/>
            <a:ext cx="2884269" cy="3695700"/>
          </a:xfrm>
        </p:spPr>
      </p:pic>
      <p:sp>
        <p:nvSpPr>
          <p:cNvPr id="8" name="Rectangle 7"/>
          <p:cNvSpPr/>
          <p:nvPr/>
        </p:nvSpPr>
        <p:spPr>
          <a:xfrm>
            <a:off x="839476" y="6211389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if statement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56" y="2331022"/>
            <a:ext cx="2884269" cy="3695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75367" y="6174433"/>
            <a:ext cx="2630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if-else statement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640" y="2079612"/>
            <a:ext cx="3348127" cy="3947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037334" y="6205611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elif</a:t>
            </a:r>
            <a:r>
              <a:rPr lang="en-US" b="1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10801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Loops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655" y="2584638"/>
            <a:ext cx="4695920" cy="960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55" y="4413382"/>
            <a:ext cx="4695920" cy="10746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81331" y="4712166"/>
            <a:ext cx="368188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/>
              <a:t>Python while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1331" y="2826375"/>
            <a:ext cx="368188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/>
              <a:t>Python </a:t>
            </a:r>
            <a:r>
              <a:rPr lang="en-US" sz="2500" b="1" dirty="0" smtClean="0"/>
              <a:t>for </a:t>
            </a:r>
            <a:r>
              <a:rPr lang="en-US" sz="2500" b="1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2711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indexing and splitting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115" y="2452552"/>
            <a:ext cx="3434606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615" y="2452552"/>
            <a:ext cx="330000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4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220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Adobe Gothic Std B</vt:lpstr>
      <vt:lpstr>Arial</vt:lpstr>
      <vt:lpstr>Century Gothic</vt:lpstr>
      <vt:lpstr>Trebuchet MS</vt:lpstr>
      <vt:lpstr>Tw Cen MT</vt:lpstr>
      <vt:lpstr>Wingdings</vt:lpstr>
      <vt:lpstr>Wingdings 2</vt:lpstr>
      <vt:lpstr>Quotable</vt:lpstr>
      <vt:lpstr>Circuit</vt:lpstr>
      <vt:lpstr>               WORKSHOP ON PYTHON &amp; IMAGE PROCESSING</vt:lpstr>
      <vt:lpstr>PYTHON</vt:lpstr>
      <vt:lpstr>Python Variables</vt:lpstr>
      <vt:lpstr>Python Data Types </vt:lpstr>
      <vt:lpstr>Python Keywords</vt:lpstr>
      <vt:lpstr>Python Operators </vt:lpstr>
      <vt:lpstr>Python If-else statements </vt:lpstr>
      <vt:lpstr>Python Loops </vt:lpstr>
      <vt:lpstr>Strings indexing and splitting </vt:lpstr>
      <vt:lpstr>Python List</vt:lpstr>
      <vt:lpstr>Python Tuple </vt:lpstr>
      <vt:lpstr>Python Functions</vt:lpstr>
      <vt:lpstr>DAY 2</vt:lpstr>
      <vt:lpstr>What is an image?</vt:lpstr>
      <vt:lpstr>Colour Schemes</vt:lpstr>
      <vt:lpstr>Loading and Displaying an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zorawar.jaiswal@gmail.com</dc:creator>
  <cp:lastModifiedBy>zorawar.jaiswal@gmail.com</cp:lastModifiedBy>
  <cp:revision>13</cp:revision>
  <dcterms:created xsi:type="dcterms:W3CDTF">2020-01-23T09:27:32Z</dcterms:created>
  <dcterms:modified xsi:type="dcterms:W3CDTF">2020-02-10T05:56:51Z</dcterms:modified>
</cp:coreProperties>
</file>