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 id="2147483803" r:id="rId5"/>
    <p:sldMasterId id="2147483810" r:id="rId6"/>
    <p:sldMasterId id="2147483818" r:id="rId7"/>
  </p:sldMasterIdLst>
  <p:notesMasterIdLst>
    <p:notesMasterId r:id="rId12"/>
  </p:notesMasterIdLst>
  <p:sldIdLst>
    <p:sldId id="2857" r:id="rId8"/>
    <p:sldId id="1906872563" r:id="rId9"/>
    <p:sldId id="1906872569" r:id="rId10"/>
    <p:sldId id="19068725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857"/>
            <p14:sldId id="1906872563"/>
            <p14:sldId id="1906872569"/>
            <p14:sldId id="1906872586"/>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913" autoAdjust="0"/>
  </p:normalViewPr>
  <p:slideViewPr>
    <p:cSldViewPr snapToGrid="0">
      <p:cViewPr varScale="1">
        <p:scale>
          <a:sx n="77" d="100"/>
          <a:sy n="77" d="100"/>
        </p:scale>
        <p:origin x="806" y="62"/>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1.png"/><Relationship Id="rId4" Type="http://schemas.openxmlformats.org/officeDocument/2006/relationships/image" Target="../media/image1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eetings Slide - G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11/20/2024</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option 4">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Option 5">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etings Slide -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eople opt 2">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Slide opt 2">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eetings + Greater Than L Blank">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Slide opt 4">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urple blank">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ivider 1">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39139262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Key Message Gradient Dark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 Large GTS">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Wednesday, November 20,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Image - Left-aligned, G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Wednesday, November 20,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 Image - Left-aligned, Log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Wednesday, November 20,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Greetings + Greater Than L">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yout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tro – Full-bleed">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12.png"/><Relationship Id="rId3" Type="http://schemas.openxmlformats.org/officeDocument/2006/relationships/slideLayout" Target="../slideLayouts/slideLayout19.xml"/><Relationship Id="rId21" Type="http://schemas.openxmlformats.org/officeDocument/2006/relationships/theme" Target="../theme/theme4.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image" Target="../media/image11.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10.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9.png"/><Relationship Id="rId28" Type="http://schemas.openxmlformats.org/officeDocument/2006/relationships/image" Target="../media/image14.png"/><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8.png"/><Relationship Id="rId27"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Wednesday, November 20, 2024</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8" r:id="rId4"/>
    <p:sldLayoutId id="2147483779" r:id="rId5"/>
    <p:sldLayoutId id="2147483780" r:id="rId6"/>
    <p:sldLayoutId id="2147483795" r:id="rId7"/>
    <p:sldLayoutId id="2147483796" r:id="rId8"/>
    <p:sldLayoutId id="2147483797" r:id="rId9"/>
    <p:sldLayoutId id="2147483802" r:id="rId1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8" r:id="rId2"/>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3" r:id="rId18"/>
    <p:sldLayoutId id="2147483844" r:id="rId19"/>
    <p:sldLayoutId id="2147483768" r:id="rId20"/>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5.xml"/><Relationship Id="rId5" Type="http://schemas.openxmlformats.org/officeDocument/2006/relationships/image" Target="../media/image24.jp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JYNXsXcHHHsxOL7bVD_Fb5LxvjUNecIk/edit?usp=sharing&amp;ouid=102072925140913108008&amp;rtpof=true&amp;sd=true" TargetMode="External"/><Relationship Id="rId2" Type="http://schemas.openxmlformats.org/officeDocument/2006/relationships/hyperlink" Target="https://drive.google.com/file/d/1pa5tIO0Np9kfD5ostRSpg9Zh8ivJaytv/view?usp=sharing" TargetMode="Externa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6833935" y="1923175"/>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67229" y="2198022"/>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pic>
        <p:nvPicPr>
          <p:cNvPr id="23" name="Picture Placeholder 75">
            <a:extLst>
              <a:ext uri="{FF2B5EF4-FFF2-40B4-BE49-F238E27FC236}">
                <a16:creationId xmlns:a16="http://schemas.microsoft.com/office/drawing/2014/main" id="{8DF0ED10-FA32-47BA-8D4F-7620C7B46F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0610" y="2014322"/>
            <a:ext cx="1434219" cy="1556381"/>
          </a:xfrm>
          <a:prstGeom prst="rect">
            <a:avLst/>
          </a:prstGeom>
        </p:spPr>
      </p:pic>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614941" y="1896408"/>
            <a:ext cx="3177007"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Sumit </a:t>
            </a:r>
            <a:r>
              <a:rPr lang="en-GB" dirty="0" err="1">
                <a:latin typeface="Graphik"/>
              </a:rPr>
              <a:t>Katwate</a:t>
            </a:r>
            <a:r>
              <a:rPr kumimoji="0" lang="en-GB" sz="3600" b="1" i="0" u="none" strike="noStrike" kern="1200" cap="none" spc="0" normalizeH="0" baseline="0" noProof="0" dirty="0">
                <a:ln>
                  <a:noFill/>
                </a:ln>
                <a:solidFill>
                  <a:srgbClr val="A100FF"/>
                </a:solidFill>
                <a:effectLst/>
                <a:uLnTx/>
                <a:uFillTx/>
                <a:latin typeface="Graphik"/>
                <a:ea typeface="+mn-ea"/>
                <a:cs typeface="+mn-cs"/>
              </a:rPr>
              <a:t> (Team Leader)</a:t>
            </a:r>
          </a:p>
        </p:txBody>
      </p:sp>
      <p:sp>
        <p:nvSpPr>
          <p:cNvPr id="30" name="Rectangle 29">
            <a:extLst>
              <a:ext uri="{FF2B5EF4-FFF2-40B4-BE49-F238E27FC236}">
                <a16:creationId xmlns:a16="http://schemas.microsoft.com/office/drawing/2014/main" id="{C66E72D5-38A8-4FA5-9EBD-60021A357B2A}"/>
              </a:ext>
            </a:extLst>
          </p:cNvPr>
          <p:cNvSpPr/>
          <p:nvPr/>
        </p:nvSpPr>
        <p:spPr>
          <a:xfrm>
            <a:off x="852718" y="4463806"/>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9762" y="2796480"/>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2039244"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Om Ladole</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Picture Placeholder 75">
            <a:extLst>
              <a:ext uri="{FF2B5EF4-FFF2-40B4-BE49-F238E27FC236}">
                <a16:creationId xmlns:a16="http://schemas.microsoft.com/office/drawing/2014/main" id="{5E355391-27FE-4824-9548-B5688C3FCC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32603" y="1861174"/>
            <a:ext cx="1434213" cy="1433935"/>
          </a:xfrm>
          <a:prstGeom prst="rect">
            <a:avLst/>
          </a:prstGeom>
        </p:spPr>
      </p:pic>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8614229" y="1516928"/>
            <a:ext cx="3277682"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Ishwari </a:t>
            </a:r>
            <a:r>
              <a:rPr lang="en-GB" dirty="0" err="1">
                <a:latin typeface="Graphik"/>
              </a:rPr>
              <a:t>Kusumbe</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8599845" y="2428312"/>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673632046"/>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a:t>
                      </a:r>
                      <a:r>
                        <a:rPr lang="en-US" sz="1600" dirty="0" err="1">
                          <a:solidFill>
                            <a:srgbClr val="A100FF"/>
                          </a:solidFill>
                        </a:rPr>
                        <a:t>Pose_Fit</a:t>
                      </a:r>
                      <a:endParaRPr lang="en-US" sz="16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541462" y="2900098"/>
            <a:ext cx="3554538" cy="646331"/>
          </a:xfrm>
          <a:prstGeom prst="rect">
            <a:avLst/>
          </a:prstGeom>
          <a:noFill/>
        </p:spPr>
        <p:txBody>
          <a:bodyPr wrap="square">
            <a:spAutoFit/>
          </a:bodyPr>
          <a:lstStyle/>
          <a:p>
            <a:r>
              <a:rPr lang="en-US" sz="1200" dirty="0"/>
              <a:t>College: Government College of Engineering Amravati</a:t>
            </a:r>
          </a:p>
          <a:p>
            <a:r>
              <a:rPr lang="en-US" sz="1200" dirty="0"/>
              <a:t>Stream: Information Technology</a:t>
            </a:r>
          </a:p>
          <a:p>
            <a:r>
              <a:rPr lang="en-US" sz="1200" dirty="0"/>
              <a:t>Year of graduation: 2025</a:t>
            </a:r>
          </a:p>
        </p:txBody>
      </p:sp>
      <p:pic>
        <p:nvPicPr>
          <p:cNvPr id="2" name="Picture Placeholder 75">
            <a:extLst>
              <a:ext uri="{FF2B5EF4-FFF2-40B4-BE49-F238E27FC236}">
                <a16:creationId xmlns:a16="http://schemas.microsoft.com/office/drawing/2014/main" id="{5EAA4F6C-4EAD-B06C-205E-12296866797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0610" y="4192737"/>
            <a:ext cx="1443660" cy="1640119"/>
          </a:xfrm>
          <a:prstGeom prst="rect">
            <a:avLst/>
          </a:prstGeom>
        </p:spPr>
      </p:pic>
      <p:sp>
        <p:nvSpPr>
          <p:cNvPr id="7" name="TextBox 6">
            <a:extLst>
              <a:ext uri="{FF2B5EF4-FFF2-40B4-BE49-F238E27FC236}">
                <a16:creationId xmlns:a16="http://schemas.microsoft.com/office/drawing/2014/main" id="{9779801A-166B-AAD0-1C6D-677F0FC6379C}"/>
              </a:ext>
            </a:extLst>
          </p:cNvPr>
          <p:cNvSpPr txBox="1"/>
          <p:nvPr/>
        </p:nvSpPr>
        <p:spPr>
          <a:xfrm>
            <a:off x="2514906" y="5199404"/>
            <a:ext cx="3554538" cy="646331"/>
          </a:xfrm>
          <a:prstGeom prst="rect">
            <a:avLst/>
          </a:prstGeom>
          <a:noFill/>
        </p:spPr>
        <p:txBody>
          <a:bodyPr wrap="square">
            <a:spAutoFit/>
          </a:bodyPr>
          <a:lstStyle/>
          <a:p>
            <a:r>
              <a:rPr lang="en-US" sz="1200" dirty="0"/>
              <a:t>College: Government College of Engineering Amravati</a:t>
            </a:r>
          </a:p>
          <a:p>
            <a:r>
              <a:rPr lang="en-US" sz="1200" dirty="0"/>
              <a:t>Stream: Information Technology</a:t>
            </a:r>
          </a:p>
          <a:p>
            <a:r>
              <a:rPr lang="en-US" sz="1200" dirty="0"/>
              <a:t>Year of graduation: 2025</a:t>
            </a:r>
          </a:p>
        </p:txBody>
      </p:sp>
      <p:sp>
        <p:nvSpPr>
          <p:cNvPr id="9" name="TextBox 8">
            <a:extLst>
              <a:ext uri="{FF2B5EF4-FFF2-40B4-BE49-F238E27FC236}">
                <a16:creationId xmlns:a16="http://schemas.microsoft.com/office/drawing/2014/main" id="{147FF2F6-9916-4E8E-D036-212E71B904D3}"/>
              </a:ext>
            </a:extLst>
          </p:cNvPr>
          <p:cNvSpPr txBox="1"/>
          <p:nvPr/>
        </p:nvSpPr>
        <p:spPr>
          <a:xfrm>
            <a:off x="8462480" y="2576932"/>
            <a:ext cx="3554538" cy="646331"/>
          </a:xfrm>
          <a:prstGeom prst="rect">
            <a:avLst/>
          </a:prstGeom>
          <a:noFill/>
        </p:spPr>
        <p:txBody>
          <a:bodyPr wrap="square">
            <a:spAutoFit/>
          </a:bodyPr>
          <a:lstStyle/>
          <a:p>
            <a:r>
              <a:rPr lang="en-US" sz="1200" dirty="0"/>
              <a:t>College: Government College of Engineering Amravati</a:t>
            </a:r>
          </a:p>
          <a:p>
            <a:r>
              <a:rPr lang="en-US" sz="1200" dirty="0"/>
              <a:t>Stream: Information Technology</a:t>
            </a:r>
          </a:p>
          <a:p>
            <a:r>
              <a:rPr lang="en-US" sz="1200" dirty="0"/>
              <a:t>Year of graduation: 2025</a:t>
            </a:r>
          </a:p>
        </p:txBody>
      </p:sp>
      <p:sp>
        <p:nvSpPr>
          <p:cNvPr id="11" name="Rectangle 10">
            <a:extLst>
              <a:ext uri="{FF2B5EF4-FFF2-40B4-BE49-F238E27FC236}">
                <a16:creationId xmlns:a16="http://schemas.microsoft.com/office/drawing/2014/main" id="{9353447B-0621-12AF-5672-517E8701F931}"/>
              </a:ext>
            </a:extLst>
          </p:cNvPr>
          <p:cNvSpPr/>
          <p:nvPr/>
        </p:nvSpPr>
        <p:spPr>
          <a:xfrm>
            <a:off x="6833935" y="4386666"/>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12" name="Picture Placeholder 75">
            <a:extLst>
              <a:ext uri="{FF2B5EF4-FFF2-40B4-BE49-F238E27FC236}">
                <a16:creationId xmlns:a16="http://schemas.microsoft.com/office/drawing/2014/main" id="{815F285E-2BEB-82D0-285D-A9991222FE1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33935" y="4192737"/>
            <a:ext cx="1332877" cy="1553558"/>
          </a:xfrm>
          <a:prstGeom prst="rect">
            <a:avLst/>
          </a:prstGeom>
        </p:spPr>
      </p:pic>
      <p:sp>
        <p:nvSpPr>
          <p:cNvPr id="13" name="Text Placeholder 27">
            <a:extLst>
              <a:ext uri="{FF2B5EF4-FFF2-40B4-BE49-F238E27FC236}">
                <a16:creationId xmlns:a16="http://schemas.microsoft.com/office/drawing/2014/main" id="{1765835A-80D1-EE75-D296-48BEE8FD97CE}"/>
              </a:ext>
            </a:extLst>
          </p:cNvPr>
          <p:cNvSpPr txBox="1">
            <a:spLocks/>
          </p:cNvSpPr>
          <p:nvPr/>
        </p:nvSpPr>
        <p:spPr>
          <a:xfrm>
            <a:off x="8614229" y="3980419"/>
            <a:ext cx="3277682"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err="1">
                <a:ln>
                  <a:noFill/>
                </a:ln>
                <a:solidFill>
                  <a:srgbClr val="A100FF"/>
                </a:solidFill>
                <a:effectLst/>
                <a:uLnTx/>
                <a:uFillTx/>
                <a:latin typeface="Graphik"/>
                <a:ea typeface="+mn-ea"/>
                <a:cs typeface="+mn-cs"/>
              </a:rPr>
              <a:t>Kshitija</a:t>
            </a:r>
            <a:r>
              <a:rPr kumimoji="0" lang="en-GB" sz="3600" b="1" i="0" u="none" strike="noStrike" kern="1200" cap="none" spc="0" normalizeH="0" baseline="0" noProof="0" dirty="0">
                <a:ln>
                  <a:noFill/>
                </a:ln>
                <a:solidFill>
                  <a:srgbClr val="A100FF"/>
                </a:solidFill>
                <a:effectLst/>
                <a:uLnTx/>
                <a:uFillTx/>
                <a:latin typeface="Graphik"/>
                <a:ea typeface="+mn-ea"/>
                <a:cs typeface="+mn-cs"/>
              </a:rPr>
              <a:t> </a:t>
            </a:r>
            <a:r>
              <a:rPr kumimoji="0" lang="en-GB" sz="3600" b="1" i="0" u="none" strike="noStrike" kern="1200" cap="none" spc="0" normalizeH="0" baseline="0" noProof="0" dirty="0" err="1">
                <a:ln>
                  <a:noFill/>
                </a:ln>
                <a:solidFill>
                  <a:srgbClr val="A100FF"/>
                </a:solidFill>
                <a:effectLst/>
                <a:uLnTx/>
                <a:uFillTx/>
                <a:latin typeface="Graphik"/>
                <a:ea typeface="+mn-ea"/>
                <a:cs typeface="+mn-cs"/>
              </a:rPr>
              <a:t>Jaminkar</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14" name="Straight Connector 13">
            <a:extLst>
              <a:ext uri="{FF2B5EF4-FFF2-40B4-BE49-F238E27FC236}">
                <a16:creationId xmlns:a16="http://schemas.microsoft.com/office/drawing/2014/main" id="{BFFADC2E-4147-7391-2415-C3EC99D61E52}"/>
              </a:ext>
            </a:extLst>
          </p:cNvPr>
          <p:cNvCxnSpPr/>
          <p:nvPr/>
        </p:nvCxnSpPr>
        <p:spPr>
          <a:xfrm>
            <a:off x="8599845" y="4891803"/>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3571DA-1396-BBF0-1875-17EF617A4BF8}"/>
              </a:ext>
            </a:extLst>
          </p:cNvPr>
          <p:cNvSpPr txBox="1"/>
          <p:nvPr/>
        </p:nvSpPr>
        <p:spPr>
          <a:xfrm>
            <a:off x="8462480" y="5040423"/>
            <a:ext cx="3554538" cy="646331"/>
          </a:xfrm>
          <a:prstGeom prst="rect">
            <a:avLst/>
          </a:prstGeom>
          <a:noFill/>
        </p:spPr>
        <p:txBody>
          <a:bodyPr wrap="square">
            <a:spAutoFit/>
          </a:bodyPr>
          <a:lstStyle/>
          <a:p>
            <a:r>
              <a:rPr lang="en-US" sz="1200" dirty="0"/>
              <a:t>College: Government College of Engineering Amravati</a:t>
            </a:r>
          </a:p>
          <a:p>
            <a:r>
              <a:rPr lang="en-US" sz="1200" dirty="0"/>
              <a:t>Stream: Information Technology</a:t>
            </a:r>
          </a:p>
          <a:p>
            <a:r>
              <a:rPr lang="en-US" sz="1200" dirty="0"/>
              <a:t>Year of graduation: 2025</a:t>
            </a:r>
          </a:p>
        </p:txBody>
      </p:sp>
    </p:spTree>
    <p:extLst>
      <p:ext uri="{BB962C8B-B14F-4D97-AF65-F5344CB8AC3E}">
        <p14:creationId xmlns:p14="http://schemas.microsoft.com/office/powerpoint/2010/main" val="295947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E57DD9FB-6C7A-8F50-7B98-F4E6159A337E}"/>
              </a:ext>
            </a:extLst>
          </p:cNvPr>
          <p:cNvSpPr>
            <a:spLocks noChangeArrowheads="1"/>
          </p:cNvSpPr>
          <p:nvPr/>
        </p:nvSpPr>
        <p:spPr bwMode="auto">
          <a:xfrm>
            <a:off x="691508" y="879434"/>
            <a:ext cx="1080898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AI-based pose estimation model using computer vision and deep learning to assist users in performing exercises with proper form at home, reducing injury risk and enhancing workout efficiency. The model will utilize convolutional neural networks (CNNs) or similar architectures to detect and track key body landmarks such as joints and limbs in real time. By comparing the user’s posture against predefined ideal poses for exercises like squats, push-ups, and lunges, the system will analyze deviations and provide immediate real-time feedback for corrections. The model will also offer continuous posture analysis throughout the exercise, alerting users when they deviate from the correct form and giving suggestions for improvement. This AI-driven solution is designed for home environments, requiring only a camera for real-time monitoring, and can be implemented through mobile or web applications using deep learning frameworks such as TensorFlow,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MediaPipe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ensuring proper posture during exercises, the system will help users minimize the risk of injury, improve workout effectiveness, and provide a personalized training experience without requiring professional supervision.</a:t>
            </a:r>
          </a:p>
        </p:txBody>
      </p:sp>
      <p:sp>
        <p:nvSpPr>
          <p:cNvPr id="2" name="TextBox 1">
            <a:extLst>
              <a:ext uri="{FF2B5EF4-FFF2-40B4-BE49-F238E27FC236}">
                <a16:creationId xmlns:a16="http://schemas.microsoft.com/office/drawing/2014/main" id="{3B60C9FC-AFDE-ED39-7376-31A3E309AE2A}"/>
              </a:ext>
            </a:extLst>
          </p:cNvPr>
          <p:cNvSpPr txBox="1"/>
          <p:nvPr/>
        </p:nvSpPr>
        <p:spPr>
          <a:xfrm>
            <a:off x="169348" y="48437"/>
            <a:ext cx="8746435" cy="769441"/>
          </a:xfrm>
          <a:prstGeom prst="rect">
            <a:avLst/>
          </a:prstGeom>
          <a:noFill/>
        </p:spPr>
        <p:txBody>
          <a:bodyPr wrap="square" rtlCol="0">
            <a:spAutoFit/>
          </a:bodyPr>
          <a:lstStyle/>
          <a:p>
            <a:r>
              <a:rPr lang="en-US" sz="4400" b="1" u="sng" dirty="0">
                <a:latin typeface="Times New Roman" panose="02020603050405020304" pitchFamily="18" charset="0"/>
                <a:cs typeface="Times New Roman" panose="02020603050405020304" pitchFamily="18" charset="0"/>
              </a:rPr>
              <a:t>Problem Statement: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71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97AAA80-0246-7E70-CD7C-92540F0131C9}"/>
              </a:ext>
            </a:extLst>
          </p:cNvPr>
          <p:cNvSpPr>
            <a:spLocks noChangeArrowheads="1"/>
          </p:cNvSpPr>
          <p:nvPr/>
        </p:nvSpPr>
        <p:spPr bwMode="auto">
          <a:xfrm>
            <a:off x="927210" y="920621"/>
            <a:ext cx="918464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solve the problem of incorrect posture during home exercises, we propose an AI-powered pose estimation model utilizing computer vision and deep learning. This model will detect key body landmarks (e.g., joints and limbs) in real-time using convolutional neural networks (CNNs) or advanced architectures like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MediaPipe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Pose. These landmarks will be compared against ideal postures for various exercises, such as squats, lunges, or push-ups, to identify deviations. The system will provide real-time feedback to users by highlighting incorrect movements and offering corrections. This feedback will ensure proper exercise form, reduce injury risk, and optimize workout efficiency. Additionally, the model will continuously monitor users throughout their workout, alerting them when they perform exercises incorrectly and guiding them to adjust their posture. This solution is designed to work with a standard camera, making it accessible for home workouts. The AI model can be integrated into mobile or web applications using frameworks like TensorFlow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allowing users to train with real-time guidance. By ensuring correct posture, the system will enable users to improve their form, avoid injuries, and achieve better health outcomes from their workouts without requiring professional supervision.</a:t>
            </a:r>
          </a:p>
        </p:txBody>
      </p:sp>
      <p:sp>
        <p:nvSpPr>
          <p:cNvPr id="2" name="TextBox 1">
            <a:extLst>
              <a:ext uri="{FF2B5EF4-FFF2-40B4-BE49-F238E27FC236}">
                <a16:creationId xmlns:a16="http://schemas.microsoft.com/office/drawing/2014/main" id="{BBDCBE74-1778-E634-A4BC-E267928ED6A1}"/>
              </a:ext>
            </a:extLst>
          </p:cNvPr>
          <p:cNvSpPr txBox="1"/>
          <p:nvPr/>
        </p:nvSpPr>
        <p:spPr>
          <a:xfrm>
            <a:off x="357808" y="122873"/>
            <a:ext cx="5277679" cy="784830"/>
          </a:xfrm>
          <a:prstGeom prst="rect">
            <a:avLst/>
          </a:prstGeom>
          <a:noFill/>
        </p:spPr>
        <p:txBody>
          <a:bodyPr wrap="square" lIns="0" tIns="0" rIns="0" bIns="45720" rtlCol="0">
            <a:spAutoFit/>
          </a:bodyPr>
          <a:lstStyle/>
          <a:p>
            <a:r>
              <a:rPr lang="en-US" sz="4800" b="1" u="sng" dirty="0"/>
              <a:t>Proposed Solution:</a:t>
            </a:r>
            <a:endParaRPr lang="en-IN" sz="4800" b="1" u="sng" dirty="0" err="1"/>
          </a:p>
        </p:txBody>
      </p:sp>
    </p:spTree>
    <p:extLst>
      <p:ext uri="{BB962C8B-B14F-4D97-AF65-F5344CB8AC3E}">
        <p14:creationId xmlns:p14="http://schemas.microsoft.com/office/powerpoint/2010/main" val="220598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BC7FD7-EF43-70EF-3159-5FE03E2A4851}"/>
              </a:ext>
            </a:extLst>
          </p:cNvPr>
          <p:cNvSpPr txBox="1"/>
          <p:nvPr/>
        </p:nvSpPr>
        <p:spPr>
          <a:xfrm>
            <a:off x="646043" y="944217"/>
            <a:ext cx="8468139" cy="2585323"/>
          </a:xfrm>
          <a:prstGeom prst="rect">
            <a:avLst/>
          </a:prstGeom>
          <a:noFill/>
        </p:spPr>
        <p:txBody>
          <a:bodyPr wrap="square" rtlCol="0">
            <a:spAutoFit/>
          </a:bodyPr>
          <a:lstStyle/>
          <a:p>
            <a:r>
              <a:rPr lang="en-IN" b="1" u="sng" dirty="0"/>
              <a:t>Video Link:</a:t>
            </a:r>
            <a:br>
              <a:rPr lang="en-IN" dirty="0"/>
            </a:br>
            <a:r>
              <a:rPr lang="en-IN" dirty="0">
                <a:hlinkClick r:id="rId2"/>
              </a:rPr>
              <a:t>https://drive.google.com/file/d/1pa5tIO0Np9kfD5ostRSpg9Zh8ivJaytv/view?usp=sharing</a:t>
            </a:r>
            <a:endParaRPr lang="en-IN" dirty="0"/>
          </a:p>
          <a:p>
            <a:endParaRPr lang="en-IN" dirty="0"/>
          </a:p>
          <a:p>
            <a:endParaRPr lang="en-IN" b="1" u="sng" dirty="0"/>
          </a:p>
          <a:p>
            <a:r>
              <a:rPr lang="en-IN" b="1" u="sng" dirty="0"/>
              <a:t>Research Paper :</a:t>
            </a:r>
          </a:p>
          <a:p>
            <a:r>
              <a:rPr lang="en-IN" dirty="0">
                <a:hlinkClick r:id="rId3"/>
              </a:rPr>
              <a:t>https://docs.google.com/document/d/1JYNXsXcHHHsxOL7bVD_Fb5LxvjUNecIk/edit?usp=sharing&amp;ouid=102072925140913108008&amp;rtpof=true&amp;sd=true</a:t>
            </a:r>
            <a:endParaRPr lang="en-IN" dirty="0"/>
          </a:p>
          <a:p>
            <a:endParaRPr lang="en-IN" dirty="0"/>
          </a:p>
          <a:p>
            <a:endParaRPr lang="en-IN" dirty="0"/>
          </a:p>
        </p:txBody>
      </p:sp>
      <p:sp>
        <p:nvSpPr>
          <p:cNvPr id="2" name="TextBox 1">
            <a:extLst>
              <a:ext uri="{FF2B5EF4-FFF2-40B4-BE49-F238E27FC236}">
                <a16:creationId xmlns:a16="http://schemas.microsoft.com/office/drawing/2014/main" id="{9A9CE1B7-8040-20D9-EC34-261F075D9FE8}"/>
              </a:ext>
            </a:extLst>
          </p:cNvPr>
          <p:cNvSpPr txBox="1"/>
          <p:nvPr/>
        </p:nvSpPr>
        <p:spPr>
          <a:xfrm>
            <a:off x="659295" y="4164496"/>
            <a:ext cx="7414591" cy="1154162"/>
          </a:xfrm>
          <a:prstGeom prst="rect">
            <a:avLst/>
          </a:prstGeom>
          <a:noFill/>
        </p:spPr>
        <p:txBody>
          <a:bodyPr wrap="square" lIns="0" tIns="0" rIns="0" bIns="45720" rtlCol="0">
            <a:spAutoFit/>
          </a:bodyPr>
          <a:lstStyle/>
          <a:p>
            <a:r>
              <a:rPr lang="en-US" sz="7200" b="1" i="1" dirty="0"/>
              <a:t>Thank You !!!!</a:t>
            </a:r>
            <a:endParaRPr lang="en-IN" sz="7200" b="1" i="1" dirty="0" err="1"/>
          </a:p>
        </p:txBody>
      </p:sp>
    </p:spTree>
    <p:extLst>
      <p:ext uri="{BB962C8B-B14F-4D97-AF65-F5344CB8AC3E}">
        <p14:creationId xmlns:p14="http://schemas.microsoft.com/office/powerpoint/2010/main" val="790653240"/>
      </p:ext>
    </p:extLst>
  </p:cSld>
  <p:clrMapOvr>
    <a:masterClrMapping/>
  </p:clrMapOvr>
</p:sld>
</file>

<file path=ppt/theme/theme1.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3.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4.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dcmitype/"/>
    <ds:schemaRef ds:uri="17c09f85-56e7-4417-b5d2-7fa4154de313"/>
    <ds:schemaRef ds:uri="http://schemas.microsoft.com/office/2006/documentManagement/types"/>
    <ds:schemaRef ds:uri="f09dec34-126f-4759-b06d-a920de720ce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1432</TotalTime>
  <Words>563</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vt:i4>
      </vt:variant>
    </vt:vector>
  </HeadingPairs>
  <TitlesOfParts>
    <vt:vector size="17" baseType="lpstr">
      <vt:lpstr>Arial</vt:lpstr>
      <vt:lpstr>Graphik</vt:lpstr>
      <vt:lpstr>Graphik Black</vt:lpstr>
      <vt:lpstr>Graphik Extralight</vt:lpstr>
      <vt:lpstr>Graphik Medium</vt:lpstr>
      <vt:lpstr>Graphik Regular</vt:lpstr>
      <vt:lpstr>GT Sectra Fine</vt:lpstr>
      <vt:lpstr>System Font</vt:lpstr>
      <vt:lpstr>Times New Roman</vt:lpstr>
      <vt:lpstr>Accenture 2022 use this template</vt:lpstr>
      <vt:lpstr>Content Layouts</vt:lpstr>
      <vt:lpstr>Titles</vt:lpstr>
      <vt:lpstr>1_Titles</vt:lpstr>
      <vt:lpstr>Team details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SUMIT KATWATE</cp:lastModifiedBy>
  <cp:revision>258</cp:revision>
  <dcterms:created xsi:type="dcterms:W3CDTF">2020-08-05T08:43:32Z</dcterms:created>
  <dcterms:modified xsi:type="dcterms:W3CDTF">2024-11-20T08:59:06Z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