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12" r:id="rId6"/>
  </p:sldMasterIdLst>
  <p:notesMasterIdLst>
    <p:notesMasterId r:id="rId19"/>
  </p:notesMasterIdLst>
  <p:sldIdLst>
    <p:sldId id="256" r:id="rId7"/>
    <p:sldId id="277" r:id="rId8"/>
    <p:sldId id="293" r:id="rId9"/>
    <p:sldId id="258" r:id="rId10"/>
    <p:sldId id="294" r:id="rId11"/>
    <p:sldId id="287" r:id="rId12"/>
    <p:sldId id="260" r:id="rId13"/>
    <p:sldId id="288" r:id="rId14"/>
    <p:sldId id="289" r:id="rId15"/>
    <p:sldId id="290" r:id="rId16"/>
    <p:sldId id="29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278"/>
            <p14:sldId id="280"/>
          </p14:sldIdLst>
        </p14:section>
        <p14:section name="Group Member 1" id="{67C82EDF-45E1-4F40-99E4-61CBD9D71B6D}">
          <p14:sldIdLst>
            <p14:sldId id="258"/>
            <p14:sldId id="259"/>
            <p14:sldId id="281"/>
            <p14:sldId id="270"/>
          </p14:sldIdLst>
        </p14:section>
        <p14:section name="Group Member 2" id="{32CC8908-2DD1-4586-B325-D49E78524F47}">
          <p14:sldIdLst>
            <p14:sldId id="260"/>
            <p14:sldId id="276"/>
            <p14:sldId id="282"/>
            <p14:sldId id="263"/>
          </p14:sldIdLst>
        </p14:section>
        <p14:section name="Group member 3" id="{B5B72871-FE73-4A50-BCA1-1D7369E16A16}">
          <p14:sldIdLst>
            <p14:sldId id="271"/>
            <p14:sldId id="272"/>
            <p14:sldId id="273"/>
            <p14:sldId id="274"/>
          </p14:sldIdLst>
        </p14:section>
        <p14:section name="General Closing" id="{29DF22C9-5858-4D83-9365-7B659F873499}">
          <p14:sldIdLst>
            <p14:sldId id="265"/>
            <p14:sldId id="266"/>
            <p14:sldId id="27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70247" autoAdjust="0"/>
  </p:normalViewPr>
  <p:slideViewPr>
    <p:cSldViewPr snapToGrid="0">
      <p:cViewPr varScale="1">
        <p:scale>
          <a:sx n="69" d="100"/>
          <a:sy n="6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754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768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78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977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pmc.in/" TargetMode="External"/><Relationship Id="rId2" Type="http://schemas.openxmlformats.org/officeDocument/2006/relationships/hyperlink" Target="https://www.hpmc.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600" dirty="0" smtClean="0"/>
              <a:t>HPMC - Automation Project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Himachal Pradesh </a:t>
            </a:r>
            <a:r>
              <a:rPr lang="en-IN" dirty="0" smtClean="0"/>
              <a:t>Horticulture Produce Marketing &amp; Processing Corporation (HP State Government Undertaking) 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Scope </a:t>
            </a:r>
            <a:r>
              <a:rPr lang="en-US" sz="1600" dirty="0" smtClean="0"/>
              <a:t>(Cont..)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27665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IN" sz="2200" dirty="0" smtClean="0"/>
              <a:t>Farmer Module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Farmer Portal Authentication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Controlled Atmosphere Booking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Cold Storage Booking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IN" sz="2200" dirty="0" smtClean="0"/>
              <a:t>E-recruitment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Job Publishing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Candidate Shortlist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Show Results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IN" sz="2200" dirty="0" smtClean="0"/>
              <a:t>Online Sales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Distributor Portal Authentication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Place Online Order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Make Order Payment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Order History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IN" sz="2200" dirty="0" smtClean="0"/>
              <a:t>POS (Point of Sale)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700" dirty="0" smtClean="0"/>
              <a:t>Sales</a:t>
            </a:r>
          </a:p>
          <a:p>
            <a:pPr marL="1254125" lvl="1" indent="-176213">
              <a:buFont typeface="Arial" pitchFamily="34" charset="0"/>
              <a:buChar char="•"/>
            </a:pPr>
            <a:endParaRPr lang="en-US" sz="1800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Stack </a:t>
            </a: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143697"/>
              </p:ext>
            </p:extLst>
          </p:nvPr>
        </p:nvGraphicFramePr>
        <p:xfrm>
          <a:off x="2186152" y="2019699"/>
          <a:ext cx="7134695" cy="428296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73009"/>
                <a:gridCol w="2991400"/>
                <a:gridCol w="3570286"/>
              </a:tblGrid>
              <a:tr h="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#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Functionality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Component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Platform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J2EE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Application Database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MySQL Community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60330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Application Server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(Container and Resource Provider)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Tomcat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Portal and Web Content </a:t>
                      </a:r>
                      <a:r>
                        <a:rPr lang="en-GB" sz="1400" dirty="0" smtClean="0">
                          <a:effectLst/>
                        </a:rPr>
                        <a:t>Management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Liferay Community Edition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Web Server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Apache HTTP Server 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MVC Platform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Liferay MVC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371543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UI Scripting Framework 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AUI, CSS, JavaScript, jQuery, 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371543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Reporting Solution 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9175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400">
                          <a:effectLst/>
                        </a:rPr>
                        <a:t>Jasper 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9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Workflow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Custom </a:t>
                      </a:r>
                      <a:r>
                        <a:rPr lang="en-GB" sz="1400" dirty="0" smtClean="0">
                          <a:effectLst/>
                        </a:rPr>
                        <a:t>Liferay based </a:t>
                      </a:r>
                      <a:r>
                        <a:rPr lang="en-GB" sz="1400" dirty="0">
                          <a:effectLst/>
                        </a:rPr>
                        <a:t>solution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10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Development Tool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Eclipse, PL/SQL developer</a:t>
                      </a:r>
                      <a:endParaRPr lang="en-GB" sz="14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</a:tr>
              <a:tr h="41282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11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Configuration </a:t>
                      </a:r>
                      <a:r>
                        <a:rPr lang="en-GB" sz="1400" dirty="0">
                          <a:effectLst/>
                        </a:rPr>
                        <a:t>Management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SVN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</a:tr>
              <a:tr h="24842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12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Project Management Tool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effectLst/>
                        </a:rPr>
                        <a:t>ANT/Maven</a:t>
                      </a:r>
                      <a:endParaRPr lang="en-GB" sz="14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75" marR="5397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674" y="3150252"/>
            <a:ext cx="7962980" cy="113052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sz="16600" i="1" dirty="0" smtClean="0">
                <a:latin typeface="Palace Script MT" pitchFamily="66" charset="0"/>
              </a:rPr>
              <a:t>Thank you</a:t>
            </a:r>
            <a:endParaRPr lang="en-US" sz="16600" i="1" dirty="0">
              <a:latin typeface="Palace Script MT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0063"/>
            <a:ext cx="10772775" cy="1210716"/>
          </a:xfrm>
        </p:spPr>
        <p:txBody>
          <a:bodyPr/>
          <a:lstStyle/>
          <a:p>
            <a:r>
              <a:rPr lang="en-US" dirty="0" smtClean="0"/>
              <a:t>Agenda /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821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HPMC?</a:t>
            </a:r>
          </a:p>
          <a:p>
            <a:endParaRPr lang="en-US" dirty="0" smtClean="0"/>
          </a:p>
          <a:p>
            <a:r>
              <a:rPr lang="en-US" dirty="0" smtClean="0"/>
              <a:t>Hierarchy of HPMC Project</a:t>
            </a:r>
          </a:p>
          <a:p>
            <a:endParaRPr lang="en-US" dirty="0" smtClean="0"/>
          </a:p>
          <a:p>
            <a:r>
              <a:rPr lang="en-US" dirty="0" smtClean="0"/>
              <a:t>Role of Prakat Solutions </a:t>
            </a:r>
          </a:p>
          <a:p>
            <a:endParaRPr lang="en-US" dirty="0" smtClean="0"/>
          </a:p>
          <a:p>
            <a:r>
              <a:rPr lang="en-US" dirty="0" smtClean="0"/>
              <a:t>HPMC Portal Scope</a:t>
            </a:r>
          </a:p>
          <a:p>
            <a:endParaRPr lang="en-US" dirty="0" smtClean="0"/>
          </a:p>
          <a:p>
            <a:r>
              <a:rPr lang="en-US" dirty="0" smtClean="0"/>
              <a:t>Solution Stack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HPMC?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402975"/>
          </a:xfrm>
        </p:spPr>
        <p:txBody>
          <a:bodyPr>
            <a:normAutofit/>
          </a:bodyPr>
          <a:lstStyle/>
          <a:p>
            <a:pPr marL="539750" lvl="1" indent="-536575" algn="just">
              <a:buFont typeface="Wingdings" pitchFamily="2" charset="2"/>
              <a:buChar char="§"/>
            </a:pPr>
            <a:r>
              <a:rPr lang="en-US" sz="2000" dirty="0" smtClean="0"/>
              <a:t>Himachal Pradesh </a:t>
            </a:r>
            <a:r>
              <a:rPr lang="en-IN" sz="2000" dirty="0" smtClean="0"/>
              <a:t>Horticulture Produce Marketing &amp; Processing Corporation</a:t>
            </a:r>
            <a:endParaRPr lang="en-IN" sz="2000" dirty="0" smtClean="0">
              <a:latin typeface="+mj-lt"/>
              <a:cs typeface="Times New Roman" charset="0"/>
            </a:endParaRPr>
          </a:p>
          <a:p>
            <a:pPr marL="539750" lvl="1" indent="-536575" algn="just"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Times New Roman" charset="0"/>
              </a:rPr>
              <a:t>Horticulture </a:t>
            </a:r>
            <a:r>
              <a:rPr lang="en-IN" sz="2000" dirty="0" smtClean="0">
                <a:latin typeface="+mj-lt"/>
                <a:cs typeface="Times New Roman" charset="0"/>
              </a:rPr>
              <a:t>Department of HP Government with head office in Shimla.</a:t>
            </a:r>
          </a:p>
          <a:p>
            <a:pPr marL="539750" lvl="1" indent="-536575" algn="just">
              <a:buFont typeface="Wingdings" pitchFamily="2" charset="2"/>
              <a:buChar char="§"/>
            </a:pPr>
            <a:r>
              <a:rPr lang="en-IN" sz="2000" dirty="0" smtClean="0">
                <a:latin typeface="+mj-lt"/>
                <a:cs typeface="Times New Roman" charset="0"/>
              </a:rPr>
              <a:t>Role of Department</a:t>
            </a:r>
          </a:p>
          <a:p>
            <a:pPr marL="740918" lvl="2" indent="-536575" algn="just">
              <a:buFont typeface="Wingdings" pitchFamily="2" charset="2"/>
              <a:buChar char="§"/>
            </a:pPr>
            <a:r>
              <a:rPr lang="en-IN" sz="1600" i="0" dirty="0" smtClean="0"/>
              <a:t>Producing variety of processed products.</a:t>
            </a:r>
            <a:endParaRPr lang="en-IN" sz="1600" dirty="0" smtClean="0">
              <a:latin typeface="+mj-lt"/>
              <a:cs typeface="Times New Roman" charset="0"/>
            </a:endParaRPr>
          </a:p>
          <a:p>
            <a:pPr marL="740918" lvl="2" indent="-536575" algn="just">
              <a:buFont typeface="Wingdings" pitchFamily="2" charset="2"/>
              <a:buChar char="§"/>
            </a:pPr>
            <a:r>
              <a:rPr lang="en-IN" sz="1600" dirty="0" smtClean="0">
                <a:latin typeface="+mj-lt"/>
                <a:cs typeface="Times New Roman" charset="0"/>
              </a:rPr>
              <a:t>Manufacturing Various Products like</a:t>
            </a:r>
            <a:r>
              <a:rPr lang="en-IN" sz="1600" i="0" dirty="0" smtClean="0"/>
              <a:t> </a:t>
            </a:r>
            <a:r>
              <a:rPr lang="en-IN" sz="1600" dirty="0" smtClean="0">
                <a:latin typeface="+mj-lt"/>
                <a:cs typeface="Times New Roman" charset="0"/>
              </a:rPr>
              <a:t>Juice, Jam,</a:t>
            </a:r>
            <a:r>
              <a:rPr lang="en-IN" sz="1600" dirty="0" smtClean="0">
                <a:latin typeface="+mj-lt"/>
              </a:rPr>
              <a:t> Pulps, Concentrates,</a:t>
            </a:r>
            <a:r>
              <a:rPr lang="en-IN" sz="1600" dirty="0" smtClean="0">
                <a:latin typeface="+mj-lt"/>
                <a:cs typeface="Times New Roman" charset="0"/>
              </a:rPr>
              <a:t> Pickles etc…</a:t>
            </a:r>
          </a:p>
          <a:p>
            <a:pPr marL="740918" lvl="2" indent="-536575" algn="just">
              <a:buFont typeface="Wingdings" pitchFamily="2" charset="2"/>
              <a:buChar char="§"/>
            </a:pPr>
            <a:r>
              <a:rPr lang="en-IN" sz="1600" dirty="0" smtClean="0">
                <a:latin typeface="+mj-lt"/>
                <a:cs typeface="Times New Roman" charset="0"/>
              </a:rPr>
              <a:t>Buying Fruits and Vegetables from Farmers</a:t>
            </a:r>
          </a:p>
          <a:p>
            <a:pPr marL="740918" lvl="2" indent="-536575" algn="just">
              <a:buFont typeface="Wingdings" pitchFamily="2" charset="2"/>
              <a:buChar char="§"/>
            </a:pPr>
            <a:r>
              <a:rPr lang="en-IN" sz="1600" dirty="0" smtClean="0">
                <a:latin typeface="+mj-lt"/>
                <a:cs typeface="Times New Roman" charset="0"/>
              </a:rPr>
              <a:t>Managing Storage for farmer like (CA/CS)</a:t>
            </a:r>
          </a:p>
          <a:p>
            <a:pPr marL="740918" lvl="2" indent="-536575" algn="just">
              <a:buFont typeface="Wingdings" pitchFamily="2" charset="2"/>
              <a:buChar char="§"/>
            </a:pPr>
            <a:r>
              <a:rPr lang="en-IN" sz="1600" dirty="0" smtClean="0">
                <a:latin typeface="+mj-lt"/>
                <a:cs typeface="Times New Roman" charset="0"/>
              </a:rPr>
              <a:t>Selling Fertilisers and horticulture tools etc…</a:t>
            </a:r>
          </a:p>
          <a:p>
            <a:pPr marL="539750" lvl="1" indent="-536575" algn="just">
              <a:buFont typeface="Wingdings" pitchFamily="2" charset="2"/>
              <a:buChar char="§"/>
            </a:pPr>
            <a:r>
              <a:rPr lang="en-IN" sz="2000" dirty="0" smtClean="0"/>
              <a:t>HPMC has Regional Office in major cities like Delhi, Mumbai, Kolkata, Chennai.</a:t>
            </a:r>
          </a:p>
          <a:p>
            <a:pPr marL="539750" lvl="1" indent="-536575" algn="just">
              <a:buFont typeface="Wingdings" pitchFamily="2" charset="2"/>
              <a:buChar char="§"/>
            </a:pPr>
            <a:r>
              <a:rPr lang="en-IN" sz="2000" dirty="0" smtClean="0"/>
              <a:t>HPMC has two modern fruit processing plants,</a:t>
            </a:r>
          </a:p>
          <a:p>
            <a:pPr marL="720725" lvl="1" indent="-541338">
              <a:buFont typeface="Wingdings" pitchFamily="2" charset="2"/>
              <a:buChar char="§"/>
            </a:pPr>
            <a:r>
              <a:rPr lang="en-IN" sz="1600" dirty="0" smtClean="0"/>
              <a:t>Fruit Processing plants at Parwanoo with capacity to process </a:t>
            </a:r>
            <a:r>
              <a:rPr lang="en-IN" sz="1600" b="1" dirty="0" smtClean="0"/>
              <a:t>18000 MTs</a:t>
            </a:r>
            <a:r>
              <a:rPr lang="en-IN" sz="1600" dirty="0" smtClean="0"/>
              <a:t>  fruits</a:t>
            </a:r>
          </a:p>
          <a:p>
            <a:pPr marL="720725" lvl="1" indent="-541338">
              <a:buFont typeface="Wingdings" pitchFamily="2" charset="2"/>
              <a:buChar char="§"/>
            </a:pPr>
            <a:r>
              <a:rPr lang="en-IN" sz="1600" dirty="0" smtClean="0"/>
              <a:t>Fruit processing plant at Jarol with capacity to process </a:t>
            </a:r>
            <a:r>
              <a:rPr lang="en-IN" sz="1600" b="1" dirty="0" smtClean="0"/>
              <a:t>2000 MTs  </a:t>
            </a:r>
            <a:r>
              <a:rPr lang="en-IN" sz="1600" dirty="0" smtClean="0"/>
              <a:t>fruits.</a:t>
            </a:r>
            <a:endParaRPr lang="en-US" sz="2200" dirty="0" smtClean="0">
              <a:latin typeface="+mj-lt"/>
              <a:cs typeface="Times New Roman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Hierarchy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79"/>
            <a:ext cx="10753725" cy="4402975"/>
          </a:xfrm>
        </p:spPr>
        <p:txBody>
          <a:bodyPr>
            <a:normAutofit/>
          </a:bodyPr>
          <a:lstStyle/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HPMC – All processes are paper based</a:t>
            </a:r>
          </a:p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Proposal for Digitalization </a:t>
            </a:r>
          </a:p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Wipro conducted a study for computerize operations</a:t>
            </a:r>
          </a:p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Wipro recommended ERP system - SAP</a:t>
            </a:r>
          </a:p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PwC hired for SAP implementation</a:t>
            </a:r>
          </a:p>
          <a:p>
            <a:pPr marL="623888" indent="-623888">
              <a:buFont typeface="Wingdings" pitchFamily="2" charset="2"/>
              <a:buChar char="§"/>
            </a:pPr>
            <a:r>
              <a:rPr lang="en-US" sz="2000" dirty="0" smtClean="0"/>
              <a:t>As a part of ERP system, there would be a web portal, interfacing with SAP, providing public face and a platform for interaction with farmers, vendors, distributors, employees and general public</a:t>
            </a:r>
            <a:endParaRPr lang="en-GB" sz="2000" dirty="0" smtClean="0"/>
          </a:p>
          <a:p>
            <a:pPr marL="539750" lvl="1" indent="-536575" algn="just">
              <a:buFont typeface="Wingdings" pitchFamily="2" charset="2"/>
              <a:buChar char="§"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Hierarchy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83612"/>
          </a:xfrm>
        </p:spPr>
        <p:txBody>
          <a:bodyPr>
            <a:normAutofit/>
          </a:bodyPr>
          <a:lstStyle/>
          <a:p>
            <a:pPr marL="1254125" lvl="4" indent="-1254125" algn="just">
              <a:buNone/>
            </a:pPr>
            <a:r>
              <a:rPr lang="en-US" dirty="0" smtClean="0">
                <a:solidFill>
                  <a:srgbClr val="262626"/>
                </a:solidFill>
                <a:cs typeface="Times New Roman" charset="0"/>
              </a:rPr>
              <a:t>         </a:t>
            </a:r>
            <a:endParaRPr lang="en-US" sz="2200" dirty="0" smtClean="0">
              <a:latin typeface="+mj-lt"/>
              <a:cs typeface="Times New Roman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61164" y="1704092"/>
            <a:ext cx="35052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HP Government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75014" y="2715502"/>
            <a:ext cx="35052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Wipro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75009" y="3726912"/>
            <a:ext cx="35052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PwC  (PricewaterhouseCoopers)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488859" y="4738322"/>
            <a:ext cx="35052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ESTPL (E-square System &amp; Technologies </a:t>
            </a:r>
            <a:r>
              <a:rPr lang="en-IN" dirty="0" err="1" smtClean="0"/>
              <a:t>Pvt</a:t>
            </a:r>
            <a:r>
              <a:rPr lang="en-IN" dirty="0" smtClean="0"/>
              <a:t> Ltd)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65273" y="342206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51418" y="2369118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9129" y="4350318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30419" y="5749732"/>
            <a:ext cx="3505200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Prakat Solutions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06834" y="5292453"/>
            <a:ext cx="0" cy="4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8201891" y="2549237"/>
            <a:ext cx="2424545" cy="415636"/>
          </a:xfrm>
          <a:prstGeom prst="wedgeEllipseCallout">
            <a:avLst>
              <a:gd name="adj1" fmla="val -57946"/>
              <a:gd name="adj2" fmla="val 11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Digitalization</a:t>
            </a:r>
            <a:endParaRPr lang="en-IN" dirty="0"/>
          </a:p>
        </p:txBody>
      </p:sp>
      <p:sp>
        <p:nvSpPr>
          <p:cNvPr id="14" name="Oval Callout 13"/>
          <p:cNvSpPr/>
          <p:nvPr/>
        </p:nvSpPr>
        <p:spPr>
          <a:xfrm>
            <a:off x="8271161" y="3602212"/>
            <a:ext cx="2424545" cy="415636"/>
          </a:xfrm>
          <a:prstGeom prst="wedgeEllipseCallout">
            <a:avLst>
              <a:gd name="adj1" fmla="val -57946"/>
              <a:gd name="adj2" fmla="val 11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ERP - SAP</a:t>
            </a:r>
            <a:endParaRPr lang="en-IN" dirty="0"/>
          </a:p>
        </p:txBody>
      </p:sp>
      <p:sp>
        <p:nvSpPr>
          <p:cNvPr id="15" name="Oval Callout 14"/>
          <p:cNvSpPr/>
          <p:nvPr/>
        </p:nvSpPr>
        <p:spPr>
          <a:xfrm>
            <a:off x="8257301" y="5680457"/>
            <a:ext cx="2424545" cy="415636"/>
          </a:xfrm>
          <a:prstGeom prst="wedgeEllipseCallout">
            <a:avLst>
              <a:gd name="adj1" fmla="val -57946"/>
              <a:gd name="adj2" fmla="val 110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Portal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Role of Prakat Solution</a:t>
            </a:r>
            <a:endParaRPr lang="en-US" sz="8000" b="1" dirty="0"/>
          </a:p>
        </p:txBody>
      </p:sp>
    </p:spTree>
    <p:extLst>
      <p:ext uri="{BB962C8B-B14F-4D97-AF65-F5344CB8AC3E}">
        <p14:creationId xmlns=""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Prakat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</a:rPr>
              <a:t>End to End Portal Development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</a:rPr>
              <a:t>Integration in Major Functional Areas 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</a:rPr>
              <a:t>Deployment in Production Server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</a:rPr>
              <a:t>Maintenance 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</a:rPr>
              <a:t>Live  on: </a:t>
            </a: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  <a:hlinkClick r:id="rId2"/>
              </a:rPr>
              <a:t>https://www.hpmc.in</a:t>
            </a:r>
            <a:r>
              <a:rPr lang="en-US" sz="2000" dirty="0" smtClean="0">
                <a:solidFill>
                  <a:srgbClr val="000000"/>
                </a:solidFill>
                <a:latin typeface="Calibri Light" charset="0"/>
                <a:ea typeface="Tahoma" charset="0"/>
                <a:cs typeface="Tahoma" charset="0"/>
                <a:hlinkClick r:id="rId3"/>
              </a:rPr>
              <a:t>/</a:t>
            </a: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  <a:p>
            <a:pPr lvl="5">
              <a:buNone/>
            </a:pPr>
            <a:endParaRPr lang="en-US" dirty="0" smtClean="0">
              <a:solidFill>
                <a:srgbClr val="000000"/>
              </a:solidFill>
              <a:latin typeface="Calibri Light" charset="0"/>
              <a:ea typeface="Tahoma" charset="0"/>
              <a:cs typeface="Tahoma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8610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CRM (Customer Relationship Management)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RTI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Customer Feedback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Employee Grievances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Publicity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Legal Management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Arbitration Process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FSSAI 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Litigation Process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Contract  and agreement vetting process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Company Affairs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BOD (Board of Director) Meeting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AGM (Annual General Meeting)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EGM (Extra ordinary General Meeting)</a:t>
            </a:r>
          </a:p>
          <a:p>
            <a:pPr marL="914400" lvl="2" indent="-457200" algn="just">
              <a:buFont typeface="Arial" pitchFamily="34" charset="0"/>
              <a:buChar char="•"/>
            </a:pPr>
            <a:r>
              <a:rPr lang="en-IN" sz="1600" dirty="0" smtClean="0"/>
              <a:t>Resolution by Circulation</a:t>
            </a:r>
          </a:p>
          <a:p>
            <a:pPr marL="713232" lvl="1" indent="-457200" algn="just">
              <a:buFont typeface="+mj-lt"/>
              <a:buAutoNum type="arabicPeriod"/>
            </a:pPr>
            <a:endParaRPr lang="en-IN" sz="1900" dirty="0" smtClean="0"/>
          </a:p>
          <a:p>
            <a:pPr marL="713232" lvl="1" indent="-457200" algn="just">
              <a:buFont typeface="+mj-lt"/>
              <a:buAutoNum type="arabicPeriod"/>
            </a:pPr>
            <a:endParaRPr lang="en-IN" sz="1900" dirty="0" smtClean="0"/>
          </a:p>
          <a:p>
            <a:pPr marL="269875" indent="-269875" algn="just">
              <a:buNone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30849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506</Words>
  <Application>Microsoft Office PowerPoint</Application>
  <PresentationFormat>Custom</PresentationFormat>
  <Paragraphs>143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2_Metropolitan</vt:lpstr>
      <vt:lpstr>1_Metropolitan</vt:lpstr>
      <vt:lpstr>3_Metropolitan</vt:lpstr>
      <vt:lpstr>HPMC - Automation Project</vt:lpstr>
      <vt:lpstr>Agenda / Topics</vt:lpstr>
      <vt:lpstr>What is HPMC?</vt:lpstr>
      <vt:lpstr>Project Hierarchy </vt:lpstr>
      <vt:lpstr>Project Hierarchy</vt:lpstr>
      <vt:lpstr>Project Hierarchy </vt:lpstr>
      <vt:lpstr>Role of Prakat Solution</vt:lpstr>
      <vt:lpstr>Role of Prakat Solution</vt:lpstr>
      <vt:lpstr>Portal Scope</vt:lpstr>
      <vt:lpstr>Portal Scope (Cont..)</vt:lpstr>
      <vt:lpstr>Solution Stack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5</cp:revision>
  <dcterms:created xsi:type="dcterms:W3CDTF">2013-06-12T19:28:15Z</dcterms:created>
  <dcterms:modified xsi:type="dcterms:W3CDTF">2018-03-23T09:21:32Z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