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15" autoAdjust="0"/>
  </p:normalViewPr>
  <p:slideViewPr>
    <p:cSldViewPr>
      <p:cViewPr varScale="1">
        <p:scale>
          <a:sx n="70" d="100"/>
          <a:sy n="70" d="100"/>
        </p:scale>
        <p:origin x="13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4/21/2016</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4/21/2016</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4/21/2016</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4/21/2016</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8199" y="2286000"/>
            <a:ext cx="3398521" cy="2124636"/>
          </a:xfrm>
        </p:spPr>
        <p:txBody>
          <a:bodyPr>
            <a:normAutofit fontScale="90000"/>
          </a:bodyPr>
          <a:lstStyle/>
          <a:p>
            <a:r>
              <a:rPr lang="en-US" dirty="0" smtClean="0"/>
              <a:t>FINANCIAL STOCK MARKET FORECAST </a:t>
            </a:r>
            <a:endParaRPr lang="en-US" dirty="0"/>
          </a:p>
        </p:txBody>
      </p:sp>
      <p:sp>
        <p:nvSpPr>
          <p:cNvPr id="3" name="Subtitle 2"/>
          <p:cNvSpPr>
            <a:spLocks noGrp="1"/>
          </p:cNvSpPr>
          <p:nvPr>
            <p:ph type="subTitle" idx="1"/>
          </p:nvPr>
        </p:nvSpPr>
        <p:spPr>
          <a:xfrm>
            <a:off x="4724401" y="4724400"/>
            <a:ext cx="3318768" cy="957309"/>
          </a:xfrm>
        </p:spPr>
        <p:txBody>
          <a:bodyPr>
            <a:normAutofit fontScale="92500" lnSpcReduction="10000"/>
          </a:bodyPr>
          <a:lstStyle/>
          <a:p>
            <a:r>
              <a:rPr lang="en-US" dirty="0" smtClean="0"/>
              <a:t>AUSTRIN DABRE</a:t>
            </a:r>
          </a:p>
          <a:p>
            <a:r>
              <a:rPr lang="en-US" dirty="0" smtClean="0"/>
              <a:t>HARSH KAMDAR</a:t>
            </a:r>
          </a:p>
          <a:p>
            <a:r>
              <a:rPr lang="en-US" dirty="0" smtClean="0"/>
              <a:t>RAHUL PUROHIT</a:t>
            </a:r>
            <a:endParaRPr lang="en-US" dirty="0"/>
          </a:p>
        </p:txBody>
      </p:sp>
    </p:spTree>
    <p:extLst>
      <p:ext uri="{BB962C8B-B14F-4D97-AF65-F5344CB8AC3E}">
        <p14:creationId xmlns:p14="http://schemas.microsoft.com/office/powerpoint/2010/main" val="10194767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CLASSIFICATION  CONTD….</a:t>
            </a:r>
            <a:endParaRPr lang="en-IN" dirty="0">
              <a:latin typeface="Algerian" pitchFamily="82" charset="0"/>
            </a:endParaRPr>
          </a:p>
        </p:txBody>
      </p:sp>
      <p:sp>
        <p:nvSpPr>
          <p:cNvPr id="3" name="Content Placeholder 2"/>
          <p:cNvSpPr>
            <a:spLocks noGrp="1"/>
          </p:cNvSpPr>
          <p:nvPr>
            <p:ph idx="1"/>
          </p:nvPr>
        </p:nvSpPr>
        <p:spPr>
          <a:xfrm>
            <a:off x="1043492" y="2133600"/>
            <a:ext cx="6957508" cy="4114800"/>
          </a:xfrm>
        </p:spPr>
        <p:txBody>
          <a:bodyPr>
            <a:normAutofit fontScale="92500" lnSpcReduction="20000"/>
          </a:bodyPr>
          <a:lstStyle/>
          <a:p>
            <a:pPr marL="68580" indent="0">
              <a:buNone/>
            </a:pPr>
            <a:r>
              <a:rPr lang="en-IN" dirty="0" smtClean="0">
                <a:latin typeface="Poor Richard" pitchFamily="18" charset="0"/>
              </a:rPr>
              <a:t>The </a:t>
            </a:r>
            <a:r>
              <a:rPr lang="en-IN" dirty="0">
                <a:latin typeface="Poor Richard" pitchFamily="18" charset="0"/>
              </a:rPr>
              <a:t>advantages of the C4.5 are</a:t>
            </a:r>
            <a:r>
              <a:rPr lang="en-IN" dirty="0" smtClean="0">
                <a:latin typeface="Poor Richard" pitchFamily="18" charset="0"/>
              </a:rPr>
              <a:t>:</a:t>
            </a:r>
          </a:p>
          <a:p>
            <a:pPr marL="68580" indent="0">
              <a:buNone/>
            </a:pPr>
            <a:endParaRPr lang="en-IN" dirty="0">
              <a:latin typeface="Poor Richard" pitchFamily="18" charset="0"/>
            </a:endParaRPr>
          </a:p>
          <a:p>
            <a:r>
              <a:rPr lang="en-IN" dirty="0" smtClean="0">
                <a:latin typeface="Poor Richard" pitchFamily="18" charset="0"/>
              </a:rPr>
              <a:t> </a:t>
            </a:r>
            <a:r>
              <a:rPr lang="en-IN" dirty="0">
                <a:latin typeface="Poor Richard" pitchFamily="18" charset="0"/>
              </a:rPr>
              <a:t>Builds models that can be easily interpreted</a:t>
            </a:r>
          </a:p>
          <a:p>
            <a:r>
              <a:rPr lang="en-IN" dirty="0" smtClean="0">
                <a:latin typeface="Poor Richard" pitchFamily="18" charset="0"/>
              </a:rPr>
              <a:t>Easy </a:t>
            </a:r>
            <a:r>
              <a:rPr lang="en-IN" dirty="0">
                <a:latin typeface="Poor Richard" pitchFamily="18" charset="0"/>
              </a:rPr>
              <a:t>to implement</a:t>
            </a:r>
          </a:p>
          <a:p>
            <a:r>
              <a:rPr lang="en-IN" dirty="0" smtClean="0">
                <a:latin typeface="Poor Richard" pitchFamily="18" charset="0"/>
              </a:rPr>
              <a:t>Can </a:t>
            </a:r>
            <a:r>
              <a:rPr lang="en-IN" dirty="0">
                <a:latin typeface="Poor Richard" pitchFamily="18" charset="0"/>
              </a:rPr>
              <a:t>use both categorical and continuous values</a:t>
            </a:r>
          </a:p>
          <a:p>
            <a:r>
              <a:rPr lang="en-IN" dirty="0" smtClean="0">
                <a:latin typeface="Poor Richard" pitchFamily="18" charset="0"/>
              </a:rPr>
              <a:t>Deals </a:t>
            </a:r>
            <a:r>
              <a:rPr lang="en-IN" dirty="0">
                <a:latin typeface="Poor Richard" pitchFamily="18" charset="0"/>
              </a:rPr>
              <a:t>with noise</a:t>
            </a:r>
          </a:p>
          <a:p>
            <a:pPr marL="68580" indent="0">
              <a:buNone/>
            </a:pPr>
            <a:endParaRPr lang="en-IN" dirty="0">
              <a:latin typeface="Poor Richard" pitchFamily="18" charset="0"/>
            </a:endParaRPr>
          </a:p>
          <a:p>
            <a:pPr marL="68580" indent="0">
              <a:buNone/>
            </a:pPr>
            <a:r>
              <a:rPr lang="en-IN" dirty="0" smtClean="0">
                <a:latin typeface="Poor Richard" pitchFamily="18" charset="0"/>
              </a:rPr>
              <a:t>The </a:t>
            </a:r>
            <a:r>
              <a:rPr lang="en-IN" dirty="0">
                <a:latin typeface="Poor Richard" pitchFamily="18" charset="0"/>
              </a:rPr>
              <a:t>disadvantages are</a:t>
            </a:r>
            <a:r>
              <a:rPr lang="en-IN" dirty="0" smtClean="0">
                <a:latin typeface="Poor Richard" pitchFamily="18" charset="0"/>
              </a:rPr>
              <a:t>:</a:t>
            </a:r>
          </a:p>
          <a:p>
            <a:endParaRPr lang="en-IN" dirty="0">
              <a:latin typeface="Poor Richard" pitchFamily="18" charset="0"/>
            </a:endParaRPr>
          </a:p>
          <a:p>
            <a:r>
              <a:rPr lang="en-IN" dirty="0" smtClean="0">
                <a:latin typeface="Poor Richard" pitchFamily="18" charset="0"/>
              </a:rPr>
              <a:t>Small </a:t>
            </a:r>
            <a:r>
              <a:rPr lang="en-IN" dirty="0">
                <a:latin typeface="Poor Richard" pitchFamily="18" charset="0"/>
              </a:rPr>
              <a:t>variation in data can lead to different decision trees (especially when the variables are close to each other in value)</a:t>
            </a:r>
          </a:p>
          <a:p>
            <a:r>
              <a:rPr lang="en-IN" dirty="0" smtClean="0">
                <a:latin typeface="Poor Richard" pitchFamily="18" charset="0"/>
              </a:rPr>
              <a:t>Does </a:t>
            </a:r>
            <a:r>
              <a:rPr lang="en-IN" dirty="0">
                <a:latin typeface="Poor Richard" pitchFamily="18" charset="0"/>
              </a:rPr>
              <a:t>not work very well on a small training set</a:t>
            </a:r>
          </a:p>
          <a:p>
            <a:endParaRPr lang="en-IN" dirty="0"/>
          </a:p>
        </p:txBody>
      </p:sp>
    </p:spTree>
    <p:extLst>
      <p:ext uri="{BB962C8B-B14F-4D97-AF65-F5344CB8AC3E}">
        <p14:creationId xmlns:p14="http://schemas.microsoft.com/office/powerpoint/2010/main" val="524947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END RESULT</a:t>
            </a:r>
            <a:endParaRPr lang="en-US" dirty="0">
              <a:latin typeface="Algerian" pitchFamily="82" charset="0"/>
            </a:endParaRPr>
          </a:p>
        </p:txBody>
      </p:sp>
      <p:sp>
        <p:nvSpPr>
          <p:cNvPr id="3" name="Content Placeholder 2"/>
          <p:cNvSpPr>
            <a:spLocks noGrp="1"/>
          </p:cNvSpPr>
          <p:nvPr>
            <p:ph idx="1"/>
          </p:nvPr>
        </p:nvSpPr>
        <p:spPr>
          <a:xfrm>
            <a:off x="1043493" y="2286000"/>
            <a:ext cx="6728908" cy="3962400"/>
          </a:xfrm>
        </p:spPr>
        <p:txBody>
          <a:bodyPr>
            <a:normAutofit fontScale="92500" lnSpcReduction="10000"/>
          </a:bodyPr>
          <a:lstStyle/>
          <a:p>
            <a:r>
              <a:rPr lang="en-IN" dirty="0">
                <a:latin typeface="Poor Richard" pitchFamily="18" charset="0"/>
              </a:rPr>
              <a:t>C4.5 is used in classification problems and it is the most used algorithm for </a:t>
            </a:r>
            <a:r>
              <a:rPr lang="en-IN" dirty="0" smtClean="0">
                <a:latin typeface="Poor Richard" pitchFamily="18" charset="0"/>
              </a:rPr>
              <a:t>building </a:t>
            </a:r>
            <a:r>
              <a:rPr lang="en-IN" dirty="0">
                <a:latin typeface="Poor Richard" pitchFamily="18" charset="0"/>
              </a:rPr>
              <a:t>DT.</a:t>
            </a:r>
          </a:p>
          <a:p>
            <a:endParaRPr lang="en-IN" dirty="0" smtClean="0">
              <a:latin typeface="Poor Richard" pitchFamily="18" charset="0"/>
            </a:endParaRPr>
          </a:p>
          <a:p>
            <a:r>
              <a:rPr lang="en-IN" dirty="0" smtClean="0">
                <a:latin typeface="Poor Richard" pitchFamily="18" charset="0"/>
              </a:rPr>
              <a:t>It </a:t>
            </a:r>
            <a:r>
              <a:rPr lang="en-IN" dirty="0">
                <a:latin typeface="Poor Richard" pitchFamily="18" charset="0"/>
              </a:rPr>
              <a:t>is suitable for real world problems as it deals with numeric attributes and missing values. The algorithm can be used for building smaller or larger, more accurate decision trees and the algorithm is quite time efficient.</a:t>
            </a:r>
          </a:p>
          <a:p>
            <a:endParaRPr lang="en-IN" dirty="0" smtClean="0">
              <a:latin typeface="Poor Richard" pitchFamily="18" charset="0"/>
            </a:endParaRPr>
          </a:p>
          <a:p>
            <a:r>
              <a:rPr lang="en-IN" dirty="0" smtClean="0">
                <a:latin typeface="Poor Richard" pitchFamily="18" charset="0"/>
              </a:rPr>
              <a:t>Compared </a:t>
            </a:r>
            <a:r>
              <a:rPr lang="en-IN" dirty="0">
                <a:latin typeface="Poor Richard" pitchFamily="18" charset="0"/>
              </a:rPr>
              <a:t>to ID3, C4.5 performs by default a tree pruning process, which leads to smaller trees, more simple rules and more </a:t>
            </a:r>
            <a:r>
              <a:rPr lang="en-IN" dirty="0" smtClean="0">
                <a:latin typeface="Poor Richard" pitchFamily="18" charset="0"/>
              </a:rPr>
              <a:t>intuitive </a:t>
            </a:r>
            <a:r>
              <a:rPr lang="en-IN" dirty="0">
                <a:latin typeface="Poor Richard" pitchFamily="18" charset="0"/>
              </a:rPr>
              <a:t>interpretations.</a:t>
            </a:r>
          </a:p>
          <a:p>
            <a:pPr marL="68580" indent="0">
              <a:buNone/>
            </a:pPr>
            <a:endParaRPr lang="en-US" dirty="0"/>
          </a:p>
        </p:txBody>
      </p:sp>
    </p:spTree>
    <p:extLst>
      <p:ext uri="{BB962C8B-B14F-4D97-AF65-F5344CB8AC3E}">
        <p14:creationId xmlns:p14="http://schemas.microsoft.com/office/powerpoint/2010/main" val="3678432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000" y="2743200"/>
            <a:ext cx="7024744" cy="1143000"/>
          </a:xfrm>
        </p:spPr>
        <p:txBody>
          <a:bodyPr>
            <a:noAutofit/>
          </a:bodyPr>
          <a:lstStyle/>
          <a:p>
            <a:r>
              <a:rPr lang="en-US" sz="7200" dirty="0" smtClean="0">
                <a:latin typeface="Algerian" pitchFamily="82" charset="0"/>
              </a:rPr>
              <a:t>Thanks</a:t>
            </a:r>
            <a:r>
              <a:rPr lang="en-US" sz="7200" dirty="0" smtClean="0"/>
              <a:t>!</a:t>
            </a:r>
            <a:endParaRPr lang="en-US" sz="7200" dirty="0"/>
          </a:p>
        </p:txBody>
      </p:sp>
    </p:spTree>
    <p:extLst>
      <p:ext uri="{BB962C8B-B14F-4D97-AF65-F5344CB8AC3E}">
        <p14:creationId xmlns:p14="http://schemas.microsoft.com/office/powerpoint/2010/main" val="960850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cs typeface="Aldhabi" pitchFamily="2" charset="-78"/>
              </a:rPr>
              <a:t>WHY THIS PROJECT</a:t>
            </a:r>
            <a:endParaRPr lang="en-US" dirty="0">
              <a:latin typeface="Algerian" pitchFamily="82" charset="0"/>
              <a:cs typeface="Aldhabi" pitchFamily="2" charset="-78"/>
            </a:endParaRPr>
          </a:p>
        </p:txBody>
      </p:sp>
      <p:sp>
        <p:nvSpPr>
          <p:cNvPr id="3" name="Content Placeholder 2"/>
          <p:cNvSpPr>
            <a:spLocks noGrp="1"/>
          </p:cNvSpPr>
          <p:nvPr>
            <p:ph idx="1"/>
          </p:nvPr>
        </p:nvSpPr>
        <p:spPr/>
        <p:txBody>
          <a:bodyPr>
            <a:normAutofit/>
          </a:bodyPr>
          <a:lstStyle/>
          <a:p>
            <a:r>
              <a:rPr lang="en-US" b="1" dirty="0" smtClean="0">
                <a:latin typeface="Poor Richard" pitchFamily="18" charset="0"/>
                <a:cs typeface="Segoe UI Semibold" pitchFamily="34" charset="0"/>
              </a:rPr>
              <a:t>There are a lot of companies and businesses enlisted on the Stock Market</a:t>
            </a:r>
          </a:p>
          <a:p>
            <a:endParaRPr lang="en-US" b="1" dirty="0" smtClean="0">
              <a:latin typeface="Poor Richard" pitchFamily="18" charset="0"/>
              <a:cs typeface="Segoe UI Semibold" pitchFamily="34" charset="0"/>
            </a:endParaRPr>
          </a:p>
          <a:p>
            <a:r>
              <a:rPr lang="en-US" b="1" dirty="0" smtClean="0">
                <a:latin typeface="Poor Richard" pitchFamily="18" charset="0"/>
                <a:cs typeface="Segoe UI Semibold" pitchFamily="34" charset="0"/>
              </a:rPr>
              <a:t>Millions of investors trade in different caps of the stock market.</a:t>
            </a:r>
          </a:p>
          <a:p>
            <a:endParaRPr lang="en-US" b="1" dirty="0" smtClean="0">
              <a:latin typeface="Poor Richard" pitchFamily="18" charset="0"/>
              <a:cs typeface="Segoe UI Semibold" pitchFamily="34" charset="0"/>
            </a:endParaRPr>
          </a:p>
          <a:p>
            <a:r>
              <a:rPr lang="en-US" b="1" dirty="0" smtClean="0">
                <a:latin typeface="Poor Richard" pitchFamily="18" charset="0"/>
                <a:cs typeface="Segoe UI Semibold" pitchFamily="34" charset="0"/>
              </a:rPr>
              <a:t>Non Economics background, so why not learn something new and make a project out of it!?</a:t>
            </a:r>
          </a:p>
        </p:txBody>
      </p:sp>
    </p:spTree>
    <p:extLst>
      <p:ext uri="{BB962C8B-B14F-4D97-AF65-F5344CB8AC3E}">
        <p14:creationId xmlns:p14="http://schemas.microsoft.com/office/powerpoint/2010/main" val="1229871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1143000"/>
          </a:xfrm>
        </p:spPr>
        <p:txBody>
          <a:bodyPr>
            <a:noAutofit/>
          </a:bodyPr>
          <a:lstStyle/>
          <a:p>
            <a:r>
              <a:rPr lang="en-US" sz="3600" dirty="0" smtClean="0">
                <a:latin typeface="Algerian" pitchFamily="82" charset="0"/>
                <a:cs typeface="Aldhabi" pitchFamily="2" charset="-78"/>
              </a:rPr>
              <a:t>MODULES USED IN IMPLEMENTATION</a:t>
            </a:r>
            <a:endParaRPr lang="en-US" sz="3600" dirty="0">
              <a:latin typeface="Algerian" pitchFamily="82" charset="0"/>
              <a:cs typeface="Aldhabi" pitchFamily="2" charset="-78"/>
            </a:endParaRPr>
          </a:p>
        </p:txBody>
      </p:sp>
      <p:sp>
        <p:nvSpPr>
          <p:cNvPr id="3" name="Content Placeholder 2"/>
          <p:cNvSpPr>
            <a:spLocks noGrp="1"/>
          </p:cNvSpPr>
          <p:nvPr>
            <p:ph idx="1"/>
          </p:nvPr>
        </p:nvSpPr>
        <p:spPr/>
        <p:txBody>
          <a:bodyPr>
            <a:normAutofit fontScale="92500" lnSpcReduction="10000"/>
          </a:bodyPr>
          <a:lstStyle/>
          <a:p>
            <a:pPr marL="525780" indent="-457200">
              <a:buFont typeface="+mj-lt"/>
              <a:buAutoNum type="arabicPeriod"/>
            </a:pPr>
            <a:r>
              <a:rPr lang="en-US" b="1" dirty="0" smtClean="0">
                <a:latin typeface="Poor Richard" pitchFamily="18" charset="0"/>
              </a:rPr>
              <a:t>DATABASE</a:t>
            </a:r>
            <a:r>
              <a:rPr lang="en-US" dirty="0" smtClean="0">
                <a:latin typeface="Poor Richard" pitchFamily="18" charset="0"/>
              </a:rPr>
              <a:t> :- A </a:t>
            </a:r>
            <a:r>
              <a:rPr lang="en-US" dirty="0" smtClean="0">
                <a:latin typeface="Poor Richard" pitchFamily="18" charset="0"/>
              </a:rPr>
              <a:t>Database </a:t>
            </a:r>
            <a:r>
              <a:rPr lang="en-US" dirty="0" smtClean="0">
                <a:latin typeface="Poor Richard" pitchFamily="18" charset="0"/>
              </a:rPr>
              <a:t>consisting of 30  stocks on  MySQL server with some attributes  &amp; 15  day  data for each  stock</a:t>
            </a:r>
          </a:p>
          <a:p>
            <a:pPr marL="525780" indent="-457200">
              <a:buFont typeface="+mj-lt"/>
              <a:buAutoNum type="arabicPeriod"/>
            </a:pPr>
            <a:endParaRPr lang="en-US" dirty="0" smtClean="0">
              <a:latin typeface="Poor Richard" pitchFamily="18" charset="0"/>
            </a:endParaRPr>
          </a:p>
          <a:p>
            <a:pPr marL="525780" indent="-457200">
              <a:buFont typeface="+mj-lt"/>
              <a:buAutoNum type="arabicPeriod"/>
            </a:pPr>
            <a:r>
              <a:rPr lang="en-US" b="1" dirty="0" smtClean="0">
                <a:latin typeface="Poor Richard" pitchFamily="18" charset="0"/>
              </a:rPr>
              <a:t>INDICATORS</a:t>
            </a:r>
            <a:r>
              <a:rPr lang="en-US" dirty="0" smtClean="0">
                <a:latin typeface="Poor Richard" pitchFamily="18" charset="0"/>
              </a:rPr>
              <a:t>:- Indicators are analytical modules that help investors in trading</a:t>
            </a:r>
          </a:p>
          <a:p>
            <a:pPr marL="525780" indent="-457200">
              <a:buFont typeface="+mj-lt"/>
              <a:buAutoNum type="arabicPeriod"/>
            </a:pPr>
            <a:endParaRPr lang="en-US" dirty="0" smtClean="0">
              <a:latin typeface="Poor Richard" pitchFamily="18" charset="0"/>
            </a:endParaRPr>
          </a:p>
          <a:p>
            <a:pPr marL="525780" indent="-457200">
              <a:buFont typeface="+mj-lt"/>
              <a:buAutoNum type="arabicPeriod"/>
            </a:pPr>
            <a:r>
              <a:rPr lang="en-US" b="1" dirty="0" smtClean="0">
                <a:latin typeface="Poor Richard" pitchFamily="18" charset="0"/>
              </a:rPr>
              <a:t>CLASSIFICATION</a:t>
            </a:r>
            <a:r>
              <a:rPr lang="en-US" dirty="0" smtClean="0">
                <a:latin typeface="Poor Richard" pitchFamily="18" charset="0"/>
              </a:rPr>
              <a:t>:- The C4.5 algorithm was used to classify the end results of the indicators and then integrate them to produce an efficient end output! </a:t>
            </a:r>
            <a:endParaRPr lang="en-US" dirty="0">
              <a:latin typeface="Poor Richard" pitchFamily="18" charset="0"/>
            </a:endParaRPr>
          </a:p>
        </p:txBody>
      </p:sp>
    </p:spTree>
    <p:extLst>
      <p:ext uri="{BB962C8B-B14F-4D97-AF65-F5344CB8AC3E}">
        <p14:creationId xmlns:p14="http://schemas.microsoft.com/office/powerpoint/2010/main" val="2359775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024744" cy="1143000"/>
          </a:xfrm>
        </p:spPr>
        <p:txBody>
          <a:bodyPr>
            <a:normAutofit/>
          </a:bodyPr>
          <a:lstStyle/>
          <a:p>
            <a:r>
              <a:rPr lang="en-US" dirty="0" smtClean="0">
                <a:latin typeface="Algerian" pitchFamily="82" charset="0"/>
              </a:rPr>
              <a:t>INDICATOR 1:-TYPICAL PRICE</a:t>
            </a:r>
            <a:endParaRPr lang="en-US" dirty="0">
              <a:latin typeface="Algerian" pitchFamily="82" charset="0"/>
            </a:endParaRPr>
          </a:p>
        </p:txBody>
      </p:sp>
      <p:sp>
        <p:nvSpPr>
          <p:cNvPr id="3" name="Content Placeholder 2"/>
          <p:cNvSpPr>
            <a:spLocks noGrp="1"/>
          </p:cNvSpPr>
          <p:nvPr>
            <p:ph idx="1"/>
          </p:nvPr>
        </p:nvSpPr>
        <p:spPr/>
        <p:txBody>
          <a:bodyPr>
            <a:normAutofit lnSpcReduction="10000"/>
          </a:bodyPr>
          <a:lstStyle/>
          <a:p>
            <a:r>
              <a:rPr lang="en-US" dirty="0" smtClean="0">
                <a:latin typeface="Poor Richard" pitchFamily="18" charset="0"/>
              </a:rPr>
              <a:t>Calculated by </a:t>
            </a:r>
            <a:r>
              <a:rPr lang="en-US" b="1" dirty="0" smtClean="0">
                <a:latin typeface="Poor Richard" pitchFamily="18" charset="0"/>
              </a:rPr>
              <a:t>averaging</a:t>
            </a:r>
            <a:r>
              <a:rPr lang="en-US" dirty="0" smtClean="0">
                <a:latin typeface="Poor Richard" pitchFamily="18" charset="0"/>
              </a:rPr>
              <a:t> the high ,low &amp; close price of a day.</a:t>
            </a:r>
          </a:p>
          <a:p>
            <a:r>
              <a:rPr lang="en-US" dirty="0" smtClean="0">
                <a:latin typeface="Poor Richard" pitchFamily="18" charset="0"/>
              </a:rPr>
              <a:t>It is relative to the</a:t>
            </a:r>
            <a:r>
              <a:rPr lang="en-US" b="1" dirty="0">
                <a:latin typeface="Poor Richard" pitchFamily="18" charset="0"/>
              </a:rPr>
              <a:t> </a:t>
            </a:r>
            <a:r>
              <a:rPr lang="en-US" b="1" dirty="0" smtClean="0">
                <a:latin typeface="Poor Richard" pitchFamily="18" charset="0"/>
              </a:rPr>
              <a:t>BENCHMARK</a:t>
            </a:r>
            <a:r>
              <a:rPr lang="en-US" dirty="0" smtClean="0">
                <a:latin typeface="Poor Richard" pitchFamily="18" charset="0"/>
              </a:rPr>
              <a:t> value</a:t>
            </a:r>
          </a:p>
          <a:p>
            <a:pPr marL="68580" indent="0">
              <a:buNone/>
            </a:pPr>
            <a:r>
              <a:rPr lang="en-US" i="1" dirty="0">
                <a:latin typeface="Poor Richard" pitchFamily="18" charset="0"/>
              </a:rPr>
              <a:t> </a:t>
            </a:r>
            <a:r>
              <a:rPr lang="en-US" i="1" dirty="0" smtClean="0">
                <a:latin typeface="Poor Richard" pitchFamily="18" charset="0"/>
              </a:rPr>
              <a:t>   </a:t>
            </a:r>
            <a:r>
              <a:rPr lang="en-US" sz="2000" i="1" dirty="0" smtClean="0">
                <a:latin typeface="Poor Richard" pitchFamily="18" charset="0"/>
              </a:rPr>
              <a:t>(Benchmark value= price at which the share was bought)</a:t>
            </a:r>
          </a:p>
          <a:p>
            <a:pPr marL="68580" indent="0">
              <a:buNone/>
            </a:pPr>
            <a:endParaRPr lang="en-US" sz="2000" i="1" dirty="0" smtClean="0">
              <a:latin typeface="Poor Richard" pitchFamily="18" charset="0"/>
            </a:endParaRPr>
          </a:p>
          <a:p>
            <a:r>
              <a:rPr lang="en-US" b="1" dirty="0" smtClean="0">
                <a:latin typeface="Poor Richard" pitchFamily="18" charset="0"/>
              </a:rPr>
              <a:t>If BENCHMARK VAL &gt; TP =SELL</a:t>
            </a:r>
          </a:p>
          <a:p>
            <a:r>
              <a:rPr lang="en-US" b="1" dirty="0" smtClean="0">
                <a:latin typeface="Poor Richard" pitchFamily="18" charset="0"/>
              </a:rPr>
              <a:t>If BENCHMARK VAL &lt; TP =BUY / HOLD</a:t>
            </a:r>
          </a:p>
          <a:p>
            <a:endParaRPr lang="en-US" dirty="0" smtClean="0">
              <a:latin typeface="Poor Richard" pitchFamily="18" charset="0"/>
            </a:endParaRPr>
          </a:p>
          <a:p>
            <a:r>
              <a:rPr lang="en-US" dirty="0" smtClean="0">
                <a:latin typeface="Poor Richard" pitchFamily="18" charset="0"/>
              </a:rPr>
              <a:t>Computations:- averaging</a:t>
            </a:r>
          </a:p>
        </p:txBody>
      </p:sp>
    </p:spTree>
    <p:extLst>
      <p:ext uri="{BB962C8B-B14F-4D97-AF65-F5344CB8AC3E}">
        <p14:creationId xmlns:p14="http://schemas.microsoft.com/office/powerpoint/2010/main" val="2022552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lgerian" pitchFamily="82" charset="0"/>
              </a:rPr>
              <a:t>INDICATOR 2:-CHAIKIN MONEY FLOW</a:t>
            </a:r>
            <a:endParaRPr lang="en-US" dirty="0">
              <a:latin typeface="Algerian" pitchFamily="82" charset="0"/>
            </a:endParaRPr>
          </a:p>
        </p:txBody>
      </p:sp>
      <p:sp>
        <p:nvSpPr>
          <p:cNvPr id="3" name="Content Placeholder 2"/>
          <p:cNvSpPr>
            <a:spLocks noGrp="1"/>
          </p:cNvSpPr>
          <p:nvPr>
            <p:ph idx="1"/>
          </p:nvPr>
        </p:nvSpPr>
        <p:spPr/>
        <p:txBody>
          <a:bodyPr>
            <a:normAutofit lnSpcReduction="10000"/>
          </a:bodyPr>
          <a:lstStyle/>
          <a:p>
            <a:r>
              <a:rPr lang="en-US" dirty="0" smtClean="0">
                <a:latin typeface="Poor Richard" pitchFamily="18" charset="0"/>
              </a:rPr>
              <a:t>This indicator works on the concept of </a:t>
            </a:r>
            <a:r>
              <a:rPr lang="en-US" b="1" dirty="0" smtClean="0">
                <a:latin typeface="Poor Richard" pitchFamily="18" charset="0"/>
              </a:rPr>
              <a:t>ACCUMULATION/DISTRIBUTION</a:t>
            </a:r>
          </a:p>
          <a:p>
            <a:endParaRPr lang="en-US" dirty="0" smtClean="0">
              <a:latin typeface="Poor Richard" pitchFamily="18" charset="0"/>
            </a:endParaRPr>
          </a:p>
          <a:p>
            <a:r>
              <a:rPr lang="en-US" dirty="0">
                <a:latin typeface="Poor Richard" pitchFamily="18" charset="0"/>
              </a:rPr>
              <a:t>B</a:t>
            </a:r>
            <a:r>
              <a:rPr lang="en-US" dirty="0" smtClean="0">
                <a:latin typeface="Poor Richard" pitchFamily="18" charset="0"/>
              </a:rPr>
              <a:t>ullish </a:t>
            </a:r>
            <a:r>
              <a:rPr lang="en-US" dirty="0">
                <a:latin typeface="Poor Richard" pitchFamily="18" charset="0"/>
              </a:rPr>
              <a:t>stock will </a:t>
            </a:r>
            <a:r>
              <a:rPr lang="en-US" dirty="0" smtClean="0">
                <a:latin typeface="Poor Richard" pitchFamily="18" charset="0"/>
              </a:rPr>
              <a:t>have a </a:t>
            </a:r>
            <a:r>
              <a:rPr lang="en-US" dirty="0">
                <a:latin typeface="Poor Richard" pitchFamily="18" charset="0"/>
              </a:rPr>
              <a:t>relatively high close price within </a:t>
            </a:r>
            <a:r>
              <a:rPr lang="en-US" dirty="0" smtClean="0">
                <a:latin typeface="Poor Richard" pitchFamily="18" charset="0"/>
              </a:rPr>
              <a:t>its daily range </a:t>
            </a:r>
            <a:r>
              <a:rPr lang="en-US" dirty="0">
                <a:latin typeface="Poor Richard" pitchFamily="18" charset="0"/>
              </a:rPr>
              <a:t>and </a:t>
            </a:r>
            <a:r>
              <a:rPr lang="en-US" dirty="0" smtClean="0">
                <a:latin typeface="Poor Richard" pitchFamily="18" charset="0"/>
              </a:rPr>
              <a:t>have increasing volume Indicating </a:t>
            </a:r>
            <a:r>
              <a:rPr lang="en-US" b="1" dirty="0" smtClean="0">
                <a:latin typeface="Poor Richard" pitchFamily="18" charset="0"/>
              </a:rPr>
              <a:t>STRONG  SECURITY</a:t>
            </a:r>
          </a:p>
          <a:p>
            <a:endParaRPr lang="en-US" dirty="0" smtClean="0">
              <a:latin typeface="Poor Richard" pitchFamily="18" charset="0"/>
            </a:endParaRPr>
          </a:p>
          <a:p>
            <a:r>
              <a:rPr lang="en-US" dirty="0">
                <a:latin typeface="Poor Richard" pitchFamily="18" charset="0"/>
              </a:rPr>
              <a:t>S</a:t>
            </a:r>
            <a:r>
              <a:rPr lang="en-US" dirty="0" smtClean="0">
                <a:latin typeface="Poor Richard" pitchFamily="18" charset="0"/>
              </a:rPr>
              <a:t>tock </a:t>
            </a:r>
            <a:r>
              <a:rPr lang="en-US" dirty="0">
                <a:latin typeface="Poor Richard" pitchFamily="18" charset="0"/>
              </a:rPr>
              <a:t>consistently </a:t>
            </a:r>
            <a:r>
              <a:rPr lang="en-US" dirty="0" smtClean="0">
                <a:latin typeface="Poor Richard" pitchFamily="18" charset="0"/>
              </a:rPr>
              <a:t>closed with </a:t>
            </a:r>
            <a:r>
              <a:rPr lang="en-US" dirty="0">
                <a:latin typeface="Poor Richard" pitchFamily="18" charset="0"/>
              </a:rPr>
              <a:t>a relatively low close price </a:t>
            </a:r>
            <a:r>
              <a:rPr lang="en-US" dirty="0" smtClean="0">
                <a:latin typeface="Poor Richard" pitchFamily="18" charset="0"/>
              </a:rPr>
              <a:t>with high </a:t>
            </a:r>
            <a:r>
              <a:rPr lang="en-US" dirty="0">
                <a:latin typeface="Poor Richard" pitchFamily="18" charset="0"/>
              </a:rPr>
              <a:t>volume</a:t>
            </a:r>
            <a:r>
              <a:rPr lang="en-US" dirty="0" smtClean="0">
                <a:latin typeface="Poor Richard" pitchFamily="18" charset="0"/>
              </a:rPr>
              <a:t>, indicating </a:t>
            </a:r>
            <a:r>
              <a:rPr lang="en-US" b="1" dirty="0" smtClean="0">
                <a:latin typeface="Poor Richard" pitchFamily="18" charset="0"/>
              </a:rPr>
              <a:t>WEAK SECURITY</a:t>
            </a:r>
          </a:p>
        </p:txBody>
      </p:sp>
    </p:spTree>
    <p:extLst>
      <p:ext uri="{BB962C8B-B14F-4D97-AF65-F5344CB8AC3E}">
        <p14:creationId xmlns:p14="http://schemas.microsoft.com/office/powerpoint/2010/main" val="2089375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itchFamily="82" charset="0"/>
              </a:rPr>
              <a:t>INDICATOR 2:-CHAIKIN MONEY </a:t>
            </a:r>
            <a:r>
              <a:rPr lang="en-US" dirty="0" smtClean="0">
                <a:latin typeface="Algerian" pitchFamily="82" charset="0"/>
              </a:rPr>
              <a:t>FLOW(</a:t>
            </a:r>
            <a:r>
              <a:rPr lang="en-US" dirty="0" err="1" smtClean="0">
                <a:latin typeface="Algerian" pitchFamily="82" charset="0"/>
              </a:rPr>
              <a:t>Contd</a:t>
            </a:r>
            <a:r>
              <a:rPr lang="en-US" dirty="0" smtClean="0">
                <a:latin typeface="Algerian" pitchFamily="82" charset="0"/>
              </a:rPr>
              <a:t>…)</a:t>
            </a:r>
            <a:endParaRPr lang="en-US" dirty="0">
              <a:latin typeface="Algerian" pitchFamily="82" charset="0"/>
            </a:endParaRPr>
          </a:p>
        </p:txBody>
      </p:sp>
      <p:sp>
        <p:nvSpPr>
          <p:cNvPr id="3" name="Content Placeholder 2"/>
          <p:cNvSpPr>
            <a:spLocks noGrp="1"/>
          </p:cNvSpPr>
          <p:nvPr>
            <p:ph idx="1"/>
          </p:nvPr>
        </p:nvSpPr>
        <p:spPr/>
        <p:txBody>
          <a:bodyPr/>
          <a:lstStyle/>
          <a:p>
            <a:endParaRPr lang="en-US" dirty="0" smtClean="0">
              <a:latin typeface="Poor Richard" pitchFamily="18" charset="0"/>
            </a:endParaRPr>
          </a:p>
          <a:p>
            <a:r>
              <a:rPr lang="en-US" dirty="0" smtClean="0">
                <a:latin typeface="Poor Richard" pitchFamily="18" charset="0"/>
              </a:rPr>
              <a:t>The output of this generates a set of values of within a particular range of domain. And based upon these values it indicates whether trade is advisable or not</a:t>
            </a:r>
          </a:p>
          <a:p>
            <a:endParaRPr lang="en-US" dirty="0">
              <a:latin typeface="Poor Richard" pitchFamily="18" charset="0"/>
            </a:endParaRPr>
          </a:p>
          <a:p>
            <a:endParaRPr lang="en-US" dirty="0" smtClean="0">
              <a:latin typeface="Poor Richard" pitchFamily="18" charset="0"/>
            </a:endParaRPr>
          </a:p>
          <a:p>
            <a:r>
              <a:rPr lang="en-US" b="1" dirty="0" smtClean="0">
                <a:latin typeface="Poor Richard" pitchFamily="18" charset="0"/>
              </a:rPr>
              <a:t>COMPUTATIONS</a:t>
            </a:r>
            <a:r>
              <a:rPr lang="en-US" dirty="0" smtClean="0">
                <a:latin typeface="Poor Richard" pitchFamily="18" charset="0"/>
              </a:rPr>
              <a:t>:- Money Flow Indicator, Money Flow Volume</a:t>
            </a:r>
            <a:endParaRPr lang="en-US" dirty="0">
              <a:latin typeface="Poor Richard" pitchFamily="18" charset="0"/>
            </a:endParaRPr>
          </a:p>
        </p:txBody>
      </p:sp>
    </p:spTree>
    <p:extLst>
      <p:ext uri="{BB962C8B-B14F-4D97-AF65-F5344CB8AC3E}">
        <p14:creationId xmlns:p14="http://schemas.microsoft.com/office/powerpoint/2010/main" val="3279759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lgerian" pitchFamily="82" charset="0"/>
              </a:rPr>
              <a:t>INDICATOR 3:-BOLLINGER BANDS</a:t>
            </a:r>
            <a:endParaRPr lang="en-US" dirty="0">
              <a:latin typeface="Algerian" pitchFamily="82" charset="0"/>
            </a:endParaRPr>
          </a:p>
        </p:txBody>
      </p:sp>
      <p:sp>
        <p:nvSpPr>
          <p:cNvPr id="3" name="Content Placeholder 2"/>
          <p:cNvSpPr>
            <a:spLocks noGrp="1"/>
          </p:cNvSpPr>
          <p:nvPr>
            <p:ph idx="1"/>
          </p:nvPr>
        </p:nvSpPr>
        <p:spPr/>
        <p:txBody>
          <a:bodyPr>
            <a:normAutofit/>
          </a:bodyPr>
          <a:lstStyle/>
          <a:p>
            <a:r>
              <a:rPr lang="en-US" dirty="0" smtClean="0">
                <a:latin typeface="Poor Richard" pitchFamily="18" charset="0"/>
              </a:rPr>
              <a:t>Bollinger bands is basically a set of three bands: </a:t>
            </a:r>
            <a:r>
              <a:rPr lang="en-US" b="1" dirty="0" smtClean="0">
                <a:latin typeface="Poor Richard" pitchFamily="18" charset="0"/>
              </a:rPr>
              <a:t>Upper Band, Base Band, Middle Band</a:t>
            </a:r>
            <a:r>
              <a:rPr lang="en-US" dirty="0" smtClean="0">
                <a:latin typeface="Poor Richard" pitchFamily="18" charset="0"/>
              </a:rPr>
              <a:t>.</a:t>
            </a:r>
          </a:p>
          <a:p>
            <a:endParaRPr lang="en-US" dirty="0" smtClean="0">
              <a:latin typeface="Poor Richard" pitchFamily="18" charset="0"/>
            </a:endParaRPr>
          </a:p>
          <a:p>
            <a:r>
              <a:rPr lang="en-US" dirty="0" smtClean="0">
                <a:latin typeface="Poor Richard" pitchFamily="18" charset="0"/>
              </a:rPr>
              <a:t>Prices moving closer to the base band indicate that stock is oversold hence </a:t>
            </a:r>
            <a:r>
              <a:rPr lang="en-US" b="1" dirty="0" smtClean="0">
                <a:latin typeface="Poor Richard" pitchFamily="18" charset="0"/>
              </a:rPr>
              <a:t>PRICES  RISE.</a:t>
            </a:r>
          </a:p>
          <a:p>
            <a:endParaRPr lang="en-US" dirty="0">
              <a:latin typeface="Poor Richard" pitchFamily="18" charset="0"/>
            </a:endParaRPr>
          </a:p>
          <a:p>
            <a:r>
              <a:rPr lang="en-US" dirty="0">
                <a:latin typeface="Poor Richard" pitchFamily="18" charset="0"/>
              </a:rPr>
              <a:t>Prices moving closer to the </a:t>
            </a:r>
            <a:r>
              <a:rPr lang="en-US" dirty="0" smtClean="0">
                <a:latin typeface="Poor Richard" pitchFamily="18" charset="0"/>
              </a:rPr>
              <a:t>upper </a:t>
            </a:r>
            <a:r>
              <a:rPr lang="en-US" dirty="0">
                <a:latin typeface="Poor Richard" pitchFamily="18" charset="0"/>
              </a:rPr>
              <a:t>band indicate that stock is </a:t>
            </a:r>
            <a:r>
              <a:rPr lang="en-US" dirty="0" smtClean="0">
                <a:latin typeface="Poor Richard" pitchFamily="18" charset="0"/>
              </a:rPr>
              <a:t>overbought </a:t>
            </a:r>
            <a:r>
              <a:rPr lang="en-US" dirty="0">
                <a:latin typeface="Poor Richard" pitchFamily="18" charset="0"/>
              </a:rPr>
              <a:t>hence </a:t>
            </a:r>
            <a:r>
              <a:rPr lang="en-US" b="1" dirty="0">
                <a:latin typeface="Poor Richard" pitchFamily="18" charset="0"/>
              </a:rPr>
              <a:t>PRICES  </a:t>
            </a:r>
            <a:r>
              <a:rPr lang="en-US" b="1" dirty="0" smtClean="0">
                <a:latin typeface="Poor Richard" pitchFamily="18" charset="0"/>
              </a:rPr>
              <a:t>FALL.</a:t>
            </a:r>
          </a:p>
          <a:p>
            <a:endParaRPr lang="en-US" dirty="0"/>
          </a:p>
          <a:p>
            <a:endParaRPr lang="en-US" dirty="0"/>
          </a:p>
        </p:txBody>
      </p:sp>
    </p:spTree>
    <p:extLst>
      <p:ext uri="{BB962C8B-B14F-4D97-AF65-F5344CB8AC3E}">
        <p14:creationId xmlns:p14="http://schemas.microsoft.com/office/powerpoint/2010/main" val="1535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itchFamily="82" charset="0"/>
              </a:rPr>
              <a:t>INDICATOR 3:-BOLLINGER </a:t>
            </a:r>
            <a:r>
              <a:rPr lang="en-US" dirty="0" smtClean="0">
                <a:latin typeface="Algerian" pitchFamily="82" charset="0"/>
              </a:rPr>
              <a:t>BANDS(</a:t>
            </a:r>
            <a:r>
              <a:rPr lang="en-US" dirty="0" err="1" smtClean="0">
                <a:latin typeface="Algerian" pitchFamily="82" charset="0"/>
              </a:rPr>
              <a:t>Contd</a:t>
            </a:r>
            <a:r>
              <a:rPr lang="en-US" dirty="0" smtClean="0">
                <a:latin typeface="Algerian" pitchFamily="82" charset="0"/>
              </a:rPr>
              <a:t>…)</a:t>
            </a:r>
            <a:endParaRPr lang="en-US" dirty="0">
              <a:latin typeface="Algerian" pitchFamily="82" charset="0"/>
            </a:endParaRPr>
          </a:p>
        </p:txBody>
      </p:sp>
      <p:sp>
        <p:nvSpPr>
          <p:cNvPr id="3" name="Content Placeholder 2"/>
          <p:cNvSpPr>
            <a:spLocks noGrp="1"/>
          </p:cNvSpPr>
          <p:nvPr>
            <p:ph idx="1"/>
          </p:nvPr>
        </p:nvSpPr>
        <p:spPr/>
        <p:txBody>
          <a:bodyPr>
            <a:normAutofit lnSpcReduction="10000"/>
          </a:bodyPr>
          <a:lstStyle/>
          <a:p>
            <a:r>
              <a:rPr lang="en-US" dirty="0" smtClean="0">
                <a:latin typeface="Poor Richard" pitchFamily="18" charset="0"/>
              </a:rPr>
              <a:t>IT IS NOT A STANDALONE INDICATOR!</a:t>
            </a:r>
          </a:p>
          <a:p>
            <a:pPr marL="68580" indent="0">
              <a:buNone/>
            </a:pPr>
            <a:endParaRPr lang="en-US" dirty="0" smtClean="0">
              <a:latin typeface="Poor Richard" pitchFamily="18" charset="0"/>
            </a:endParaRPr>
          </a:p>
          <a:p>
            <a:r>
              <a:rPr lang="en-US" b="1" dirty="0" smtClean="0">
                <a:latin typeface="Poor Richard" pitchFamily="18" charset="0"/>
              </a:rPr>
              <a:t>COMPUTATIONS</a:t>
            </a:r>
            <a:r>
              <a:rPr lang="en-US" dirty="0" smtClean="0">
                <a:latin typeface="Poor Richard" pitchFamily="18" charset="0"/>
              </a:rPr>
              <a:t>:-</a:t>
            </a:r>
          </a:p>
          <a:p>
            <a:pPr marL="525780" indent="-457200">
              <a:buFont typeface="+mj-lt"/>
              <a:buAutoNum type="arabicPeriod"/>
            </a:pPr>
            <a:r>
              <a:rPr lang="en-US" dirty="0" smtClean="0">
                <a:latin typeface="Poor Richard" pitchFamily="18" charset="0"/>
              </a:rPr>
              <a:t>Simple moving average</a:t>
            </a:r>
          </a:p>
          <a:p>
            <a:pPr marL="525780" indent="-457200">
              <a:buFont typeface="+mj-lt"/>
              <a:buAutoNum type="arabicPeriod"/>
            </a:pPr>
            <a:r>
              <a:rPr lang="en-US" dirty="0" smtClean="0">
                <a:latin typeface="Poor Richard" pitchFamily="18" charset="0"/>
              </a:rPr>
              <a:t>Deviations</a:t>
            </a:r>
          </a:p>
          <a:p>
            <a:pPr marL="525780" indent="-457200">
              <a:buFont typeface="+mj-lt"/>
              <a:buAutoNum type="arabicPeriod"/>
            </a:pPr>
            <a:r>
              <a:rPr lang="en-US" dirty="0" smtClean="0">
                <a:latin typeface="Poor Richard" pitchFamily="18" charset="0"/>
              </a:rPr>
              <a:t>No of Deviations</a:t>
            </a:r>
          </a:p>
          <a:p>
            <a:pPr marL="525780" indent="-457200">
              <a:buFont typeface="+mj-lt"/>
              <a:buAutoNum type="arabicPeriod"/>
            </a:pPr>
            <a:r>
              <a:rPr lang="en-US" dirty="0" smtClean="0">
                <a:latin typeface="Poor Richard" pitchFamily="18" charset="0"/>
              </a:rPr>
              <a:t>Upper Band</a:t>
            </a:r>
          </a:p>
          <a:p>
            <a:pPr marL="525780" indent="-457200">
              <a:buFont typeface="+mj-lt"/>
              <a:buAutoNum type="arabicPeriod"/>
            </a:pPr>
            <a:r>
              <a:rPr lang="en-US" dirty="0" smtClean="0">
                <a:latin typeface="Poor Richard" pitchFamily="18" charset="0"/>
              </a:rPr>
              <a:t>Base Band</a:t>
            </a:r>
            <a:endParaRPr lang="en-US" dirty="0">
              <a:latin typeface="Poor Richard" pitchFamily="18" charset="0"/>
            </a:endParaRPr>
          </a:p>
        </p:txBody>
      </p:sp>
    </p:spTree>
    <p:extLst>
      <p:ext uri="{BB962C8B-B14F-4D97-AF65-F5344CB8AC3E}">
        <p14:creationId xmlns:p14="http://schemas.microsoft.com/office/powerpoint/2010/main" val="2216608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CLASSIFICATION</a:t>
            </a:r>
            <a:endParaRPr lang="en-US" dirty="0">
              <a:latin typeface="Algerian" pitchFamily="82" charset="0"/>
            </a:endParaRPr>
          </a:p>
        </p:txBody>
      </p:sp>
      <p:sp>
        <p:nvSpPr>
          <p:cNvPr id="3" name="Content Placeholder 2"/>
          <p:cNvSpPr>
            <a:spLocks noGrp="1"/>
          </p:cNvSpPr>
          <p:nvPr>
            <p:ph idx="1"/>
          </p:nvPr>
        </p:nvSpPr>
        <p:spPr/>
        <p:txBody>
          <a:bodyPr/>
          <a:lstStyle/>
          <a:p>
            <a:r>
              <a:rPr lang="en-IN" dirty="0">
                <a:latin typeface="Poor Richard" pitchFamily="18" charset="0"/>
              </a:rPr>
              <a:t>C4.5 is an algorithm developed by Ross Quinlan that generates Decision Trees (DT), which can be used for classification problems. </a:t>
            </a:r>
            <a:endParaRPr lang="en-IN" dirty="0" smtClean="0">
              <a:latin typeface="Poor Richard" pitchFamily="18" charset="0"/>
            </a:endParaRPr>
          </a:p>
          <a:p>
            <a:pPr marL="68580" indent="0">
              <a:buNone/>
            </a:pPr>
            <a:endParaRPr lang="en-IN" dirty="0" smtClean="0">
              <a:latin typeface="Poor Richard" pitchFamily="18" charset="0"/>
            </a:endParaRPr>
          </a:p>
          <a:p>
            <a:r>
              <a:rPr lang="en-IN" dirty="0" smtClean="0">
                <a:latin typeface="Poor Richard" pitchFamily="18" charset="0"/>
              </a:rPr>
              <a:t>It </a:t>
            </a:r>
            <a:r>
              <a:rPr lang="en-IN" dirty="0">
                <a:latin typeface="Poor Richard" pitchFamily="18" charset="0"/>
              </a:rPr>
              <a:t>improves (extends) the ID3 algorithm by dealing with both continuous and discrete attributes, missing values and pruning trees </a:t>
            </a:r>
            <a:r>
              <a:rPr lang="en-IN" dirty="0" smtClean="0">
                <a:latin typeface="Poor Richard" pitchFamily="18" charset="0"/>
              </a:rPr>
              <a:t>after </a:t>
            </a:r>
            <a:r>
              <a:rPr lang="en-IN" dirty="0">
                <a:latin typeface="Poor Richard" pitchFamily="18" charset="0"/>
              </a:rPr>
              <a:t>construction.</a:t>
            </a:r>
            <a:endParaRPr lang="en-US" dirty="0">
              <a:latin typeface="Poor Richard" pitchFamily="18" charset="0"/>
            </a:endParaRPr>
          </a:p>
        </p:txBody>
      </p:sp>
    </p:spTree>
    <p:extLst>
      <p:ext uri="{BB962C8B-B14F-4D97-AF65-F5344CB8AC3E}">
        <p14:creationId xmlns:p14="http://schemas.microsoft.com/office/powerpoint/2010/main" val="25549382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140</TotalTime>
  <Words>559</Words>
  <Application>Microsoft Office PowerPoint</Application>
  <PresentationFormat>On-screen Show (4:3)</PresentationFormat>
  <Paragraphs>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Aldhabi</vt:lpstr>
      <vt:lpstr>Algerian</vt:lpstr>
      <vt:lpstr>Century Gothic</vt:lpstr>
      <vt:lpstr>Poor Richard</vt:lpstr>
      <vt:lpstr>Segoe UI Semibold</vt:lpstr>
      <vt:lpstr>Wingdings 2</vt:lpstr>
      <vt:lpstr>Austin</vt:lpstr>
      <vt:lpstr>FINANCIAL STOCK MARKET FORECAST </vt:lpstr>
      <vt:lpstr>WHY THIS PROJECT</vt:lpstr>
      <vt:lpstr>MODULES USED IN IMPLEMENTATION</vt:lpstr>
      <vt:lpstr>INDICATOR 1:-TYPICAL PRICE</vt:lpstr>
      <vt:lpstr>INDICATOR 2:-CHAIKIN MONEY FLOW</vt:lpstr>
      <vt:lpstr>INDICATOR 2:-CHAIKIN MONEY FLOW(Contd…)</vt:lpstr>
      <vt:lpstr>INDICATOR 3:-BOLLINGER BANDS</vt:lpstr>
      <vt:lpstr>INDICATOR 3:-BOLLINGER BANDS(Contd…)</vt:lpstr>
      <vt:lpstr>CLASSIFICATION</vt:lpstr>
      <vt:lpstr>CLASSIFICATION  CONTD….</vt:lpstr>
      <vt:lpstr>END RESULT</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STOCK MARKET FORECAST</dc:title>
  <dc:creator>Austrin Dabre</dc:creator>
  <cp:lastModifiedBy>SUMIT</cp:lastModifiedBy>
  <cp:revision>13</cp:revision>
  <dcterms:created xsi:type="dcterms:W3CDTF">2006-08-16T00:00:00Z</dcterms:created>
  <dcterms:modified xsi:type="dcterms:W3CDTF">2016-04-20T22:53:24Z</dcterms:modified>
</cp:coreProperties>
</file>