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handoutMasterIdLst>
    <p:handoutMasterId r:id="rId36"/>
  </p:handoutMasterIdLst>
  <p:sldIdLst>
    <p:sldId id="313" r:id="rId2"/>
    <p:sldId id="314" r:id="rId3"/>
    <p:sldId id="262" r:id="rId4"/>
    <p:sldId id="265" r:id="rId5"/>
    <p:sldId id="266" r:id="rId6"/>
    <p:sldId id="268" r:id="rId7"/>
    <p:sldId id="303" r:id="rId8"/>
    <p:sldId id="317" r:id="rId9"/>
    <p:sldId id="287" r:id="rId10"/>
    <p:sldId id="269" r:id="rId11"/>
    <p:sldId id="315" r:id="rId12"/>
    <p:sldId id="279" r:id="rId13"/>
    <p:sldId id="318" r:id="rId14"/>
    <p:sldId id="304" r:id="rId15"/>
    <p:sldId id="271" r:id="rId16"/>
    <p:sldId id="306" r:id="rId17"/>
    <p:sldId id="288" r:id="rId18"/>
    <p:sldId id="320" r:id="rId19"/>
    <p:sldId id="319" r:id="rId20"/>
    <p:sldId id="316" r:id="rId21"/>
    <p:sldId id="289" r:id="rId22"/>
    <p:sldId id="291" r:id="rId23"/>
    <p:sldId id="293" r:id="rId24"/>
    <p:sldId id="292" r:id="rId25"/>
    <p:sldId id="295" r:id="rId26"/>
    <p:sldId id="296" r:id="rId27"/>
    <p:sldId id="297" r:id="rId28"/>
    <p:sldId id="298" r:id="rId29"/>
    <p:sldId id="300" r:id="rId30"/>
    <p:sldId id="299" r:id="rId31"/>
    <p:sldId id="294" r:id="rId32"/>
    <p:sldId id="301" r:id="rId33"/>
    <p:sldId id="302" r:id="rId34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E9D2D7"/>
    <a:srgbClr val="FFF5F5"/>
    <a:srgbClr val="911E3C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8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F3A6CB-41DD-3A4C-A5C9-16A6E046BC28}" type="slidenum">
              <a:rPr lang="en-US"/>
              <a:pPr eaLnBrk="1" hangingPunct="1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“Top-down” approach: Asset allocation followed by </a:t>
            </a:r>
            <a:r>
              <a:rPr lang="en-US" i="1" dirty="0"/>
              <a:t>security analysis </a:t>
            </a:r>
            <a:r>
              <a:rPr lang="en-US" dirty="0"/>
              <a:t>to evaluate which particular securities to be included in the portfolio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/>
              <a:t>“Bottom-up” approach: Investment based solely on the price-attractiveness, which may result in unintended heavy weight of a portfolio in only one or another sector of the economy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A121E7-9D0E-EF47-91E5-05683FFFF77C}" type="slidenum">
              <a:rPr lang="en-US"/>
              <a:pPr eaLnBrk="1" hangingPunct="1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Calibri" charset="0"/>
              </a:rPr>
              <a:t>Think: Expected</a:t>
            </a:r>
            <a:r>
              <a:rPr lang="en-US" i="1" baseline="0" dirty="0">
                <a:latin typeface="Calibri" charset="0"/>
              </a:rPr>
              <a:t> Returns are compensation for accepting the discomfort of higher risk.</a:t>
            </a:r>
            <a:endParaRPr lang="en-US" i="1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2C4A51-9C32-4D4C-9B4C-F8A4EDE57E44}" type="slidenum">
              <a:rPr lang="en-US"/>
              <a:pPr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r>
              <a:rPr lang="en-US" i="1" dirty="0"/>
              <a:t>Think: Which markets will tend to be more efficient? Less Efficient? Are there consistent markers for efficiency?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2C4A51-9C32-4D4C-9B4C-F8A4EDE57E44}" type="slidenum">
              <a:rPr lang="en-US"/>
              <a:pPr eaLnBrk="1" hangingPunct="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14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3C029F-3C4F-834F-B409-0C7C73F8E647}" type="slidenum">
              <a:rPr lang="en-US"/>
              <a:pPr eaLnBrk="1" hangingPunct="1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Calibri" charset="0"/>
              </a:rPr>
              <a:t>Think:</a:t>
            </a:r>
            <a:r>
              <a:rPr lang="en-US" i="1" baseline="0" dirty="0">
                <a:latin typeface="Calibri" charset="0"/>
              </a:rPr>
              <a:t> Is the relationship between price and quantity of capital any different than any other supply/demand curve?</a:t>
            </a:r>
          </a:p>
          <a:p>
            <a:endParaRPr lang="en-US" i="1" dirty="0">
              <a:latin typeface="Calibri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6839F1-03BF-2E41-8938-FA0A7BD813E0}" type="slidenum">
              <a:rPr lang="en-US"/>
              <a:pPr eaLnBrk="1" hangingPunct="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Calibri" charset="0"/>
              </a:rPr>
              <a:t>Think:</a:t>
            </a:r>
            <a:r>
              <a:rPr lang="en-US" i="1" baseline="0" dirty="0">
                <a:latin typeface="Calibri" charset="0"/>
              </a:rPr>
              <a:t> Why are they called intermediaries?</a:t>
            </a:r>
            <a:endParaRPr lang="en-US" i="1" dirty="0">
              <a:latin typeface="Calibri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46954-8118-6542-BB5C-39684A0ADE20}" type="slidenum">
              <a:rPr lang="en-US"/>
              <a:pPr eaLnBrk="1" hangingPunct="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2E7264-2823-974B-A4C8-167EE246C94D}" type="slidenum">
              <a:rPr lang="en-US"/>
              <a:pPr eaLnBrk="1" hangingPunct="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5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Arial"/>
              </a:rPr>
              <a:t>“</a:t>
            </a:r>
            <a:r>
              <a:rPr lang="en-US" sz="3200" dirty="0"/>
              <a:t>The Great Moderation</a:t>
            </a:r>
            <a:r>
              <a:rPr lang="ja-JP" altLang="en-US" sz="3200" dirty="0">
                <a:latin typeface="Arial"/>
              </a:rPr>
              <a:t>”</a:t>
            </a:r>
            <a:r>
              <a:rPr lang="en-US" sz="3200" dirty="0"/>
              <a:t>: A time in which the U.S. had a stable economy with low interest rates and a tame business cycle with only mild recessions 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9DD74F-45DA-8340-976F-F3053ABFBF40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Arial"/>
              </a:rPr>
              <a:t>“</a:t>
            </a:r>
            <a:r>
              <a:rPr lang="en-US" sz="3200" dirty="0"/>
              <a:t>The Great Moderation</a:t>
            </a:r>
            <a:r>
              <a:rPr lang="ja-JP" altLang="en-US" sz="3200" dirty="0">
                <a:latin typeface="Arial"/>
              </a:rPr>
              <a:t>”</a:t>
            </a:r>
            <a:r>
              <a:rPr lang="en-US" sz="3200" dirty="0"/>
              <a:t>: A time in which the U.S. had a stable economy with low interest rates and a tame business cycle with only mild recessions 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9DD74F-45DA-8340-976F-F3053ABFBF40}" type="slidenum">
              <a:rPr lang="en-US"/>
              <a:pPr eaLnBrk="1" hangingPunct="1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9537B5-9855-1C49-A87D-4B2AE8EC593B}" type="slidenum">
              <a:rPr lang="en-US"/>
              <a:pPr eaLnBrk="1" hangingPunct="1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6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F3A6CB-41DD-3A4C-A5C9-16A6E046BC28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9DD74F-45DA-8340-976F-F3053ABFBF40}" type="slidenum">
              <a:rPr lang="en-US"/>
              <a:pPr eaLnBrk="1" hangingPunct="1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F068E-88F8-6545-A96E-0D1A877F7D6A}" type="slidenum">
              <a:rPr lang="en-US"/>
              <a:pPr eaLnBrk="1" hangingPunct="1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26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i="1" dirty="0"/>
              <a:t>1. Securitization</a:t>
            </a:r>
            <a:r>
              <a:rPr lang="en-US" sz="1200" dirty="0"/>
              <a:t>: Buying mortgage loans from originators and bundling them into mortgage-backed securities </a:t>
            </a:r>
          </a:p>
          <a:p>
            <a:r>
              <a:rPr lang="en-US" sz="1200" dirty="0"/>
              <a:t>2. Replacement of low-risk </a:t>
            </a:r>
            <a:r>
              <a:rPr lang="en-US" sz="1200" i="1" dirty="0"/>
              <a:t>conforming</a:t>
            </a:r>
            <a:r>
              <a:rPr lang="en-US" sz="1200" dirty="0"/>
              <a:t> mortgages with </a:t>
            </a:r>
            <a:r>
              <a:rPr lang="en-US" sz="1200" i="1" dirty="0"/>
              <a:t>nonconforming</a:t>
            </a:r>
            <a:r>
              <a:rPr lang="en-US" sz="1200" dirty="0"/>
              <a:t> “subprime” loans </a:t>
            </a:r>
          </a:p>
          <a:p>
            <a:r>
              <a:rPr lang="en-US" sz="1200" dirty="0"/>
              <a:t>3. Trend toward low-documentation and then no-documentation loans and rising allowed leverage on home loans (loan-to-value ratio) </a:t>
            </a:r>
          </a:p>
          <a:p>
            <a:r>
              <a:rPr lang="en-US" sz="1200" dirty="0"/>
              <a:t>4. Low adjustable-rate mortgages (ARMs) that “maxed out” borrowers' paying capacity at low rates 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850D2-1C8C-9142-98FE-E2C85D9258D8}" type="slidenum">
              <a:rPr lang="en-US"/>
              <a:pPr eaLnBrk="1" hangingPunct="1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3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6C4F3-1F24-6148-9F40-4A76A286DDFF}" type="slidenum">
              <a:rPr lang="en-US"/>
              <a:pPr eaLnBrk="1" hangingPunct="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7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 algn="l">
              <a:buFont typeface="Arial"/>
              <a:buChar char="•"/>
            </a:pPr>
            <a:r>
              <a:rPr lang="en-US" sz="2600" dirty="0"/>
              <a:t>Senior tranches: Lower risk, highest rating (AAA)</a:t>
            </a:r>
          </a:p>
          <a:p>
            <a:pPr lvl="2" algn="l">
              <a:buFont typeface="Arial"/>
              <a:buChar char="•"/>
            </a:pPr>
            <a:r>
              <a:rPr lang="en-US" sz="2600" dirty="0"/>
              <a:t>Junior tranches: High risk, low or junk rating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A54B8E-D5F7-F243-8A50-AFB42256C4CE}" type="slidenum">
              <a:rPr lang="en-US"/>
              <a:pPr eaLnBrk="1" hangingPunct="1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58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4348A4-EF10-DA47-9F6F-5F2D97BEB720}" type="slidenum">
              <a:rPr lang="en-US"/>
              <a:pPr eaLnBrk="1" hangingPunct="1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3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8A25AE-1C57-A440-8DDA-EF99DE475E9E}" type="slidenum">
              <a:rPr lang="en-US"/>
              <a:pPr eaLnBrk="1" hangingPunct="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52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Systemic Risk</a:t>
            </a:r>
            <a:r>
              <a:rPr lang="en-US" b="1" dirty="0"/>
              <a:t>: </a:t>
            </a:r>
            <a:r>
              <a:rPr lang="en-US" dirty="0"/>
              <a:t>A potential breakdown of the financial system in which problems in one market spill over and disrupt others.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618B6B-B108-EA41-9E46-C142ECFF5DB8}" type="slidenum">
              <a:rPr lang="en-US"/>
              <a:pPr eaLnBrk="1" hangingPunct="1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7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C935DD-F835-C34D-89C5-99106153EE2D}" type="slidenum">
              <a:rPr lang="en-US"/>
              <a:pPr eaLnBrk="1" hangingPunct="1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3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C4E87A-F17F-3E4A-B89F-9A66E088FF5C}" type="slidenum">
              <a:rPr lang="en-US"/>
              <a:pPr eaLnBrk="1" hangingPunct="1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32A32B-061F-1D47-B718-CD6B29EAB907}" type="slidenum">
              <a:rPr lang="en-US"/>
              <a:pPr eaLnBrk="1" hangingPunct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9B5DD-FE60-1E41-8408-81A5EC142495}" type="slidenum">
              <a:rPr lang="en-US"/>
              <a:pPr eaLnBrk="1" hangingPunct="1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57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238490-E2FC-8B4F-A285-16172040BD75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9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6E8CAD-3940-F147-87FB-F20272F1ADFF}" type="slidenum">
              <a:rPr lang="en-US"/>
              <a:pPr eaLnBrk="1" hangingPunct="1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84B981-2564-A94B-897E-C61B030F366D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1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sz="3800" dirty="0"/>
              <a:t>The Informational Role</a:t>
            </a:r>
          </a:p>
          <a:p>
            <a:pPr lvl="1"/>
            <a:r>
              <a:rPr lang="en-US" sz="3300" dirty="0"/>
              <a:t>Capital flows to companies with best prospects</a:t>
            </a:r>
          </a:p>
          <a:p>
            <a:r>
              <a:rPr lang="en-US" sz="3800" dirty="0"/>
              <a:t>Consumption Timing </a:t>
            </a:r>
          </a:p>
          <a:p>
            <a:pPr lvl="1"/>
            <a:r>
              <a:rPr lang="en-US" sz="3300" dirty="0"/>
              <a:t>Use securities to store wealth and transfer consumption to the future</a:t>
            </a:r>
          </a:p>
          <a:p>
            <a:r>
              <a:rPr lang="en-US" sz="3800" dirty="0"/>
              <a:t>Allocation of Risk </a:t>
            </a:r>
          </a:p>
          <a:p>
            <a:pPr lvl="1"/>
            <a:r>
              <a:rPr lang="en-US" sz="3300" dirty="0"/>
              <a:t>Investors can select securities consistent with their tastes for risk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67840-93B3-4745-AAD9-D94640619D9B}" type="slidenum">
              <a:rPr lang="en-US"/>
              <a:pPr eaLnBrk="1" hangingPunct="1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i="1" dirty="0"/>
              <a:t>Agency problems</a:t>
            </a:r>
            <a:r>
              <a:rPr lang="en-US" sz="2600" dirty="0"/>
              <a:t> arise when managers start pursuing their own interests instead of maximizing firm's value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69CC85-4B72-E543-B7B3-5F707E3AE09F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8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Notice the key is to align</a:t>
            </a:r>
            <a:r>
              <a:rPr lang="en-US" baseline="0" dirty="0">
                <a:latin typeface="Calibri" charset="0"/>
              </a:rPr>
              <a:t> interests of managers with interest of owners.</a:t>
            </a:r>
            <a:endParaRPr lang="en-US" dirty="0">
              <a:latin typeface="Calibri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69CC85-4B72-E543-B7B3-5F707E3AE09F}" type="slidenum">
              <a:rPr lang="en-US"/>
              <a:pPr eaLnBrk="1" hangingPunct="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9062F9-2B36-5540-9B42-3764E6F1BF87}" type="slidenum">
              <a:rPr lang="en-US"/>
              <a:pPr eaLnBrk="1" hangingPunct="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A121E7-9D0E-EF47-91E5-05683FFFF77C}" type="slidenum">
              <a:rPr lang="en-US"/>
              <a:pPr eaLnBrk="1" hangingPunct="1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3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93494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819400"/>
          </a:xfrm>
        </p:spPr>
        <p:txBody>
          <a:bodyPr>
            <a:norm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490023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 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7545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24400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254061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4103688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4103688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76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254061"/>
                </a:solidFill>
              </a:rPr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76199"/>
            <a:ext cx="8229600" cy="1298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254061"/>
                </a:solidFill>
              </a:rPr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697086"/>
            <a:ext cx="3086100" cy="142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05600"/>
            <a:ext cx="2057400" cy="134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5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6000" b="1" dirty="0">
                <a:latin typeface="Constantia" pitchFamily="18" charset="0"/>
              </a:rPr>
              <a:t>Chapter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1752600"/>
          </a:xfrm>
        </p:spPr>
        <p:txBody>
          <a:bodyPr>
            <a:noAutofit/>
          </a:bodyPr>
          <a:lstStyle/>
          <a:p>
            <a:r>
              <a:rPr lang="en-US" sz="6000" b="1" dirty="0"/>
              <a:t>The Investment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Portfolio</a:t>
            </a:r>
            <a:r>
              <a:rPr lang="en-US" dirty="0"/>
              <a:t>: Collection of investment assets</a:t>
            </a:r>
          </a:p>
          <a:p>
            <a:r>
              <a:rPr lang="en-US" dirty="0"/>
              <a:t>Asset allocation</a:t>
            </a:r>
          </a:p>
          <a:p>
            <a:pPr lvl="1"/>
            <a:r>
              <a:rPr lang="en-US" dirty="0"/>
              <a:t>Choice among broad asset classes</a:t>
            </a:r>
          </a:p>
          <a:p>
            <a:r>
              <a:rPr lang="en-US" dirty="0"/>
              <a:t>Security selection</a:t>
            </a:r>
          </a:p>
          <a:p>
            <a:pPr lvl="1"/>
            <a:r>
              <a:rPr lang="en-US" dirty="0"/>
              <a:t>Choice of securities </a:t>
            </a:r>
            <a:r>
              <a:rPr lang="en-US" i="1" dirty="0"/>
              <a:t>within</a:t>
            </a:r>
            <a:r>
              <a:rPr lang="en-US" dirty="0"/>
              <a:t> each asset class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Investment Process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382000" cy="4724400"/>
          </a:xfrm>
        </p:spPr>
        <p:txBody>
          <a:bodyPr/>
          <a:lstStyle/>
          <a:p>
            <a:r>
              <a:rPr lang="en-US" dirty="0"/>
              <a:t>“Top-down” approach</a:t>
            </a:r>
          </a:p>
          <a:p>
            <a:pPr lvl="1"/>
            <a:r>
              <a:rPr lang="en-US" dirty="0"/>
              <a:t>Asset allocation followed by security analysis </a:t>
            </a:r>
          </a:p>
          <a:p>
            <a:endParaRPr lang="en-US" dirty="0"/>
          </a:p>
          <a:p>
            <a:r>
              <a:rPr lang="en-US" dirty="0"/>
              <a:t>“Bottom-up” approach</a:t>
            </a:r>
          </a:p>
          <a:p>
            <a:pPr lvl="1"/>
            <a:r>
              <a:rPr lang="en-US" dirty="0"/>
              <a:t>Investment based solely on the price-attractiveness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Investment Process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34579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Risk-Return Trade-Off</a:t>
            </a:r>
          </a:p>
          <a:p>
            <a:r>
              <a:rPr lang="en-US" dirty="0"/>
              <a:t>Higher-risk assets are priced to offer higher expected returns than lower-risk assets</a:t>
            </a:r>
          </a:p>
          <a:p>
            <a:endParaRPr lang="en-US" dirty="0"/>
          </a:p>
          <a:p>
            <a:r>
              <a:rPr lang="en-US" dirty="0"/>
              <a:t>Risk and expected return are positively correlated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Markets Are Competitive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Efficient Markets</a:t>
            </a:r>
          </a:p>
          <a:p>
            <a:r>
              <a:rPr lang="en-US" dirty="0"/>
              <a:t>Efficient markets: prices quickly adjust to all relevant information</a:t>
            </a:r>
          </a:p>
          <a:p>
            <a:endParaRPr lang="en-US" dirty="0"/>
          </a:p>
          <a:p>
            <a:r>
              <a:rPr lang="en-US" dirty="0"/>
              <a:t>There should be neither underpriced nor overpriced securities 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Markets Are Competitive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731337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Management</a:t>
            </a:r>
          </a:p>
          <a:p>
            <a:pPr lvl="1"/>
            <a:r>
              <a:rPr lang="en-US" dirty="0"/>
              <a:t>Holding a highly diversified portfolio</a:t>
            </a:r>
          </a:p>
          <a:p>
            <a:pPr lvl="1"/>
            <a:r>
              <a:rPr lang="en-US" dirty="0"/>
              <a:t>No attempt to find undervalued securities</a:t>
            </a:r>
          </a:p>
          <a:p>
            <a:pPr lvl="1"/>
            <a:r>
              <a:rPr lang="en-US" dirty="0"/>
              <a:t>No attempt to time the market</a:t>
            </a:r>
          </a:p>
          <a:p>
            <a:endParaRPr lang="en-US" dirty="0"/>
          </a:p>
          <a:p>
            <a:r>
              <a:rPr lang="en-US" dirty="0"/>
              <a:t>Active Management</a:t>
            </a:r>
          </a:p>
          <a:p>
            <a:pPr lvl="1"/>
            <a:r>
              <a:rPr lang="en-US" dirty="0"/>
              <a:t>Finding mispriced securities</a:t>
            </a:r>
          </a:p>
          <a:p>
            <a:pPr lvl="1"/>
            <a:r>
              <a:rPr lang="en-US" dirty="0"/>
              <a:t>Timing the market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Markets Are Competitive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146183" y="1780401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400"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1146183" y="4523601"/>
            <a:ext cx="3542676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400" dirty="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1374783" y="2085201"/>
            <a:ext cx="2878424" cy="2209800"/>
          </a:xfrm>
          <a:prstGeom prst="line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400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1374782" y="2085201"/>
            <a:ext cx="2564329" cy="2209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sz="240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98582" y="4599801"/>
            <a:ext cx="44283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Quantity of Capital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 rot="16200000">
            <a:off x="-560379" y="2540168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Price of Capital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2754" y="2362200"/>
            <a:ext cx="336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Who Supplies Capital?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2787" y="3380471"/>
            <a:ext cx="349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Demands Capital?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790" y="5061466"/>
            <a:ext cx="7822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Roll of Government?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Can be either borrowers or lenders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0" y="236502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Households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406993" y="3380471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Firms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Intermediaries: Pool and invest funds</a:t>
            </a:r>
          </a:p>
          <a:p>
            <a:pPr lvl="1"/>
            <a:r>
              <a:rPr lang="en-US" dirty="0"/>
              <a:t>Investment Companies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Insurance companies</a:t>
            </a:r>
          </a:p>
          <a:p>
            <a:pPr lvl="1"/>
            <a:r>
              <a:rPr lang="en-US" dirty="0"/>
              <a:t>Credit unions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5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sz="3200" b="1" dirty="0"/>
              <a:t>Investment Banking</a:t>
            </a: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600" dirty="0"/>
              <a:t>Underwrite new securities issues</a:t>
            </a:r>
          </a:p>
          <a:p>
            <a:pPr marL="342900" lvl="1" indent="-342900">
              <a:buFontTx/>
              <a:buChar char="•"/>
            </a:pPr>
            <a:endParaRPr lang="en-US" sz="2600" dirty="0"/>
          </a:p>
          <a:p>
            <a:pPr marL="342900" lvl="1" indent="-342900">
              <a:buFontTx/>
              <a:buChar char="•"/>
            </a:pPr>
            <a:r>
              <a:rPr lang="en-US" sz="2600" dirty="0"/>
              <a:t>Sell newly issued securities to public in the </a:t>
            </a:r>
            <a:r>
              <a:rPr lang="en-US" sz="2600" i="1" dirty="0"/>
              <a:t>primary market</a:t>
            </a:r>
          </a:p>
        </p:txBody>
      </p:sp>
      <p:sp>
        <p:nvSpPr>
          <p:cNvPr id="16389" name="Text Placeholder 7"/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sz="3200" b="1" dirty="0"/>
              <a:t>Commercial Banking</a:t>
            </a:r>
          </a:p>
        </p:txBody>
      </p:sp>
      <p:sp>
        <p:nvSpPr>
          <p:cNvPr id="13318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600" dirty="0"/>
              <a:t>Take deposits and make loans</a:t>
            </a:r>
          </a:p>
        </p:txBody>
      </p:sp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Bank Activities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Antecedents of the Crisis:</a:t>
            </a:r>
          </a:p>
          <a:p>
            <a:pPr lvl="1"/>
            <a:r>
              <a:rPr lang="ja-JP" altLang="en-US"/>
              <a:t>“</a:t>
            </a:r>
            <a:r>
              <a:rPr lang="en-US" dirty="0"/>
              <a:t>The Great Moderation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Historic boom in housing market</a:t>
            </a:r>
          </a:p>
        </p:txBody>
      </p:sp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Crisis of 2008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779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ja-JP" altLang="en-US" dirty="0"/>
              <a:t>“</a:t>
            </a:r>
            <a:r>
              <a:rPr lang="en-US" dirty="0"/>
              <a:t>The Great Moderation</a:t>
            </a:r>
            <a:r>
              <a:rPr lang="ja-JP" altLang="en-US" dirty="0"/>
              <a:t>”</a:t>
            </a:r>
            <a:endParaRPr lang="en-US" altLang="ja-JP" dirty="0"/>
          </a:p>
        </p:txBody>
      </p:sp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Crisis of 2008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9765"/>
            <a:ext cx="707697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00273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Assets versus Financial Assets</a:t>
            </a:r>
          </a:p>
          <a:p>
            <a:endParaRPr lang="en-US" dirty="0"/>
          </a:p>
          <a:p>
            <a:r>
              <a:rPr lang="en-US" dirty="0"/>
              <a:t>Risk-return trade-off and efficient pricing </a:t>
            </a:r>
          </a:p>
          <a:p>
            <a:endParaRPr lang="en-US" dirty="0"/>
          </a:p>
          <a:p>
            <a:r>
              <a:rPr lang="en-US" dirty="0"/>
              <a:t>Financial crisis 2008 </a:t>
            </a:r>
          </a:p>
          <a:p>
            <a:pPr lvl="1"/>
            <a:r>
              <a:rPr lang="en-US" dirty="0"/>
              <a:t>Financial system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“Real” economy</a:t>
            </a:r>
          </a:p>
          <a:p>
            <a:pPr lvl="1"/>
            <a:r>
              <a:rPr lang="en-US" dirty="0"/>
              <a:t>Systemic risk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2849631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Short-Term LIBOR and </a:t>
            </a:r>
            <a:br>
              <a:rPr lang="en-US" dirty="0"/>
            </a:br>
            <a:r>
              <a:rPr lang="en-US" dirty="0"/>
              <a:t>Treasury-Bill Rates and the TED Spread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453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14807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dirty="0"/>
              <a:t>Historic boom in housing market</a:t>
            </a:r>
          </a:p>
        </p:txBody>
      </p:sp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Crisis of 2008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147962" cy="36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Housing Finance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19459" name="Text Placeholder 3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sz="3200" b="1" dirty="0"/>
              <a:t>Old Way</a:t>
            </a:r>
          </a:p>
        </p:txBody>
      </p:sp>
      <p:sp>
        <p:nvSpPr>
          <p:cNvPr id="16388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Local thrift institution made mortgage loans to homeowners</a:t>
            </a:r>
          </a:p>
          <a:p>
            <a:r>
              <a:rPr lang="en-US" sz="2200" dirty="0"/>
              <a:t>Thrift’s possessed a portfolio of long-term mortgage loans </a:t>
            </a:r>
          </a:p>
          <a:p>
            <a:r>
              <a:rPr lang="en-US" sz="2200" dirty="0"/>
              <a:t>Thrift’s main liability: Deposits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600" dirty="0"/>
          </a:p>
          <a:p>
            <a:r>
              <a:rPr lang="ja-JP" altLang="en-US" sz="2200" dirty="0"/>
              <a:t>“</a:t>
            </a:r>
            <a:r>
              <a:rPr lang="en-US" sz="2200" dirty="0"/>
              <a:t>Originate to hold</a:t>
            </a:r>
            <a:r>
              <a:rPr lang="ja-JP" altLang="en-US" sz="2200" dirty="0"/>
              <a:t>”</a:t>
            </a:r>
            <a:endParaRPr lang="en-US" sz="2200" dirty="0"/>
          </a:p>
        </p:txBody>
      </p:sp>
      <p:sp>
        <p:nvSpPr>
          <p:cNvPr id="19461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sz="3200" b="1" dirty="0"/>
              <a:t>New Way</a:t>
            </a:r>
          </a:p>
        </p:txBody>
      </p:sp>
      <p:sp>
        <p:nvSpPr>
          <p:cNvPr id="16390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Securitization: Fannie Mae and Freddie Mac bought mortgage loans and bundled them into large pools</a:t>
            </a:r>
          </a:p>
          <a:p>
            <a:r>
              <a:rPr lang="en-US" sz="2200" dirty="0"/>
              <a:t>Mortgage-backed securities are tradable claims against the underlying mortgage pool</a:t>
            </a:r>
            <a:endParaRPr lang="en-US" altLang="ja-JP" sz="2200" dirty="0">
              <a:latin typeface="Arial"/>
            </a:endParaRPr>
          </a:p>
          <a:p>
            <a:pPr marL="0" indent="0">
              <a:buNone/>
            </a:pPr>
            <a:endParaRPr lang="en-US" altLang="ja-JP" dirty="0">
              <a:latin typeface="Arial"/>
            </a:endParaRPr>
          </a:p>
          <a:p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Originate to distribute</a:t>
            </a:r>
            <a:r>
              <a:rPr lang="ja-JP" altLang="en-US" sz="2200" dirty="0">
                <a:latin typeface="Arial"/>
              </a:rPr>
              <a:t>”</a:t>
            </a:r>
            <a:endParaRPr lang="en-US" sz="2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2133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Securitization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Inclusion of </a:t>
            </a:r>
            <a:r>
              <a:rPr lang="en-US" i="1" dirty="0"/>
              <a:t>nonconforming</a:t>
            </a:r>
            <a:r>
              <a:rPr lang="en-US" dirty="0"/>
              <a:t> “subprime” loans </a:t>
            </a:r>
          </a:p>
          <a:p>
            <a:endParaRPr lang="en-US" dirty="0"/>
          </a:p>
          <a:p>
            <a:r>
              <a:rPr lang="en-US" dirty="0"/>
              <a:t>Low/No-documentation loans</a:t>
            </a:r>
          </a:p>
          <a:p>
            <a:endParaRPr lang="en-US" dirty="0"/>
          </a:p>
          <a:p>
            <a:r>
              <a:rPr lang="en-US" dirty="0"/>
              <a:t>Rising loan-to-value ratio</a:t>
            </a:r>
          </a:p>
          <a:p>
            <a:endParaRPr lang="en-US" dirty="0"/>
          </a:p>
          <a:p>
            <a:r>
              <a:rPr lang="en-US" dirty="0"/>
              <a:t>Adjustable-Rate Mortgages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Housing Finance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/>
              <a:t>Cash Flows in a Mortgage Pass-Through Security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1238"/>
            <a:ext cx="903207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Collateralized debt obligations (CDOs)</a:t>
            </a:r>
          </a:p>
          <a:p>
            <a:pPr lvl="1"/>
            <a:r>
              <a:rPr lang="en-US" dirty="0"/>
              <a:t>Mortgage pool divided into </a:t>
            </a:r>
            <a:r>
              <a:rPr lang="en-US" i="1" dirty="0"/>
              <a:t>tranches</a:t>
            </a:r>
            <a:r>
              <a:rPr lang="en-US" dirty="0"/>
              <a:t> to concentrate default risk:</a:t>
            </a:r>
          </a:p>
          <a:p>
            <a:pPr lvl="2"/>
            <a:r>
              <a:rPr lang="en-US" dirty="0"/>
              <a:t>Senior tranches: </a:t>
            </a:r>
          </a:p>
          <a:p>
            <a:pPr lvl="2"/>
            <a:r>
              <a:rPr lang="en-US" dirty="0"/>
              <a:t>Junior tranches: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Ratings significantly underestimated risk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Derivatives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probabilities were misestimated</a:t>
            </a:r>
          </a:p>
          <a:p>
            <a:endParaRPr lang="en-US" dirty="0"/>
          </a:p>
          <a:p>
            <a:r>
              <a:rPr lang="en-US" dirty="0"/>
              <a:t>Geographic diversification did not reduce risk sufficiently</a:t>
            </a:r>
          </a:p>
          <a:p>
            <a:endParaRPr lang="en-US" dirty="0"/>
          </a:p>
          <a:p>
            <a:r>
              <a:rPr lang="en-US" dirty="0"/>
              <a:t>Agency problems with rating agencies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Credit Risk Underestimated?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CDS is an insurance contract against borrower default</a:t>
            </a:r>
          </a:p>
          <a:p>
            <a:pPr lvl="1"/>
            <a:r>
              <a:rPr lang="en-US" dirty="0"/>
              <a:t>Investors bought sub-prime loans and CDSs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big swap issuers did not have enough capital to back their CDSs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lack of capital resulted in the failure of CDO insurance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Default Swap (CDS)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Systemic</a:t>
            </a:r>
            <a:r>
              <a:rPr lang="en-US" dirty="0"/>
              <a:t> </a:t>
            </a:r>
            <a:r>
              <a:rPr lang="en-US" i="1" dirty="0"/>
              <a:t>Risk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default triggers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Waves of selling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downward spiral as asset prices drop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 contagion 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Systemic Risk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381500" y="2912507"/>
            <a:ext cx="1066800" cy="366713"/>
          </a:xfrm>
          <a:prstGeom prst="straightConnector1">
            <a:avLst/>
          </a:prstGeom>
          <a:ln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81500" y="3279220"/>
            <a:ext cx="1104900" cy="42861"/>
          </a:xfrm>
          <a:prstGeom prst="straightConnector1">
            <a:avLst/>
          </a:prstGeom>
          <a:ln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81500" y="3293507"/>
            <a:ext cx="1066800" cy="381000"/>
          </a:xfrm>
          <a:prstGeom prst="straightConnector1">
            <a:avLst/>
          </a:prstGeom>
          <a:ln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274534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Further Defaults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11467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Further Defaults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348984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Further Defaults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Banks mismatched maturity/liquidity of their assets and liabilities:</a:t>
            </a:r>
          </a:p>
          <a:p>
            <a:pPr lvl="1"/>
            <a:r>
              <a:rPr lang="en-US" dirty="0"/>
              <a:t>Liabilities were short and liquid</a:t>
            </a:r>
          </a:p>
          <a:p>
            <a:pPr lvl="1"/>
            <a:r>
              <a:rPr lang="en-US" dirty="0"/>
              <a:t>Assets were long and illiquid</a:t>
            </a:r>
          </a:p>
          <a:p>
            <a:pPr lvl="1"/>
            <a:r>
              <a:rPr lang="en-US" dirty="0"/>
              <a:t>Constant need to refinance</a:t>
            </a:r>
          </a:p>
          <a:p>
            <a:endParaRPr lang="en-US" dirty="0"/>
          </a:p>
          <a:p>
            <a:r>
              <a:rPr lang="en-US" dirty="0"/>
              <a:t>Banks: highly leveraged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 margin of safety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Systemic Risk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Real Assets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/>
              <a:t>Have Productive Capacity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600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600" dirty="0"/>
              <a:t>Examples: Land, buildings, machines, intellectual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Financial Assets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Claims on real assets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Do not contribute </a:t>
            </a:r>
            <a:r>
              <a:rPr lang="en-US" sz="2600" i="1" dirty="0"/>
              <a:t>directly</a:t>
            </a:r>
            <a:r>
              <a:rPr lang="en-US" sz="2600" dirty="0"/>
              <a:t> to productive capacity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600" dirty="0"/>
              <a:t>Examples: Stocks, bonds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Real Assets vs. Financial Assets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Investors relied too much on credit enhancement through structured products </a:t>
            </a:r>
          </a:p>
          <a:p>
            <a:endParaRPr lang="en-US" dirty="0"/>
          </a:p>
          <a:p>
            <a:r>
              <a:rPr lang="en-US" dirty="0"/>
              <a:t>CDS traded mostly over-the-counter</a:t>
            </a:r>
          </a:p>
          <a:p>
            <a:pPr lvl="1"/>
            <a:r>
              <a:rPr lang="en-US" dirty="0"/>
              <a:t>No posted margin requirements</a:t>
            </a:r>
          </a:p>
          <a:p>
            <a:pPr lvl="1"/>
            <a:r>
              <a:rPr lang="en-US" dirty="0"/>
              <a:t>Little transparency </a:t>
            </a:r>
          </a:p>
          <a:p>
            <a:pPr lvl="1"/>
            <a:endParaRPr lang="en-US" dirty="0"/>
          </a:p>
          <a:p>
            <a:r>
              <a:rPr lang="en-US" dirty="0"/>
              <a:t>Opaque linkages between instruments and institutions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Systemic Risk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2004: Interest rates began rising</a:t>
            </a:r>
          </a:p>
          <a:p>
            <a:r>
              <a:rPr lang="en-US" dirty="0"/>
              <a:t>2006: Home prices peaked</a:t>
            </a:r>
          </a:p>
          <a:p>
            <a:r>
              <a:rPr lang="en-US" dirty="0"/>
              <a:t>2007: Housing defaults and losses on mortgage-backed securities surged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Shoe Drops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2008: Troubled firms include Bear Stearns, Fannie Mae, Freddie Mac, Merrill Lynch, Lehman Brothers, and AIG</a:t>
            </a:r>
          </a:p>
          <a:p>
            <a:pPr lvl="1"/>
            <a:r>
              <a:rPr lang="en-US" dirty="0"/>
              <a:t>Money market breaks down</a:t>
            </a:r>
          </a:p>
          <a:p>
            <a:pPr lvl="1"/>
            <a:r>
              <a:rPr lang="en-US" dirty="0"/>
              <a:t>Credit markets freeze up</a:t>
            </a:r>
          </a:p>
          <a:p>
            <a:pPr lvl="1"/>
            <a:r>
              <a:rPr lang="en-US" dirty="0"/>
              <a:t>Federal bailout to stabilize financial system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Shoe Drops</a:t>
            </a:r>
            <a:br>
              <a:rPr lang="en-US" dirty="0"/>
            </a:b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to mitigate systemic risk</a:t>
            </a:r>
          </a:p>
          <a:p>
            <a:pPr lvl="1"/>
            <a:r>
              <a:rPr lang="en-US" dirty="0"/>
              <a:t>Stricter rules for bank capital, liquidity, and risk management practices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Increased transparency, especially in derivatives markets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Office of Credit Ratings within the SEC to oversee the credit rating agencies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Dodd-Frank Reform Act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Assets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0" y="4206836"/>
            <a:ext cx="914400" cy="407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638800" y="4206834"/>
            <a:ext cx="1104900" cy="407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0" y="4613910"/>
            <a:ext cx="44577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254061"/>
                </a:solidFill>
              </a:rPr>
              <a:t>Derivatives:</a:t>
            </a:r>
          </a:p>
          <a:p>
            <a:pPr marL="0" lvl="1">
              <a:spcBef>
                <a:spcPct val="50000"/>
              </a:spcBef>
            </a:pPr>
            <a:r>
              <a:rPr lang="en-US" sz="2000" dirty="0">
                <a:solidFill>
                  <a:srgbClr val="254061"/>
                </a:solidFill>
              </a:rPr>
              <a:t>Provide payoffs that are determined by the prices of other assets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724400" y="2175510"/>
            <a:ext cx="4038600" cy="203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lvl="1">
              <a:spcBef>
                <a:spcPct val="50000"/>
              </a:spcBef>
            </a:pPr>
            <a:r>
              <a:rPr lang="en-US" sz="2000" b="1" dirty="0">
                <a:solidFill>
                  <a:srgbClr val="254061"/>
                </a:solidFill>
              </a:rPr>
              <a:t>Equity: </a:t>
            </a:r>
          </a:p>
          <a:p>
            <a:pPr marL="0" lvl="1">
              <a:spcBef>
                <a:spcPct val="50000"/>
              </a:spcBef>
            </a:pPr>
            <a:r>
              <a:rPr lang="en-US" sz="2000" dirty="0">
                <a:solidFill>
                  <a:srgbClr val="254061"/>
                </a:solidFill>
              </a:rPr>
              <a:t>Represents ownership share in a corporation; common Stock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2175510"/>
            <a:ext cx="4114800" cy="203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lvl="1">
              <a:spcBef>
                <a:spcPct val="50000"/>
              </a:spcBef>
            </a:pPr>
            <a:r>
              <a:rPr lang="en-US" sz="2000" b="1" dirty="0">
                <a:solidFill>
                  <a:srgbClr val="254061"/>
                </a:solidFill>
              </a:rPr>
              <a:t>Fixed-Income Securities:</a:t>
            </a:r>
            <a:r>
              <a:rPr lang="en-US" sz="2000" dirty="0">
                <a:solidFill>
                  <a:srgbClr val="254061"/>
                </a:solidFill>
              </a:rPr>
              <a:t> </a:t>
            </a:r>
          </a:p>
          <a:p>
            <a:pPr marL="0" lvl="1">
              <a:spcBef>
                <a:spcPct val="50000"/>
              </a:spcBef>
            </a:pPr>
            <a:r>
              <a:rPr lang="en-US" sz="2000" dirty="0">
                <a:solidFill>
                  <a:srgbClr val="254061"/>
                </a:solidFill>
              </a:rPr>
              <a:t>Promises a fixed stream of income or a stream of income determined by a specified formula; debt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05000" y="1450679"/>
            <a:ext cx="548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254061"/>
                </a:solidFill>
              </a:rPr>
              <a:t>Financial Assets: </a:t>
            </a:r>
            <a:r>
              <a:rPr lang="en-US" dirty="0">
                <a:solidFill>
                  <a:srgbClr val="254061"/>
                </a:solidFill>
              </a:rPr>
              <a:t>Claims on Real Assets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572000" y="1870710"/>
            <a:ext cx="0" cy="27432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286000" y="187071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934200" y="187071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in currency</a:t>
            </a:r>
          </a:p>
          <a:p>
            <a:endParaRPr lang="en-US" dirty="0"/>
          </a:p>
          <a:p>
            <a:r>
              <a:rPr lang="en-US" dirty="0"/>
              <a:t>Commodity futures </a:t>
            </a:r>
          </a:p>
          <a:p>
            <a:pPr lvl="1"/>
            <a:r>
              <a:rPr lang="en-US" dirty="0"/>
              <a:t>Corporations invest in the commodity futures to hedge the risk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Investment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Informational Role</a:t>
            </a:r>
          </a:p>
          <a:p>
            <a:pPr lvl="1"/>
            <a:endParaRPr lang="en-US" dirty="0"/>
          </a:p>
          <a:p>
            <a:r>
              <a:rPr lang="en-US" dirty="0"/>
              <a:t>Consumption Timing </a:t>
            </a:r>
          </a:p>
          <a:p>
            <a:pPr lvl="1"/>
            <a:endParaRPr lang="en-US" dirty="0"/>
          </a:p>
          <a:p>
            <a:r>
              <a:rPr lang="en-US" dirty="0"/>
              <a:t>Allocation of Risk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the Economy</a:t>
            </a:r>
            <a:br>
              <a:rPr lang="en-US" dirty="0"/>
            </a:br>
            <a:r>
              <a:rPr lang="en-US" sz="2000" dirty="0"/>
              <a:t>(1 of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Separation of Ownership and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Agency Problems: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the Economy</a:t>
            </a:r>
            <a:br>
              <a:rPr lang="en-US" dirty="0"/>
            </a:br>
            <a:r>
              <a:rPr lang="en-US" sz="2000" dirty="0"/>
              <a:t>(2 of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to mitigate Agency Problems:</a:t>
            </a:r>
          </a:p>
          <a:p>
            <a:pPr lvl="1"/>
            <a:r>
              <a:rPr lang="en-US" dirty="0"/>
              <a:t>Tie managers' income to the success of the firm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 from the board of directors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 by large investors and security analysts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Takeover threat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the Economy</a:t>
            </a:r>
            <a:br>
              <a:rPr lang="en-US" dirty="0"/>
            </a:br>
            <a:r>
              <a:rPr lang="en-US" sz="2000" dirty="0"/>
              <a:t>(3 of 4)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1058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Corporate Governance and Corporate Ethics</a:t>
            </a:r>
          </a:p>
          <a:p>
            <a:pPr lvl="1"/>
            <a:r>
              <a:rPr lang="en-US" dirty="0"/>
              <a:t>Accounting Scandals </a:t>
            </a:r>
          </a:p>
          <a:p>
            <a:pPr lvl="2"/>
            <a:r>
              <a:rPr lang="en-US" dirty="0"/>
              <a:t>Enron, Rite Aid, HealthSouth</a:t>
            </a:r>
          </a:p>
          <a:p>
            <a:pPr lvl="1"/>
            <a:r>
              <a:rPr lang="en-US" dirty="0"/>
              <a:t>Auditors: Watchdogs</a:t>
            </a:r>
          </a:p>
          <a:p>
            <a:pPr lvl="1"/>
            <a:r>
              <a:rPr lang="en-US" dirty="0"/>
              <a:t>Analyst Scandals</a:t>
            </a:r>
          </a:p>
          <a:p>
            <a:pPr lvl="2"/>
            <a:r>
              <a:rPr lang="en-US" dirty="0"/>
              <a:t>Arthur Andersen</a:t>
            </a:r>
          </a:p>
          <a:p>
            <a:pPr lvl="1"/>
            <a:r>
              <a:rPr lang="en-US" dirty="0"/>
              <a:t>Sarbanes-Oxley Act</a:t>
            </a:r>
          </a:p>
          <a:p>
            <a:pPr lvl="2"/>
            <a:r>
              <a:rPr lang="en-US" dirty="0"/>
              <a:t>Corporate governance rules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 and the Economy</a:t>
            </a:r>
            <a:br>
              <a:rPr lang="en-US" dirty="0"/>
            </a:br>
            <a:r>
              <a:rPr lang="en-US" sz="2000" dirty="0"/>
              <a:t>(4 of 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1-</a:t>
            </a:r>
            <a:fld id="{750CFD6C-F59E-4F4C-84E8-717210B0AE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000" i="1" dirty="0"/>
              <a:t>©2018 McGraw-Hill Education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223</TotalTime>
  <Words>1407</Words>
  <Application>Microsoft Office PowerPoint</Application>
  <PresentationFormat>On-screen Show (4:3)</PresentationFormat>
  <Paragraphs>339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Cambria</vt:lpstr>
      <vt:lpstr>Constantia</vt:lpstr>
      <vt:lpstr>Wingdings</vt:lpstr>
      <vt:lpstr>BKM_PPT_Ch01_11e_NB</vt:lpstr>
      <vt:lpstr>Chapter One</vt:lpstr>
      <vt:lpstr>Chapter Overview</vt:lpstr>
      <vt:lpstr>Real Assets vs. Financial Assets</vt:lpstr>
      <vt:lpstr>Financial Assets </vt:lpstr>
      <vt:lpstr>Other Types of Investment</vt:lpstr>
      <vt:lpstr>Financial Markets and the Economy (1 of 4)</vt:lpstr>
      <vt:lpstr>Financial Markets and the Economy (2 of 4)</vt:lpstr>
      <vt:lpstr>Financial Markets and the Economy (3 of 4)</vt:lpstr>
      <vt:lpstr>Financial Markets and the Economy (4 of 4)</vt:lpstr>
      <vt:lpstr>The Investment Process (1 of 2)</vt:lpstr>
      <vt:lpstr>The Investment Process (2 of 2)</vt:lpstr>
      <vt:lpstr>Markets Are Competitive (1 of 3)</vt:lpstr>
      <vt:lpstr>Markets Are Competitive (2 of 3)</vt:lpstr>
      <vt:lpstr>Markets Are Competitive (3 of 3)</vt:lpstr>
      <vt:lpstr>The Players (1 of 2)</vt:lpstr>
      <vt:lpstr>The Players (2 of 2)</vt:lpstr>
      <vt:lpstr>Universal Bank Activities</vt:lpstr>
      <vt:lpstr>Financial Crisis of 2008 (1 of 3)</vt:lpstr>
      <vt:lpstr>Financial Crisis of 2008 (2 of 3)</vt:lpstr>
      <vt:lpstr>Short-Term LIBOR and  Treasury-Bill Rates and the TED Spread</vt:lpstr>
      <vt:lpstr>Financial Crisis of 2008 (3 of 3)</vt:lpstr>
      <vt:lpstr>Changes in Housing Finance (1 of 2)</vt:lpstr>
      <vt:lpstr>Changes in Housing Finance (2 of 2)</vt:lpstr>
      <vt:lpstr>Cash Flows in a Mortgage Pass-Through Security</vt:lpstr>
      <vt:lpstr>Mortgage Derivatives</vt:lpstr>
      <vt:lpstr>Why Was Credit Risk Underestimated?</vt:lpstr>
      <vt:lpstr>Credit Default Swap (CDS)</vt:lpstr>
      <vt:lpstr>Rise of Systemic Risk (1 of 3)</vt:lpstr>
      <vt:lpstr>Rise of Systemic Risk (2 of 3)</vt:lpstr>
      <vt:lpstr>Rise of Systemic Risk (3 of 3)</vt:lpstr>
      <vt:lpstr>The Shoe Drops (1 of 2)</vt:lpstr>
      <vt:lpstr>The Shoe Drops (2 of 2)</vt:lpstr>
      <vt:lpstr>The Dodd-Frank Reform Act 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22</cp:revision>
  <cp:lastPrinted>2017-03-07T15:41:56Z</cp:lastPrinted>
  <dcterms:created xsi:type="dcterms:W3CDTF">2017-03-09T17:21:39Z</dcterms:created>
  <dcterms:modified xsi:type="dcterms:W3CDTF">2018-01-23T00:22:02Z</dcterms:modified>
</cp:coreProperties>
</file>