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handoutMasterIdLst>
    <p:handoutMasterId r:id="rId37"/>
  </p:handoutMasterIdLst>
  <p:sldIdLst>
    <p:sldId id="313" r:id="rId2"/>
    <p:sldId id="414" r:id="rId3"/>
    <p:sldId id="415" r:id="rId4"/>
    <p:sldId id="416" r:id="rId5"/>
    <p:sldId id="417" r:id="rId6"/>
    <p:sldId id="418" r:id="rId7"/>
    <p:sldId id="419" r:id="rId8"/>
    <p:sldId id="443" r:id="rId9"/>
    <p:sldId id="444" r:id="rId10"/>
    <p:sldId id="420" r:id="rId11"/>
    <p:sldId id="421" r:id="rId12"/>
    <p:sldId id="445" r:id="rId13"/>
    <p:sldId id="422" r:id="rId14"/>
    <p:sldId id="423" r:id="rId15"/>
    <p:sldId id="424" r:id="rId16"/>
    <p:sldId id="425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46" r:id="rId27"/>
    <p:sldId id="436" r:id="rId28"/>
    <p:sldId id="437" r:id="rId29"/>
    <p:sldId id="438" r:id="rId30"/>
    <p:sldId id="439" r:id="rId31"/>
    <p:sldId id="440" r:id="rId32"/>
    <p:sldId id="447" r:id="rId33"/>
    <p:sldId id="441" r:id="rId34"/>
    <p:sldId id="442" r:id="rId35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Wood" initials="AW" lastIdx="1" clrIdx="0">
    <p:extLst>
      <p:ext uri="{19B8F6BF-5375-455C-9EA6-DF929625EA0E}">
        <p15:presenceInfo xmlns:p15="http://schemas.microsoft.com/office/powerpoint/2012/main" userId="81f415766915de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11E3C"/>
    <a:srgbClr val="E9D2D7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86683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3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Risk Averse: </a:t>
            </a:r>
            <a:r>
              <a:rPr lang="en-US" i="0" dirty="0"/>
              <a:t>Rejects</a:t>
            </a:r>
            <a:r>
              <a:rPr lang="en-US" i="0" baseline="0" dirty="0"/>
              <a:t> investment portfolios that are fair games or worse</a:t>
            </a:r>
          </a:p>
          <a:p>
            <a:r>
              <a:rPr lang="en-US" i="1" baseline="0" dirty="0"/>
              <a:t>Risk-neutral: </a:t>
            </a:r>
            <a:r>
              <a:rPr lang="en-US" i="0" baseline="0" dirty="0"/>
              <a:t>Judges risky prospects solely by their expected returns</a:t>
            </a:r>
          </a:p>
          <a:p>
            <a:r>
              <a:rPr lang="en-US" i="1" baseline="0" dirty="0"/>
              <a:t>Risk Lover: </a:t>
            </a:r>
            <a:r>
              <a:rPr lang="en-US" i="0" baseline="0" dirty="0"/>
              <a:t>Accepts a fair game or gamble; the investor adjusts the expected return upward to take into account the “fun” of confronting the prospect’s risk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1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Think:</a:t>
            </a:r>
            <a:r>
              <a:rPr lang="en-US" i="1" baseline="0" dirty="0"/>
              <a:t> Why is it necessary to have at least one inequality?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7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Think:</a:t>
            </a:r>
            <a:r>
              <a:rPr lang="en-US" i="1" baseline="0" dirty="0"/>
              <a:t> If Portfolio X dominates Portfolio Y, where would X lie with respect to Y (and its indifference curve)?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7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i="1" dirty="0"/>
              <a:t>Asset Allocation: </a:t>
            </a:r>
            <a:r>
              <a:rPr lang="en-US" dirty="0"/>
              <a:t>The choice among broad asset classes that represents a very important part of portfolio construction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4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" y="6496050"/>
            <a:ext cx="9114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i="1" dirty="0">
                <a:solidFill>
                  <a:schemeClr val="tx1"/>
                </a:solidFill>
              </a:rPr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5"/>
            <a:ext cx="4038600" cy="47953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348"/>
            <a:ext cx="4040188" cy="4103815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3125"/>
            <a:ext cx="4041775" cy="649224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348"/>
            <a:ext cx="4041775" cy="4103815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124"/>
            <a:ext cx="4040188" cy="649224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721475"/>
            <a:ext cx="30861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21475"/>
            <a:ext cx="20574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Six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Capital Allocation to Risky Assets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questionnaires</a:t>
            </a:r>
          </a:p>
          <a:p>
            <a:r>
              <a:rPr lang="en-US" dirty="0"/>
              <a:t>Observe individuals</a:t>
            </a:r>
            <a:r>
              <a:rPr lang="en-US" altLang="ja-JP" dirty="0"/>
              <a:t>’</a:t>
            </a:r>
            <a:r>
              <a:rPr lang="en-US" dirty="0"/>
              <a:t> decisions when confronted with risk</a:t>
            </a:r>
          </a:p>
          <a:p>
            <a:r>
              <a:rPr lang="en-US" dirty="0"/>
              <a:t>Observe how much people are willing to pay to avoid risk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Risk Aversion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226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Mean-Variance (M-V) Criterion</a:t>
            </a:r>
          </a:p>
          <a:p>
            <a:pPr lvl="1"/>
            <a:r>
              <a:rPr lang="en-US" dirty="0"/>
              <a:t>Portfolio X dominates portfolio Y if: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and at least one inequality is strict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Risk Aversion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22427"/>
              </p:ext>
            </p:extLst>
          </p:nvPr>
        </p:nvGraphicFramePr>
        <p:xfrm>
          <a:off x="2797175" y="2911475"/>
          <a:ext cx="32464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4" imgW="939600" imgH="253800" progId="Equation.DSMT4">
                  <p:embed/>
                </p:oleObj>
              </mc:Choice>
              <mc:Fallback>
                <p:oleObj name="Equation" r:id="rId4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911475"/>
                        <a:ext cx="32464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54964"/>
              </p:ext>
            </p:extLst>
          </p:nvPr>
        </p:nvGraphicFramePr>
        <p:xfrm>
          <a:off x="3405188" y="4244975"/>
          <a:ext cx="21066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6" imgW="545760" imgH="228600" progId="Equation.DSMT4">
                  <p:embed/>
                </p:oleObj>
              </mc:Choice>
              <mc:Fallback>
                <p:oleObj name="Equation" r:id="rId6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244975"/>
                        <a:ext cx="21066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52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Indifference Curves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69513"/>
            <a:ext cx="5029200" cy="461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8422" y="2155416"/>
            <a:ext cx="327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4061"/>
                </a:solidFill>
              </a:rPr>
              <a:t>Equally preferred portfolios will lie in the mean–standard deviation plane on an </a:t>
            </a:r>
            <a:r>
              <a:rPr lang="en-US" sz="2400" b="1" dirty="0">
                <a:solidFill>
                  <a:srgbClr val="254061"/>
                </a:solidFill>
              </a:rPr>
              <a:t>indifference curve, </a:t>
            </a:r>
            <a:r>
              <a:rPr lang="en-US" sz="2400" dirty="0">
                <a:solidFill>
                  <a:srgbClr val="254061"/>
                </a:solidFill>
              </a:rPr>
              <a:t>which connects all portfolio points with the same utility value</a:t>
            </a:r>
            <a:endParaRPr lang="en-US" sz="2400" i="1" dirty="0">
              <a:solidFill>
                <a:srgbClr val="25406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07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 Allocation: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Simplest way to control risk is to manipulate the ratio of risky assets to risk-free assets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Allocation Across Risky </a:t>
            </a:r>
            <a:br>
              <a:rPr lang="en-US" dirty="0"/>
            </a:br>
            <a:r>
              <a:rPr lang="en-US" dirty="0"/>
              <a:t>and Risk-Free Portfolios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0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0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258900"/>
              </p:ext>
            </p:extLst>
          </p:nvPr>
        </p:nvGraphicFramePr>
        <p:xfrm>
          <a:off x="457200" y="1373188"/>
          <a:ext cx="8229600" cy="2773395"/>
        </p:xfrm>
        <a:graphic>
          <a:graphicData uri="http://schemas.openxmlformats.org/drawingml/2006/table">
            <a:tbl>
              <a:tblPr/>
              <a:tblGrid>
                <a:gridCol w="449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market value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$300,000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Risk-free money market fund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$90,000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Equities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$113,400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Bonds (long-term)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$96,600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risk assets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$210,000</a:t>
                      </a:r>
                    </a:p>
                  </a:txBody>
                  <a:tcPr marL="101809" marR="101809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Asset Allocation Example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066249"/>
              </p:ext>
            </p:extLst>
          </p:nvPr>
        </p:nvGraphicFramePr>
        <p:xfrm>
          <a:off x="457200" y="4495800"/>
          <a:ext cx="37338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1396800" imgH="419040" progId="Equation.3">
                  <p:embed/>
                </p:oleObj>
              </mc:Choice>
              <mc:Fallback>
                <p:oleObj name="Equation" r:id="rId3" imgW="1396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37338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543657"/>
              </p:ext>
            </p:extLst>
          </p:nvPr>
        </p:nvGraphicFramePr>
        <p:xfrm>
          <a:off x="4800600" y="4483894"/>
          <a:ext cx="36020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1320480" imgH="419040" progId="Equation.3">
                  <p:embed/>
                </p:oleObj>
              </mc:Choice>
              <mc:Fallback>
                <p:oleObj name="Equation" r:id="rId5" imgW="1320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83894"/>
                        <a:ext cx="36020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22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= Weight of the risky portfolio, </a:t>
            </a:r>
            <a:r>
              <a:rPr lang="en-US" i="1" dirty="0"/>
              <a:t>P</a:t>
            </a:r>
            <a:r>
              <a:rPr lang="en-US" dirty="0"/>
              <a:t>, in the complete portfolio</a:t>
            </a:r>
          </a:p>
          <a:p>
            <a:pPr lvl="1"/>
            <a:r>
              <a:rPr lang="en-US" dirty="0"/>
              <a:t>(1-</a:t>
            </a:r>
            <a:r>
              <a:rPr lang="en-US" i="1" dirty="0"/>
              <a:t>y</a:t>
            </a:r>
            <a:r>
              <a:rPr lang="en-US" dirty="0"/>
              <a:t>) = Weight of risk-free assets</a:t>
            </a:r>
          </a:p>
        </p:txBody>
      </p:sp>
      <p:sp>
        <p:nvSpPr>
          <p:cNvPr id="41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Asset Allocation Example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537151"/>
              </p:ext>
            </p:extLst>
          </p:nvPr>
        </p:nvGraphicFramePr>
        <p:xfrm>
          <a:off x="1549400" y="3962400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3" imgW="1218960" imgH="419040" progId="Equation.3">
                  <p:embed/>
                </p:oleObj>
              </mc:Choice>
              <mc:Fallback>
                <p:oleObj name="Equation" r:id="rId3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962400"/>
                        <a:ext cx="243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086661"/>
              </p:ext>
            </p:extLst>
          </p:nvPr>
        </p:nvGraphicFramePr>
        <p:xfrm>
          <a:off x="4978400" y="3962400"/>
          <a:ext cx="279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5" imgW="1396800" imgH="419040" progId="Equation.3">
                  <p:embed/>
                </p:oleObj>
              </mc:Choice>
              <mc:Fallback>
                <p:oleObj name="Equation" r:id="rId5" imgW="1396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962400"/>
                        <a:ext cx="279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178830"/>
              </p:ext>
            </p:extLst>
          </p:nvPr>
        </p:nvGraphicFramePr>
        <p:xfrm>
          <a:off x="1549400" y="5181600"/>
          <a:ext cx="2716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7" imgW="1244520" imgH="419040" progId="Equation.3">
                  <p:embed/>
                </p:oleObj>
              </mc:Choice>
              <mc:Fallback>
                <p:oleObj name="Equation" r:id="rId7" imgW="1244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5181600"/>
                        <a:ext cx="2716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43653"/>
              </p:ext>
            </p:extLst>
          </p:nvPr>
        </p:nvGraphicFramePr>
        <p:xfrm>
          <a:off x="5054600" y="5257800"/>
          <a:ext cx="250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9" imgW="1231560" imgH="419040" progId="Equation.3">
                  <p:embed/>
                </p:oleObj>
              </mc:Choice>
              <mc:Fallback>
                <p:oleObj name="Equation" r:id="rId9" imgW="1231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5257800"/>
                        <a:ext cx="2501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7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government can issue default-free securities</a:t>
            </a:r>
          </a:p>
          <a:p>
            <a:pPr lvl="1"/>
            <a:r>
              <a:rPr lang="en-US" dirty="0"/>
              <a:t>A security is risk-free in real terms only if </a:t>
            </a:r>
          </a:p>
          <a:p>
            <a:pPr lvl="2"/>
            <a:r>
              <a:rPr lang="en-US" dirty="0"/>
              <a:t>Its price is indexed </a:t>
            </a:r>
          </a:p>
          <a:p>
            <a:pPr lvl="2"/>
            <a:r>
              <a:rPr lang="en-US" dirty="0"/>
              <a:t>Maturity is equal to investor</a:t>
            </a:r>
            <a:r>
              <a:rPr lang="en-US" altLang="ja-JP" dirty="0"/>
              <a:t>’</a:t>
            </a:r>
            <a:r>
              <a:rPr lang="en-US" dirty="0"/>
              <a:t>s holding period</a:t>
            </a:r>
          </a:p>
          <a:p>
            <a:r>
              <a:rPr lang="en-US" dirty="0"/>
              <a:t>T-bills viewed as </a:t>
            </a:r>
            <a:r>
              <a:rPr lang="en-US" altLang="ja-JP" dirty="0"/>
              <a:t>“</a:t>
            </a:r>
            <a:r>
              <a:rPr lang="en-US" dirty="0"/>
              <a:t>the</a:t>
            </a:r>
            <a:r>
              <a:rPr lang="en-US" altLang="ja-JP" dirty="0"/>
              <a:t>”</a:t>
            </a:r>
            <a:r>
              <a:rPr lang="en-US" dirty="0"/>
              <a:t> risk-free asset</a:t>
            </a:r>
          </a:p>
          <a:p>
            <a:r>
              <a:rPr lang="en-US" dirty="0"/>
              <a:t>Money market funds are also considered risk-free in practice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Risk-Free Asset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5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altLang="ja-JP" dirty="0"/>
              <a:t>’</a:t>
            </a:r>
            <a:r>
              <a:rPr lang="en-US" dirty="0"/>
              <a:t>s possible to create a complete portfolio by splitting investment funds between safe and risky assets</a:t>
            </a:r>
          </a:p>
          <a:p>
            <a:pPr marL="0" indent="0">
              <a:buNone/>
            </a:pPr>
            <a:r>
              <a:rPr lang="en-US" dirty="0"/>
              <a:t>Let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= Portion allocated to the risky portfolio,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(1 - </a:t>
            </a:r>
            <a:r>
              <a:rPr lang="en-US" i="1" dirty="0"/>
              <a:t>y</a:t>
            </a:r>
            <a:r>
              <a:rPr lang="en-US" dirty="0"/>
              <a:t>) = Portion to be invested in risk-free asset, </a:t>
            </a:r>
            <a:r>
              <a:rPr lang="en-US" i="1" dirty="0"/>
              <a:t>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Portfolios: </a:t>
            </a:r>
            <a:br>
              <a:rPr lang="en-US" dirty="0"/>
            </a:br>
            <a:r>
              <a:rPr lang="en-US" dirty="0"/>
              <a:t>Risky Asset and Risk-Free Asset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7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1373124"/>
            <a:ext cx="2438400" cy="4753039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i="1" dirty="0">
                <a:latin typeface="Times New Roman" charset="0"/>
              </a:rPr>
              <a:t>r</a:t>
            </a:r>
            <a:r>
              <a:rPr lang="en-US" i="1" baseline="-25000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 = 7%</a:t>
            </a:r>
          </a:p>
          <a:p>
            <a:pPr marL="0" indent="0">
              <a:buNone/>
            </a:pPr>
            <a:r>
              <a:rPr lang="en-US" i="1" dirty="0">
                <a:latin typeface="Times New Roman" charset="0"/>
              </a:rPr>
              <a:t>E(r</a:t>
            </a:r>
            <a:r>
              <a:rPr lang="en-US" i="1" baseline="-25000" dirty="0">
                <a:latin typeface="Times New Roman" charset="0"/>
              </a:rPr>
              <a:t>p</a:t>
            </a:r>
            <a:r>
              <a:rPr lang="en-US" i="1" dirty="0"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 = 15%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One Risky Asset and a Risk-Free Asset: Example </a:t>
            </a:r>
            <a:r>
              <a:rPr lang="en-US" sz="2000" dirty="0"/>
              <a:t>(1 of 2)</a:t>
            </a:r>
            <a:endParaRPr lang="en-US" dirty="0">
              <a:latin typeface="Constantia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03044" y="1373124"/>
            <a:ext cx="4038600" cy="11430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i="1" dirty="0">
                <a:latin typeface="Symbol" charset="0"/>
              </a:rPr>
              <a:t></a:t>
            </a:r>
            <a:r>
              <a:rPr lang="en-US" i="1" baseline="-25000" dirty="0">
                <a:latin typeface="Times New Roman" charset="0"/>
              </a:rPr>
              <a:t>rf </a:t>
            </a:r>
            <a:r>
              <a:rPr lang="en-US" dirty="0">
                <a:latin typeface="Times New Roman" charset="0"/>
              </a:rPr>
              <a:t>= 0%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i="1" dirty="0">
                <a:latin typeface="Symbol" charset="0"/>
              </a:rPr>
              <a:t></a:t>
            </a:r>
            <a:r>
              <a:rPr lang="en-US" i="1" baseline="-25000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</a:rPr>
              <a:t> = 22%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8956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The expected return on the complete portfolio: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004326"/>
              </p:ext>
            </p:extLst>
          </p:nvPr>
        </p:nvGraphicFramePr>
        <p:xfrm>
          <a:off x="2390775" y="3384550"/>
          <a:ext cx="41354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1422360" imgH="253800" progId="Equation.DSMT4">
                  <p:embed/>
                </p:oleObj>
              </mc:Choice>
              <mc:Fallback>
                <p:oleObj name="Equation" r:id="rId3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384550"/>
                        <a:ext cx="41354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381000" y="41910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The risk of the complete portfolio: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180963"/>
              </p:ext>
            </p:extLst>
          </p:nvPr>
        </p:nvGraphicFramePr>
        <p:xfrm>
          <a:off x="2717800" y="4876800"/>
          <a:ext cx="3675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1269720" imgH="228600" progId="Equation.DSMT4">
                  <p:embed/>
                </p:oleObj>
              </mc:Choice>
              <mc:Fallback>
                <p:oleObj name="Equation" r:id="rId5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876800"/>
                        <a:ext cx="36750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1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Rearrange and substitute </a:t>
            </a:r>
            <a:r>
              <a:rPr lang="en-US" i="1" dirty="0"/>
              <a:t>y </a:t>
            </a:r>
            <a:r>
              <a:rPr lang="en-US" dirty="0"/>
              <a:t>=</a:t>
            </a:r>
            <a:r>
              <a:rPr lang="el-GR" dirty="0"/>
              <a:t> σ</a:t>
            </a:r>
            <a:r>
              <a:rPr lang="en-US" baseline="-25000" dirty="0"/>
              <a:t>C</a:t>
            </a:r>
            <a:r>
              <a:rPr lang="en-US" dirty="0"/>
              <a:t>/</a:t>
            </a:r>
            <a:r>
              <a:rPr lang="el-GR" dirty="0"/>
              <a:t>σ</a:t>
            </a:r>
            <a:r>
              <a:rPr lang="en-US" baseline="-25000" dirty="0"/>
              <a:t>P</a:t>
            </a:r>
            <a:r>
              <a:rPr lang="en-US" dirty="0"/>
              <a:t>:</a:t>
            </a: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One Risky Asset and a Risk-Free Asset: Example </a:t>
            </a:r>
            <a:r>
              <a:rPr lang="en-US" sz="2000" dirty="0"/>
              <a:t>(2 of 2)</a:t>
            </a:r>
            <a:endParaRPr lang="en-US" dirty="0">
              <a:latin typeface="Constantia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0895"/>
              </p:ext>
            </p:extLst>
          </p:nvPr>
        </p:nvGraphicFramePr>
        <p:xfrm>
          <a:off x="838200" y="2362200"/>
          <a:ext cx="7192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71929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137953"/>
              </p:ext>
            </p:extLst>
          </p:nvPr>
        </p:nvGraphicFramePr>
        <p:xfrm>
          <a:off x="2559050" y="3794125"/>
          <a:ext cx="3778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5" imgW="1511280" imgH="469800" progId="Equation.DSMT4">
                  <p:embed/>
                </p:oleObj>
              </mc:Choice>
              <mc:Fallback>
                <p:oleObj name="Equation" r:id="rId5" imgW="1511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794125"/>
                        <a:ext cx="37782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7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Risk aversion and its estimation</a:t>
            </a:r>
          </a:p>
          <a:p>
            <a:pPr lvl="0"/>
            <a:r>
              <a:rPr lang="en-US" dirty="0"/>
              <a:t>Two-step process of portfolio construction</a:t>
            </a:r>
          </a:p>
          <a:p>
            <a:pPr lvl="1"/>
            <a:r>
              <a:rPr lang="en-US" dirty="0"/>
              <a:t>Composition of risky portfolio</a:t>
            </a:r>
          </a:p>
          <a:p>
            <a:pPr lvl="1"/>
            <a:r>
              <a:rPr lang="en-US" dirty="0"/>
              <a:t>Capital allocation between risky and risk-free assets</a:t>
            </a:r>
          </a:p>
          <a:p>
            <a:pPr lvl="0"/>
            <a:r>
              <a:rPr lang="en-US" dirty="0"/>
              <a:t>Passive strategies and the capital market line (CML)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66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Investment Opportunity Set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4" y="1709737"/>
            <a:ext cx="6781376" cy="412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49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Capital allocation line with leverage</a:t>
            </a:r>
          </a:p>
          <a:p>
            <a:pPr lvl="1"/>
            <a:r>
              <a:rPr lang="en-US" dirty="0"/>
              <a:t>Lend at </a:t>
            </a:r>
            <a:r>
              <a:rPr lang="en-US" i="1" dirty="0"/>
              <a:t>r</a:t>
            </a:r>
            <a:r>
              <a:rPr lang="en-US" i="1" baseline="-25000" dirty="0"/>
              <a:t>f </a:t>
            </a:r>
            <a:r>
              <a:rPr lang="en-US" dirty="0"/>
              <a:t>= 7% and borrow at </a:t>
            </a:r>
            <a:r>
              <a:rPr lang="en-US" i="1" dirty="0"/>
              <a:t>r</a:t>
            </a:r>
            <a:r>
              <a:rPr lang="en-US" i="1" baseline="-25000" dirty="0"/>
              <a:t>f </a:t>
            </a:r>
            <a:r>
              <a:rPr lang="en-US" dirty="0"/>
              <a:t>= 9%</a:t>
            </a:r>
          </a:p>
          <a:p>
            <a:pPr lvl="2">
              <a:spcBef>
                <a:spcPts val="1200"/>
              </a:spcBef>
            </a:pPr>
            <a:r>
              <a:rPr lang="en-US" sz="2800" dirty="0"/>
              <a:t>Lending range slope = 8/22 = 0.36</a:t>
            </a:r>
          </a:p>
          <a:p>
            <a:pPr lvl="2">
              <a:spcBef>
                <a:spcPts val="1200"/>
              </a:spcBef>
            </a:pPr>
            <a:r>
              <a:rPr lang="en-US" sz="2800" dirty="0"/>
              <a:t>Borrowing range slope = 6/22 = 0.27</a:t>
            </a:r>
          </a:p>
          <a:p>
            <a:pPr lvl="2"/>
            <a:r>
              <a:rPr lang="en-US" sz="2800" dirty="0"/>
              <a:t>CAL kinks at</a:t>
            </a:r>
            <a:r>
              <a:rPr lang="en-US" sz="2800" i="1" dirty="0"/>
              <a:t> 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r>
              <a:rPr lang="en-US" dirty="0">
                <a:latin typeface="Constantia" charset="0"/>
              </a:rPr>
              <a:t>One Risky Asset and a Risk-Free Asset Portfolios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91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Opportunity Set with </a:t>
            </a:r>
            <a:br>
              <a:rPr lang="en-US" dirty="0"/>
            </a:br>
            <a:r>
              <a:rPr lang="en-US" dirty="0"/>
              <a:t>Different Borrowing and Lending Rates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4488"/>
            <a:ext cx="6844399" cy="433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329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investor must choose one optimal portfolio, </a:t>
            </a:r>
            <a:r>
              <a:rPr lang="en-US" i="1" dirty="0"/>
              <a:t>C</a:t>
            </a:r>
            <a:r>
              <a:rPr lang="en-US" dirty="0"/>
              <a:t>, from the set of feasible choices</a:t>
            </a:r>
          </a:p>
          <a:p>
            <a:pPr lvl="1"/>
            <a:r>
              <a:rPr lang="en-US" dirty="0"/>
              <a:t>Expected return of the complete portfolio: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Variance:</a:t>
            </a:r>
          </a:p>
        </p:txBody>
      </p:sp>
      <p:sp>
        <p:nvSpPr>
          <p:cNvPr id="81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Tolerance and Asset Allocation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87122"/>
              </p:ext>
            </p:extLst>
          </p:nvPr>
        </p:nvGraphicFramePr>
        <p:xfrm>
          <a:off x="1066800" y="3046412"/>
          <a:ext cx="68786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5" imgW="1765080" imgH="304560" progId="Equation.DSMT4">
                  <p:embed/>
                </p:oleObj>
              </mc:Choice>
              <mc:Fallback>
                <p:oleObj name="Equation" r:id="rId5" imgW="1765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3046412"/>
                        <a:ext cx="6878638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878633"/>
              </p:ext>
            </p:extLst>
          </p:nvPr>
        </p:nvGraphicFramePr>
        <p:xfrm>
          <a:off x="1066800" y="4696706"/>
          <a:ext cx="31178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7" imgW="799920" imgH="253800" progId="Equation.DSMT4">
                  <p:embed/>
                </p:oleObj>
              </mc:Choice>
              <mc:Fallback>
                <p:oleObj name="Equation" r:id="rId7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96706"/>
                        <a:ext cx="31178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58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Levels for </a:t>
            </a:r>
            <a:br>
              <a:rPr lang="en-US" dirty="0"/>
            </a:br>
            <a:r>
              <a:rPr lang="en-US" dirty="0"/>
              <a:t>Various Positions in Risky Assets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1600200"/>
            <a:ext cx="8305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6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as a Function of Allocation to the Risky Asset, </a:t>
            </a:r>
            <a:r>
              <a:rPr lang="en-US" i="1" dirty="0"/>
              <a:t>y </a:t>
            </a:r>
            <a:r>
              <a:rPr lang="en-US" sz="2000" dirty="0"/>
              <a:t>(1 of 2)</a:t>
            </a:r>
            <a:endParaRPr lang="en-US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9621"/>
            <a:ext cx="7467600" cy="462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5748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as a Function of Allocation to the Risky Asset, </a:t>
            </a:r>
            <a:r>
              <a:rPr lang="en-US" i="1" dirty="0"/>
              <a:t>y </a:t>
            </a:r>
            <a:r>
              <a:rPr lang="en-US" sz="2000" dirty="0"/>
              <a:t>(2 of 2)</a:t>
            </a:r>
            <a:endParaRPr lang="en-US" i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836776"/>
              </p:ext>
            </p:extLst>
          </p:nvPr>
        </p:nvGraphicFramePr>
        <p:xfrm>
          <a:off x="685800" y="1905000"/>
          <a:ext cx="7597775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3" imgW="3340080" imgH="1218960" progId="Equation.DSMT4">
                  <p:embed/>
                </p:oleObj>
              </mc:Choice>
              <mc:Fallback>
                <p:oleObj name="Equation" r:id="rId3" imgW="334008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905000"/>
                        <a:ext cx="7597775" cy="27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32439"/>
              </p:ext>
            </p:extLst>
          </p:nvPr>
        </p:nvGraphicFramePr>
        <p:xfrm>
          <a:off x="3352800" y="4343400"/>
          <a:ext cx="241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5" imgW="965160" imgH="457200" progId="Equation.DSMT4">
                  <p:embed/>
                </p:oleObj>
              </mc:Choice>
              <mc:Fallback>
                <p:oleObj name="Equation" r:id="rId5" imgW="965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4343400"/>
                        <a:ext cx="2413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6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of Indifference Curves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15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0796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rmAutofit/>
          </a:bodyPr>
          <a:lstStyle/>
          <a:p>
            <a:pPr eaLnBrk="1" hangingPunct="1"/>
            <a:r>
              <a:rPr lang="en-US" sz="3200" dirty="0">
                <a:latin typeface="Constantia" charset="0"/>
              </a:rPr>
              <a:t>Indifference Curves for </a:t>
            </a:r>
            <a:br>
              <a:rPr lang="en-US" sz="3200" dirty="0">
                <a:latin typeface="Constantia" charset="0"/>
              </a:rPr>
            </a:br>
            <a:r>
              <a:rPr lang="en-US" sz="3200" i="1" dirty="0">
                <a:latin typeface="Constantia" charset="0"/>
              </a:rPr>
              <a:t>U </a:t>
            </a:r>
            <a:r>
              <a:rPr lang="en-US" sz="3200" dirty="0">
                <a:latin typeface="Constantia" charset="0"/>
              </a:rPr>
              <a:t>= .05 and </a:t>
            </a:r>
            <a:r>
              <a:rPr lang="en-US" sz="3200" i="1" dirty="0">
                <a:latin typeface="Constantia" charset="0"/>
              </a:rPr>
              <a:t>U </a:t>
            </a:r>
            <a:r>
              <a:rPr lang="en-US" sz="3200" dirty="0">
                <a:latin typeface="Constantia" charset="0"/>
              </a:rPr>
              <a:t>= .09 with </a:t>
            </a:r>
            <a:r>
              <a:rPr lang="en-US" sz="3200" i="1" dirty="0">
                <a:latin typeface="Constantia" charset="0"/>
              </a:rPr>
              <a:t>A </a:t>
            </a:r>
            <a:r>
              <a:rPr lang="en-US" sz="3200" dirty="0">
                <a:latin typeface="Constantia" charset="0"/>
              </a:rPr>
              <a:t>= 2 and </a:t>
            </a:r>
            <a:r>
              <a:rPr lang="en-US" sz="3200" i="1" dirty="0">
                <a:latin typeface="Constantia" charset="0"/>
              </a:rPr>
              <a:t>A </a:t>
            </a:r>
            <a:r>
              <a:rPr lang="en-US" sz="3200" dirty="0">
                <a:latin typeface="Constantia" charset="0"/>
              </a:rPr>
              <a:t>= 4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93" y="1371600"/>
            <a:ext cx="6172200" cy="469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8385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</a:t>
            </a:r>
            <a:br>
              <a:rPr lang="en-US" dirty="0"/>
            </a:br>
            <a:r>
              <a:rPr lang="en-US" dirty="0"/>
              <a:t>Optimal Complete Portfolio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8677"/>
            <a:ext cx="5741895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257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Taking considerable risk for a commensurate gain</a:t>
            </a:r>
          </a:p>
          <a:p>
            <a:r>
              <a:rPr lang="en-US" sz="2600" dirty="0"/>
              <a:t>Parties have heterogeneous expectations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Gambling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Bet on an uncertain outcome for enjoyment</a:t>
            </a:r>
          </a:p>
          <a:p>
            <a:r>
              <a:rPr lang="en-US" sz="2600" dirty="0"/>
              <a:t>Parties assign the same probabilities to the possible outcomes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Risk Aversion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Speculation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6002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38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Returns on Four Indifference Curves and the CAL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" y="1752600"/>
            <a:ext cx="8955066" cy="39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395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Above analysis implicitly assumes normality</a:t>
            </a:r>
          </a:p>
          <a:p>
            <a:endParaRPr lang="en-US" dirty="0"/>
          </a:p>
          <a:p>
            <a:r>
              <a:rPr lang="en-US" dirty="0"/>
              <a:t>VaR and ES* assess exposure to extreme losses</a:t>
            </a:r>
          </a:p>
          <a:p>
            <a:endParaRPr lang="en-US" dirty="0"/>
          </a:p>
          <a:p>
            <a:r>
              <a:rPr lang="en-US" dirty="0"/>
              <a:t>“Black swan” events should concern investors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Non-Normal Returns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334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061"/>
                </a:solidFill>
              </a:rPr>
              <a:t>* Discussed in 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054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passive strategy avoids security analysis</a:t>
            </a:r>
          </a:p>
          <a:p>
            <a:endParaRPr lang="en-US" dirty="0"/>
          </a:p>
          <a:p>
            <a:r>
              <a:rPr lang="en-US" dirty="0"/>
              <a:t>Supply/demand forces may make this strategy reasonable for many investors</a:t>
            </a:r>
          </a:p>
          <a:p>
            <a:endParaRPr lang="en-US" dirty="0"/>
          </a:p>
          <a:p>
            <a:r>
              <a:rPr lang="en-US" dirty="0"/>
              <a:t>A natural candidate for a passively held risky asset would be the S&amp;P 500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Strategies:</a:t>
            </a:r>
            <a:br>
              <a:rPr lang="en-US" dirty="0"/>
            </a:br>
            <a:r>
              <a:rPr lang="en-US" dirty="0"/>
              <a:t>The Capital Market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01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Capital Market Line (CML) </a:t>
            </a:r>
          </a:p>
          <a:p>
            <a:pPr lvl="1"/>
            <a:r>
              <a:rPr lang="en-US" dirty="0"/>
              <a:t>Is a capital allocation line formed investment in two passive portfolios: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Virtually risk-free short-term T-bills (or a money market fund)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Fund of common stocks that mimics a broad market index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Strategies:</a:t>
            </a:r>
            <a:br>
              <a:rPr lang="en-US" dirty="0"/>
            </a:br>
            <a:r>
              <a:rPr lang="en-US" dirty="0"/>
              <a:t>The Capital Market Line </a:t>
            </a: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80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1926 to 2015, the passive risky portfolio offered an average risk premium of 8.3% with a standard deviation of 20.59%, resulting in a reward-to-volatility ratio of .40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Strategies:</a:t>
            </a:r>
            <a:br>
              <a:rPr lang="en-US" dirty="0"/>
            </a:br>
            <a:r>
              <a:rPr lang="en-US" dirty="0"/>
              <a:t>The Capital Market Line </a:t>
            </a: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22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Utility Values</a:t>
            </a:r>
          </a:p>
          <a:p>
            <a:pPr lvl="1"/>
            <a:r>
              <a:rPr lang="en-US" dirty="0"/>
              <a:t>Investors are willing to consider:</a:t>
            </a:r>
          </a:p>
          <a:p>
            <a:pPr lvl="2"/>
            <a:r>
              <a:rPr lang="en-US" dirty="0"/>
              <a:t>Risk-free assets</a:t>
            </a:r>
          </a:p>
          <a:p>
            <a:pPr lvl="2"/>
            <a:r>
              <a:rPr lang="en-US" dirty="0"/>
              <a:t>Speculative positions with positive risk premiums</a:t>
            </a:r>
          </a:p>
          <a:p>
            <a:pPr lvl="1"/>
            <a:r>
              <a:rPr lang="en-US" dirty="0"/>
              <a:t>Portfolio attractiveness </a:t>
            </a:r>
          </a:p>
          <a:p>
            <a:pPr lvl="2"/>
            <a:r>
              <a:rPr lang="en-US" dirty="0"/>
              <a:t>Increases with expected return </a:t>
            </a:r>
          </a:p>
          <a:p>
            <a:pPr lvl="2"/>
            <a:r>
              <a:rPr lang="en-US" dirty="0"/>
              <a:t>Decreases with risk</a:t>
            </a:r>
          </a:p>
          <a:p>
            <a:pPr lvl="2"/>
            <a:r>
              <a:rPr lang="en-US" dirty="0"/>
              <a:t>What happens when return increases with risk?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Risk Aversion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72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Risky Portfolios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954314" y="4572000"/>
            <a:ext cx="701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254061"/>
                </a:solidFill>
                <a:latin typeface="+mn-lt"/>
              </a:rPr>
              <a:t>Each portfolio receives a utility score to assess the investor</a:t>
            </a:r>
            <a:r>
              <a:rPr lang="en-US" altLang="ja-JP" sz="2800" dirty="0">
                <a:solidFill>
                  <a:srgbClr val="254061"/>
                </a:solidFill>
                <a:latin typeface="+mn-lt"/>
              </a:rPr>
              <a:t>’</a:t>
            </a:r>
            <a:r>
              <a:rPr lang="en-US" sz="2800" dirty="0">
                <a:solidFill>
                  <a:srgbClr val="254061"/>
                </a:solidFill>
                <a:latin typeface="+mn-lt"/>
              </a:rPr>
              <a:t>s risk/return trade off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133600"/>
            <a:ext cx="85629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95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dirty="0"/>
              <a:t>Utility Function</a:t>
            </a:r>
            <a:endParaRPr lang="en-US" i="1" dirty="0"/>
          </a:p>
          <a:p>
            <a:pPr lvl="1"/>
            <a:r>
              <a:rPr lang="en-US" i="1" dirty="0"/>
              <a:t>U</a:t>
            </a:r>
            <a:r>
              <a:rPr lang="en-US" dirty="0"/>
              <a:t> = Utility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 Expected return on the asset or portfolio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= Coefficient of risk aversion</a:t>
            </a:r>
          </a:p>
          <a:p>
            <a:pPr lvl="1"/>
            <a:r>
              <a:rPr lang="el-GR"/>
              <a:t>σ</a:t>
            </a:r>
            <a:r>
              <a:rPr lang="en-US" baseline="30000" dirty="0"/>
              <a:t>2</a:t>
            </a:r>
            <a:r>
              <a:rPr lang="en-US" dirty="0"/>
              <a:t> = Variance of returns</a:t>
            </a:r>
          </a:p>
          <a:p>
            <a:pPr lvl="1"/>
            <a:r>
              <a:rPr lang="en-US" dirty="0"/>
              <a:t>½ = A scaling factor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Risk Aversion and Utility 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737764"/>
              </p:ext>
            </p:extLst>
          </p:nvPr>
        </p:nvGraphicFramePr>
        <p:xfrm>
          <a:off x="2678113" y="5029200"/>
          <a:ext cx="3328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1218960" imgH="304560" progId="Equation.DSMT4">
                  <p:embed/>
                </p:oleObj>
              </mc:Choice>
              <mc:Fallback>
                <p:oleObj name="Equation" r:id="rId3" imgW="1218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8113" y="5029200"/>
                        <a:ext cx="332898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839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Scores of Portfolios with Varying Degrees of Risk Aversion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160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989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Averse Investors:</a:t>
            </a:r>
          </a:p>
          <a:p>
            <a:endParaRPr lang="en-US" dirty="0"/>
          </a:p>
          <a:p>
            <a:r>
              <a:rPr lang="en-US" dirty="0"/>
              <a:t>Risk-Neutral Investors: </a:t>
            </a:r>
          </a:p>
          <a:p>
            <a:endParaRPr lang="en-US" dirty="0"/>
          </a:p>
          <a:p>
            <a:r>
              <a:rPr lang="en-US" dirty="0"/>
              <a:t>Risk Lovers:</a:t>
            </a:r>
            <a:endParaRPr lang="en-US" sz="280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Investor Types</a:t>
            </a:r>
            <a:endParaRPr lang="en-US" i="1" dirty="0">
              <a:latin typeface="Constantia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403868"/>
              </p:ext>
            </p:extLst>
          </p:nvPr>
        </p:nvGraphicFramePr>
        <p:xfrm>
          <a:off x="1170618" y="1961946"/>
          <a:ext cx="1231446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4" imgW="380880" imgH="177480" progId="Equation.DSMT4">
                  <p:embed/>
                </p:oleObj>
              </mc:Choice>
              <mc:Fallback>
                <p:oleObj name="Equation" r:id="rId4" imgW="380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0618" y="1961946"/>
                        <a:ext cx="1231446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14952"/>
              </p:ext>
            </p:extLst>
          </p:nvPr>
        </p:nvGraphicFramePr>
        <p:xfrm>
          <a:off x="1170164" y="3125443"/>
          <a:ext cx="12319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6" imgW="380880" imgH="177480" progId="Equation.DSMT4">
                  <p:embed/>
                </p:oleObj>
              </mc:Choice>
              <mc:Fallback>
                <p:oleObj name="Equation" r:id="rId6" imgW="380880" imgH="177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164" y="3125443"/>
                        <a:ext cx="12319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5309728"/>
            <a:ext cx="464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olidFill>
                  <a:srgbClr val="254061"/>
                </a:solidFill>
              </a:rPr>
              <a:t>Where A</a:t>
            </a:r>
            <a:r>
              <a:rPr lang="en-US" dirty="0">
                <a:solidFill>
                  <a:srgbClr val="254061"/>
                </a:solidFill>
              </a:rPr>
              <a:t> = Coefficient of risk aversion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87502"/>
              </p:ext>
            </p:extLst>
          </p:nvPr>
        </p:nvGraphicFramePr>
        <p:xfrm>
          <a:off x="1170164" y="4364537"/>
          <a:ext cx="1190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8" imgW="368280" imgH="177480" progId="Equation.DSMT4">
                  <p:embed/>
                </p:oleObj>
              </mc:Choice>
              <mc:Fallback>
                <p:oleObj name="Equation" r:id="rId8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164" y="4364537"/>
                        <a:ext cx="11906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529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 Between Risk and Return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799"/>
            <a:ext cx="7162800" cy="447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6-</a:t>
            </a:r>
            <a:fld id="{1FB29749-CE48-41AD-9177-EDEFF4019D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49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790</TotalTime>
  <Words>1072</Words>
  <Application>Microsoft Office PowerPoint</Application>
  <PresentationFormat>On-screen Show (4:3)</PresentationFormat>
  <Paragraphs>216</Paragraphs>
  <Slides>34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Arial</vt:lpstr>
      <vt:lpstr>Calibri</vt:lpstr>
      <vt:lpstr>Cambria</vt:lpstr>
      <vt:lpstr>Constantia</vt:lpstr>
      <vt:lpstr>Symbol</vt:lpstr>
      <vt:lpstr>Times New Roman</vt:lpstr>
      <vt:lpstr>BKM_PPT_Ch01_11e_NB</vt:lpstr>
      <vt:lpstr>Equation</vt:lpstr>
      <vt:lpstr>Chapter Six</vt:lpstr>
      <vt:lpstr>Chapter Overview</vt:lpstr>
      <vt:lpstr>Risk and Risk Aversion (1 of 2)</vt:lpstr>
      <vt:lpstr>Risk and Risk Aversion (2 of 2)</vt:lpstr>
      <vt:lpstr>Available Risky Portfolios</vt:lpstr>
      <vt:lpstr>Risk Aversion and Utility Values</vt:lpstr>
      <vt:lpstr>Utility Scores of Portfolios with Varying Degrees of Risk Aversion</vt:lpstr>
      <vt:lpstr>Investor Types</vt:lpstr>
      <vt:lpstr>Trade-Off Between Risk and Return</vt:lpstr>
      <vt:lpstr>Estimating Risk Aversion (1 of 2)</vt:lpstr>
      <vt:lpstr>Estimating Risk Aversion (2 of 2)</vt:lpstr>
      <vt:lpstr>Indifference Curves</vt:lpstr>
      <vt:lpstr>Capital Allocation Across Risky  and Risk-Free Portfolios </vt:lpstr>
      <vt:lpstr>Basic Asset Allocation Example (1 of 2)</vt:lpstr>
      <vt:lpstr>Basic Asset Allocation Example (2 of 2)</vt:lpstr>
      <vt:lpstr>The Risk-Free Asset</vt:lpstr>
      <vt:lpstr>Portfolios:  Risky Asset and Risk-Free Asset</vt:lpstr>
      <vt:lpstr>One Risky Asset and a Risk-Free Asset: Example (1 of 2)</vt:lpstr>
      <vt:lpstr>One Risky Asset and a Risk-Free Asset: Example (2 of 2)</vt:lpstr>
      <vt:lpstr>The Investment Opportunity Set </vt:lpstr>
      <vt:lpstr>One Risky Asset and a Risk-Free Asset Portfolios</vt:lpstr>
      <vt:lpstr>The Opportunity Set with  Different Borrowing and Lending Rates</vt:lpstr>
      <vt:lpstr>Risk Tolerance and Asset Allocation</vt:lpstr>
      <vt:lpstr>Utility Levels for  Various Positions in Risky Assets</vt:lpstr>
      <vt:lpstr>Utility as a Function of Allocation to the Risky Asset, y (1 of 2)</vt:lpstr>
      <vt:lpstr>Utility as a Function of Allocation to the Risky Asset, y (2 of 2)</vt:lpstr>
      <vt:lpstr>Calculations of Indifference Curves</vt:lpstr>
      <vt:lpstr>Indifference Curves for  U = .05 and U = .09 with A = 2 and A = 4</vt:lpstr>
      <vt:lpstr>Finding the Optimal Complete Portfolio</vt:lpstr>
      <vt:lpstr>Expected Returns on Four Indifference Curves and the CAL</vt:lpstr>
      <vt:lpstr>Non-Normal Returns</vt:lpstr>
      <vt:lpstr>Passive Strategies: The Capital Market Line</vt:lpstr>
      <vt:lpstr>Passive Strategies: The Capital Market Line (1 of 2)</vt:lpstr>
      <vt:lpstr>Passive Strategies: The Capital Market Line (2 of 2)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61</cp:revision>
  <cp:lastPrinted>2017-03-07T15:41:56Z</cp:lastPrinted>
  <dcterms:created xsi:type="dcterms:W3CDTF">2017-03-09T17:21:39Z</dcterms:created>
  <dcterms:modified xsi:type="dcterms:W3CDTF">2018-01-23T00:26:34Z</dcterms:modified>
</cp:coreProperties>
</file>