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39"/>
  </p:notesMasterIdLst>
  <p:handoutMasterIdLst>
    <p:handoutMasterId r:id="rId40"/>
  </p:handoutMasterIdLst>
  <p:sldIdLst>
    <p:sldId id="292" r:id="rId2"/>
    <p:sldId id="294" r:id="rId3"/>
    <p:sldId id="340" r:id="rId4"/>
    <p:sldId id="295" r:id="rId5"/>
    <p:sldId id="341" r:id="rId6"/>
    <p:sldId id="297" r:id="rId7"/>
    <p:sldId id="342" r:id="rId8"/>
    <p:sldId id="343" r:id="rId9"/>
    <p:sldId id="300" r:id="rId10"/>
    <p:sldId id="303" r:id="rId11"/>
    <p:sldId id="332" r:id="rId12"/>
    <p:sldId id="304" r:id="rId13"/>
    <p:sldId id="306" r:id="rId14"/>
    <p:sldId id="307" r:id="rId15"/>
    <p:sldId id="344" r:id="rId16"/>
    <p:sldId id="309" r:id="rId17"/>
    <p:sldId id="310" r:id="rId18"/>
    <p:sldId id="311" r:id="rId19"/>
    <p:sldId id="346" r:id="rId20"/>
    <p:sldId id="347" r:id="rId21"/>
    <p:sldId id="349" r:id="rId22"/>
    <p:sldId id="348" r:id="rId23"/>
    <p:sldId id="350" r:id="rId24"/>
    <p:sldId id="351" r:id="rId25"/>
    <p:sldId id="317" r:id="rId26"/>
    <p:sldId id="318" r:id="rId27"/>
    <p:sldId id="335" r:id="rId28"/>
    <p:sldId id="320" r:id="rId29"/>
    <p:sldId id="321" r:id="rId30"/>
    <p:sldId id="322" r:id="rId31"/>
    <p:sldId id="324" r:id="rId32"/>
    <p:sldId id="325" r:id="rId33"/>
    <p:sldId id="336" r:id="rId34"/>
    <p:sldId id="327" r:id="rId35"/>
    <p:sldId id="328" r:id="rId36"/>
    <p:sldId id="329" r:id="rId37"/>
    <p:sldId id="331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EB9"/>
    <a:srgbClr val="00CAC5"/>
    <a:srgbClr val="00CFCA"/>
    <a:srgbClr val="CCFFFF"/>
    <a:srgbClr val="009B9B"/>
    <a:srgbClr val="009E9A"/>
    <a:srgbClr val="000066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18" autoAdjust="0"/>
    <p:restoredTop sz="94614" autoAdjust="0"/>
  </p:normalViewPr>
  <p:slideViewPr>
    <p:cSldViewPr>
      <p:cViewPr>
        <p:scale>
          <a:sx n="50" d="100"/>
          <a:sy n="50" d="100"/>
        </p:scale>
        <p:origin x="-2256" y="-8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19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vboxsrv\Windows_Share\Final_MS\BKM%2010e%20Ch03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391656068452208"/>
          <c:y val="4.1234984902653184E-2"/>
          <c:w val="0.82917212951486829"/>
          <c:h val="0.59584374151506914"/>
        </c:manualLayout>
      </c:layout>
      <c:barChart>
        <c:barDir val="col"/>
        <c:grouping val="stacked"/>
        <c:varyColors val="0"/>
        <c:ser>
          <c:idx val="0"/>
          <c:order val="0"/>
          <c:invertIfNegative val="0"/>
          <c:cat>
            <c:strRef>
              <c:f>'Fig 3.8'!$B$5:$B$17</c:f>
              <c:strCache>
                <c:ptCount val="13"/>
                <c:pt idx="0">
                  <c:v>NYSE-Euronext (US)</c:v>
                </c:pt>
                <c:pt idx="1">
                  <c:v>NASDAQ-OMX</c:v>
                </c:pt>
                <c:pt idx="2">
                  <c:v>Tokyo</c:v>
                </c:pt>
                <c:pt idx="3">
                  <c:v>London</c:v>
                </c:pt>
                <c:pt idx="4">
                  <c:v>Euronext (Europe)</c:v>
                </c:pt>
                <c:pt idx="5">
                  <c:v>Shanghai</c:v>
                </c:pt>
                <c:pt idx="6">
                  <c:v>Hong Kong</c:v>
                </c:pt>
                <c:pt idx="7">
                  <c:v>Toronto</c:v>
                </c:pt>
                <c:pt idx="8">
                  <c:v>Brazil</c:v>
                </c:pt>
                <c:pt idx="9">
                  <c:v>Australia</c:v>
                </c:pt>
                <c:pt idx="10">
                  <c:v>Deutsche Börse</c:v>
                </c:pt>
                <c:pt idx="11">
                  <c:v>BME (Spanish)</c:v>
                </c:pt>
                <c:pt idx="12">
                  <c:v>India</c:v>
                </c:pt>
              </c:strCache>
            </c:strRef>
          </c:cat>
          <c:val>
            <c:numRef>
              <c:f>'Fig 3.8'!$C$5:$C$17</c:f>
              <c:numCache>
                <c:formatCode>#,##0</c:formatCode>
                <c:ptCount val="13"/>
                <c:pt idx="0">
                  <c:v>11795.6</c:v>
                </c:pt>
                <c:pt idx="1">
                  <c:v>3845</c:v>
                </c:pt>
                <c:pt idx="2">
                  <c:v>3325</c:v>
                </c:pt>
                <c:pt idx="3">
                  <c:v>3266</c:v>
                </c:pt>
                <c:pt idx="4">
                  <c:v>2447</c:v>
                </c:pt>
                <c:pt idx="5">
                  <c:v>2357</c:v>
                </c:pt>
                <c:pt idx="6">
                  <c:v>2258</c:v>
                </c:pt>
                <c:pt idx="7">
                  <c:v>1912</c:v>
                </c:pt>
                <c:pt idx="8">
                  <c:v>1229</c:v>
                </c:pt>
                <c:pt idx="9">
                  <c:v>1198</c:v>
                </c:pt>
                <c:pt idx="10">
                  <c:v>1184</c:v>
                </c:pt>
                <c:pt idx="11">
                  <c:v>1031</c:v>
                </c:pt>
                <c:pt idx="12">
                  <c:v>1007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7305088"/>
        <c:axId val="27306624"/>
      </c:barChart>
      <c:catAx>
        <c:axId val="2730508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27306624"/>
        <c:crosses val="autoZero"/>
        <c:auto val="1"/>
        <c:lblAlgn val="ctr"/>
        <c:lblOffset val="100"/>
        <c:noMultiLvlLbl val="0"/>
      </c:catAx>
      <c:valAx>
        <c:axId val="27306624"/>
        <c:scaling>
          <c:orientation val="minMax"/>
          <c:max val="12000"/>
        </c:scaling>
        <c:delete val="0"/>
        <c:axPos val="l"/>
        <c:majorGridlines>
          <c:spPr>
            <a:ln>
              <a:noFill/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/>
                  <a:t>$ Billion</a:t>
                </a:r>
              </a:p>
            </c:rich>
          </c:tx>
          <c:layout>
            <c:manualLayout>
              <c:xMode val="edge"/>
              <c:yMode val="edge"/>
              <c:x val="1.2232413545731697E-2"/>
              <c:y val="0.29490199518932014"/>
            </c:manualLayout>
          </c:layout>
          <c:overlay val="0"/>
        </c:title>
        <c:numFmt formatCode="#,##0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2730508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1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509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fld id="{81BC1A58-841C-4501-8124-966B00157D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375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ECC401B-5371-4ABA-BB00-B0A6F8BBACB3}" type="slidenum">
              <a:rPr lang="en-US" sz="1200"/>
              <a:pPr algn="r"/>
              <a:t>34</a:t>
            </a:fld>
            <a:endParaRPr lang="en-US" sz="1200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0488" tIns="44450" rIns="90488" bIns="44450"/>
          <a:lstStyle/>
          <a:p>
            <a:pPr eaLnBrk="1" hangingPunct="1"/>
            <a:endParaRPr lang="en-IN" smtClean="0">
              <a:ea typeface="ＭＳ Ｐゴシック" pitchFamily="34" charset="-128"/>
            </a:endParaRPr>
          </a:p>
        </p:txBody>
      </p:sp>
      <p:sp>
        <p:nvSpPr>
          <p:cNvPr id="5017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002B5C">
            <a:alpha val="24706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33400" y="6134100"/>
            <a:ext cx="8610600" cy="457200"/>
          </a:xfrm>
          <a:prstGeom prst="rect">
            <a:avLst/>
          </a:prstGeom>
          <a:solidFill>
            <a:srgbClr val="002B5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029200" y="6134100"/>
            <a:ext cx="41148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chemeClr val="bg1"/>
                </a:solidFill>
                <a:latin typeface="Constantia" pitchFamily="18" charset="0"/>
                <a:ea typeface="ＭＳ Ｐゴシック" charset="0"/>
                <a:cs typeface="+mn-cs"/>
              </a:rPr>
              <a:t>INVESTMENTS</a:t>
            </a:r>
            <a:r>
              <a:rPr lang="en-US" dirty="0">
                <a:latin typeface="Constantia" pitchFamily="18" charset="0"/>
                <a:ea typeface="ＭＳ Ｐゴシック" charset="0"/>
                <a:cs typeface="+mn-cs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nstantia" pitchFamily="18" charset="0"/>
                <a:ea typeface="ＭＳ Ｐゴシック" charset="0"/>
                <a:cs typeface="+mn-cs"/>
              </a:rPr>
              <a:t>|</a:t>
            </a:r>
            <a:r>
              <a:rPr lang="en-US" sz="1400" dirty="0">
                <a:solidFill>
                  <a:schemeClr val="bg1"/>
                </a:solidFill>
                <a:latin typeface="Constantia" pitchFamily="18" charset="0"/>
                <a:ea typeface="ＭＳ Ｐゴシック" charset="0"/>
                <a:cs typeface="+mn-cs"/>
              </a:rPr>
              <a:t> BODIE, KANE, MARCUS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-30163" y="1219200"/>
            <a:ext cx="9144001" cy="1524000"/>
          </a:xfrm>
          <a:prstGeom prst="rect">
            <a:avLst/>
          </a:prstGeom>
          <a:solidFill>
            <a:srgbClr val="002B5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33400" y="6134100"/>
            <a:ext cx="8610600" cy="457200"/>
          </a:xfrm>
          <a:prstGeom prst="rect">
            <a:avLst/>
          </a:prstGeom>
          <a:solidFill>
            <a:srgbClr val="002B5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029200" y="6134100"/>
            <a:ext cx="41148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chemeClr val="bg1"/>
                </a:solidFill>
                <a:latin typeface="Constantia" pitchFamily="18" charset="0"/>
                <a:ea typeface="ＭＳ Ｐゴシック" charset="0"/>
                <a:cs typeface="+mn-cs"/>
              </a:rPr>
              <a:t>INVESTMENTS</a:t>
            </a:r>
            <a:r>
              <a:rPr lang="en-US" dirty="0">
                <a:latin typeface="Constantia" pitchFamily="18" charset="0"/>
                <a:ea typeface="ＭＳ Ｐゴシック" charset="0"/>
                <a:cs typeface="+mn-cs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nstantia" pitchFamily="18" charset="0"/>
                <a:ea typeface="ＭＳ Ｐゴシック" charset="0"/>
                <a:cs typeface="+mn-cs"/>
              </a:rPr>
              <a:t>|</a:t>
            </a:r>
            <a:r>
              <a:rPr lang="en-US" sz="1400" dirty="0">
                <a:solidFill>
                  <a:schemeClr val="bg1"/>
                </a:solidFill>
                <a:latin typeface="Constantia" pitchFamily="18" charset="0"/>
                <a:ea typeface="ＭＳ Ｐゴシック" charset="0"/>
                <a:cs typeface="+mn-cs"/>
              </a:rPr>
              <a:t> BODIE, KANE, MARCUS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onstant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718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2134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134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fld id="{B209BDA6-D650-4024-ABE3-C76481A0E4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188913"/>
            <a:ext cx="8305800" cy="1066800"/>
          </a:xfrm>
          <a:prstGeom prst="rect">
            <a:avLst/>
          </a:prstGeom>
          <a:solidFill>
            <a:srgbClr val="002B5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>
                <a:srgbClr val="C00000"/>
              </a:buClr>
              <a:defRPr/>
            </a:lvl1pPr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  <a:lvl5pPr>
              <a:buClr>
                <a:srgbClr val="C00000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188913"/>
            <a:ext cx="8305800" cy="1066800"/>
          </a:xfrm>
          <a:prstGeom prst="rect">
            <a:avLst/>
          </a:prstGeom>
          <a:solidFill>
            <a:srgbClr val="002B5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buClr>
                <a:srgbClr val="C00000"/>
              </a:buClr>
              <a:defRPr/>
            </a:lvl1pPr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  <a:lvl5pPr>
              <a:buClr>
                <a:srgbClr val="C00000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188913"/>
            <a:ext cx="8305800" cy="1066800"/>
          </a:xfrm>
          <a:prstGeom prst="rect">
            <a:avLst/>
          </a:prstGeom>
          <a:solidFill>
            <a:srgbClr val="002B5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33400" y="6276975"/>
            <a:ext cx="8610600" cy="457200"/>
          </a:xfrm>
          <a:prstGeom prst="rect">
            <a:avLst/>
          </a:prstGeom>
          <a:solidFill>
            <a:srgbClr val="002B5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5029200" y="6276975"/>
            <a:ext cx="41148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chemeClr val="bg1"/>
                </a:solidFill>
                <a:latin typeface="Constantia" pitchFamily="18" charset="0"/>
                <a:ea typeface="ＭＳ Ｐゴシック" charset="0"/>
                <a:cs typeface="+mn-cs"/>
              </a:rPr>
              <a:t>INVESTMENTS</a:t>
            </a:r>
            <a:r>
              <a:rPr lang="en-US" dirty="0">
                <a:latin typeface="Constantia" pitchFamily="18" charset="0"/>
                <a:ea typeface="ＭＳ Ｐゴシック" charset="0"/>
                <a:cs typeface="+mn-cs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nstantia" pitchFamily="18" charset="0"/>
                <a:ea typeface="ＭＳ Ｐゴシック" charset="0"/>
                <a:cs typeface="+mn-cs"/>
              </a:rPr>
              <a:t>|</a:t>
            </a:r>
            <a:r>
              <a:rPr lang="en-US" sz="1400" dirty="0">
                <a:solidFill>
                  <a:schemeClr val="bg1"/>
                </a:solidFill>
                <a:latin typeface="Constantia" pitchFamily="18" charset="0"/>
                <a:ea typeface="ＭＳ Ｐゴシック" charset="0"/>
                <a:cs typeface="+mn-cs"/>
              </a:rPr>
              <a:t> BODIE, KANE, MARCUS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C00000"/>
              </a:buClr>
              <a:buFont typeface="Arial" pitchFamily="34" charset="0"/>
              <a:buChar char="•"/>
              <a:defRPr/>
            </a:lvl1pPr>
            <a:lvl2pPr marL="742950" indent="-285750">
              <a:buClr>
                <a:srgbClr val="C00000"/>
              </a:buClr>
              <a:buFont typeface="Arial" pitchFamily="34" charset="0"/>
              <a:buChar char="•"/>
              <a:defRPr/>
            </a:lvl2pPr>
            <a:lvl3pPr marL="1143000" indent="-228600">
              <a:buClr>
                <a:srgbClr val="C00000"/>
              </a:buClr>
              <a:buFont typeface="Arial" pitchFamily="34" charset="0"/>
              <a:buChar char="•"/>
              <a:defRPr/>
            </a:lvl3pPr>
            <a:lvl4pPr marL="1600200" indent="-228600">
              <a:buClr>
                <a:srgbClr val="C00000"/>
              </a:buClr>
              <a:buFont typeface="Arial" pitchFamily="34" charset="0"/>
              <a:buChar char="•"/>
              <a:defRPr/>
            </a:lvl4pPr>
            <a:lvl5pPr marL="2057400" indent="-228600">
              <a:buClr>
                <a:srgbClr val="C00000"/>
              </a:buCl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onstant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fld id="{B048FEDE-976A-4825-BCCA-2276E8909A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5"/>
          <p:cNvSpPr txBox="1">
            <a:spLocks noChangeArrowheads="1"/>
          </p:cNvSpPr>
          <p:nvPr userDrawn="1"/>
        </p:nvSpPr>
        <p:spPr>
          <a:xfrm>
            <a:off x="57150" y="6338887"/>
            <a:ext cx="1600200" cy="365125"/>
          </a:xfrm>
          <a:prstGeom prst="rect">
            <a:avLst/>
          </a:prstGeom>
          <a:noFill/>
          <a:ln/>
          <a:extLst/>
        </p:spPr>
        <p:txBody>
          <a:bodyPr lIns="45720" rIns="45720" anchor="ctr">
            <a:normAutofit/>
          </a:bodyPr>
          <a:lstStyle/>
          <a:p>
            <a:pPr algn="l">
              <a:defRPr/>
            </a:pPr>
            <a:r>
              <a:rPr lang="en-US" sz="1200" dirty="0" smtClean="0">
                <a:latin typeface="Times New Roman" pitchFamily="18" charset="0"/>
              </a:rPr>
              <a:t>3-</a:t>
            </a:r>
            <a:fld id="{2B29380E-C5E0-407A-B94E-BDD5F33F7C4C}" type="slidenum">
              <a:rPr lang="en-US" sz="1200">
                <a:latin typeface="Times New Roman" pitchFamily="18" charset="0"/>
              </a:rPr>
              <a:pPr algn="l">
                <a:defRPr/>
              </a:pPr>
              <a:t>‹#›</a:t>
            </a:fld>
            <a:endParaRPr lang="en-US" sz="1200" dirty="0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188913"/>
            <a:ext cx="8305800" cy="1066800"/>
          </a:xfrm>
          <a:prstGeom prst="rect">
            <a:avLst/>
          </a:prstGeom>
          <a:solidFill>
            <a:srgbClr val="002B5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88913"/>
            <a:ext cx="8305800" cy="1066800"/>
          </a:xfrm>
          <a:prstGeom prst="rect">
            <a:avLst/>
          </a:prstGeom>
          <a:solidFill>
            <a:srgbClr val="002B5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indent="-342900">
              <a:buClr>
                <a:srgbClr val="C00000"/>
              </a:buClr>
              <a:buFont typeface="Arial" pitchFamily="34" charset="0"/>
              <a:buChar char="•"/>
              <a:defRPr sz="2800"/>
            </a:lvl1pPr>
            <a:lvl2pPr marL="742950" indent="-285750">
              <a:buClr>
                <a:srgbClr val="C00000"/>
              </a:buClr>
              <a:buFont typeface="Arial" pitchFamily="34" charset="0"/>
              <a:buChar char="•"/>
              <a:defRPr sz="2400"/>
            </a:lvl2pPr>
            <a:lvl3pPr marL="1143000" indent="-228600">
              <a:buClr>
                <a:srgbClr val="C00000"/>
              </a:buClr>
              <a:buFont typeface="Arial" pitchFamily="34" charset="0"/>
              <a:buChar char="•"/>
              <a:defRPr sz="2000"/>
            </a:lvl3pPr>
            <a:lvl4pPr marL="1600200" indent="-228600">
              <a:buClr>
                <a:srgbClr val="C00000"/>
              </a:buClr>
              <a:buFont typeface="Arial" pitchFamily="34" charset="0"/>
              <a:buChar char="•"/>
              <a:defRPr sz="1800"/>
            </a:lvl4pPr>
            <a:lvl5pPr marL="2057400" indent="-228600">
              <a:buClr>
                <a:srgbClr val="C00000"/>
              </a:buClr>
              <a:buFont typeface="Arial" pitchFamily="34" charset="0"/>
              <a:buChar char="•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 rtlCol="0">
            <a:normAutofit/>
          </a:bodyPr>
          <a:lstStyle>
            <a:lvl1pPr>
              <a:defRPr lang="en-US" sz="2800" smtClean="0"/>
            </a:lvl1pPr>
            <a:lvl2pPr>
              <a:defRPr lang="en-US" sz="2400" smtClean="0"/>
            </a:lvl2pPr>
            <a:lvl3pPr>
              <a:defRPr lang="en-US" sz="20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188913"/>
            <a:ext cx="8305800" cy="1066800"/>
          </a:xfrm>
          <a:prstGeom prst="rect">
            <a:avLst/>
          </a:prstGeom>
          <a:solidFill>
            <a:srgbClr val="002B5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buClr>
                <a:srgbClr val="C00000"/>
              </a:buClr>
              <a:defRPr sz="2400"/>
            </a:lvl1pPr>
            <a:lvl2pPr>
              <a:buClr>
                <a:srgbClr val="C00000"/>
              </a:buClr>
              <a:defRPr sz="2000"/>
            </a:lvl2pPr>
            <a:lvl3pPr>
              <a:buClr>
                <a:srgbClr val="C00000"/>
              </a:buClr>
              <a:defRPr sz="1800"/>
            </a:lvl3pPr>
            <a:lvl4pPr>
              <a:buClr>
                <a:srgbClr val="C00000"/>
              </a:buClr>
              <a:defRPr sz="1600"/>
            </a:lvl4pPr>
            <a:lvl5pPr>
              <a:buClr>
                <a:srgbClr val="C00000"/>
              </a:buCl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buClr>
                <a:srgbClr val="C00000"/>
              </a:buClr>
              <a:defRPr sz="2400"/>
            </a:lvl1pPr>
            <a:lvl2pPr>
              <a:buClr>
                <a:srgbClr val="C00000"/>
              </a:buClr>
              <a:defRPr sz="2000"/>
            </a:lvl2pPr>
            <a:lvl3pPr>
              <a:buClr>
                <a:srgbClr val="C00000"/>
              </a:buClr>
              <a:defRPr sz="1800"/>
            </a:lvl3pPr>
            <a:lvl4pPr>
              <a:buClr>
                <a:srgbClr val="C00000"/>
              </a:buClr>
              <a:defRPr sz="1600"/>
            </a:lvl4pPr>
            <a:lvl5pPr>
              <a:buClr>
                <a:srgbClr val="C00000"/>
              </a:buCl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Rectangle 5"/>
          <p:cNvSpPr txBox="1">
            <a:spLocks noChangeArrowheads="1"/>
          </p:cNvSpPr>
          <p:nvPr userDrawn="1"/>
        </p:nvSpPr>
        <p:spPr>
          <a:xfrm>
            <a:off x="57150" y="6338887"/>
            <a:ext cx="1600200" cy="365125"/>
          </a:xfrm>
          <a:prstGeom prst="rect">
            <a:avLst/>
          </a:prstGeom>
          <a:noFill/>
          <a:ln/>
          <a:extLst/>
        </p:spPr>
        <p:txBody>
          <a:bodyPr lIns="45720" rIns="45720" anchor="ctr">
            <a:normAutofit/>
          </a:bodyPr>
          <a:lstStyle/>
          <a:p>
            <a:pPr algn="l">
              <a:defRPr/>
            </a:pPr>
            <a:r>
              <a:rPr lang="en-US" sz="1200" dirty="0" smtClean="0">
                <a:latin typeface="Times New Roman" pitchFamily="18" charset="0"/>
              </a:rPr>
              <a:t>3-</a:t>
            </a:r>
            <a:fld id="{2B29380E-C5E0-407A-B94E-BDD5F33F7C4C}" type="slidenum">
              <a:rPr lang="en-US" sz="1200">
                <a:latin typeface="Times New Roman" pitchFamily="18" charset="0"/>
              </a:rPr>
              <a:pPr algn="l">
                <a:defRPr/>
              </a:pPr>
              <a:t>‹#›</a:t>
            </a:fld>
            <a:endParaRPr lang="en-US" sz="1200" dirty="0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188913"/>
            <a:ext cx="8305800" cy="1066800"/>
          </a:xfrm>
          <a:prstGeom prst="rect">
            <a:avLst/>
          </a:prstGeom>
          <a:solidFill>
            <a:srgbClr val="002B5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188913"/>
            <a:ext cx="8305800" cy="1066800"/>
          </a:xfrm>
          <a:prstGeom prst="rect">
            <a:avLst/>
          </a:prstGeom>
          <a:solidFill>
            <a:srgbClr val="002B5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88913"/>
            <a:ext cx="8305800" cy="1066800"/>
          </a:xfrm>
          <a:prstGeom prst="rect">
            <a:avLst/>
          </a:prstGeom>
          <a:solidFill>
            <a:srgbClr val="002B5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buClr>
                <a:srgbClr val="C00000"/>
              </a:buClr>
              <a:defRPr sz="2800"/>
            </a:lvl2pPr>
            <a:lvl3pPr>
              <a:buClr>
                <a:srgbClr val="C00000"/>
              </a:buClr>
              <a:defRPr sz="2400"/>
            </a:lvl3pPr>
            <a:lvl4pPr>
              <a:buClr>
                <a:srgbClr val="C00000"/>
              </a:buClr>
              <a:defRPr sz="2000"/>
            </a:lvl4pPr>
            <a:lvl5pPr>
              <a:buClr>
                <a:srgbClr val="C00000"/>
              </a:buCl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88913"/>
            <a:ext cx="8305800" cy="1066800"/>
          </a:xfrm>
          <a:prstGeom prst="rect">
            <a:avLst/>
          </a:prstGeom>
          <a:solidFill>
            <a:srgbClr val="002B5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33400" y="6276975"/>
            <a:ext cx="8610600" cy="457200"/>
          </a:xfrm>
          <a:prstGeom prst="rect">
            <a:avLst/>
          </a:prstGeom>
          <a:solidFill>
            <a:srgbClr val="002B5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5029200" y="6276975"/>
            <a:ext cx="41148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chemeClr val="bg1"/>
                </a:solidFill>
                <a:latin typeface="Constantia" pitchFamily="18" charset="0"/>
                <a:ea typeface="ＭＳ Ｐゴシック" charset="0"/>
                <a:cs typeface="+mn-cs"/>
              </a:rPr>
              <a:t>INVESTMENTS</a:t>
            </a:r>
            <a:r>
              <a:rPr lang="en-US" dirty="0">
                <a:latin typeface="Constantia" pitchFamily="18" charset="0"/>
                <a:ea typeface="ＭＳ Ｐゴシック" charset="0"/>
                <a:cs typeface="+mn-cs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nstantia" pitchFamily="18" charset="0"/>
                <a:ea typeface="ＭＳ Ｐゴシック" charset="0"/>
                <a:cs typeface="+mn-cs"/>
              </a:rPr>
              <a:t>|</a:t>
            </a:r>
            <a:r>
              <a:rPr lang="en-US" sz="1400" dirty="0">
                <a:solidFill>
                  <a:schemeClr val="bg1"/>
                </a:solidFill>
                <a:latin typeface="Constantia" pitchFamily="18" charset="0"/>
                <a:ea typeface="ＭＳ Ｐゴシック" charset="0"/>
                <a:cs typeface="+mn-cs"/>
              </a:rPr>
              <a:t> BODIE, KANE, MARCUS</a:t>
            </a:r>
          </a:p>
        </p:txBody>
      </p:sp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Constantia" pitchFamily="18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onstantia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onstantia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onstantia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onstantia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onstantia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onstantia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onstantia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onstantia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lang="en-US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lang="en-US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lang="en-US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Chapter Three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smtClean="0">
                <a:solidFill>
                  <a:srgbClr val="595959"/>
                </a:solidFill>
              </a:rPr>
              <a:t>How Securities Are Traded</a:t>
            </a:r>
          </a:p>
        </p:txBody>
      </p:sp>
      <p:sp>
        <p:nvSpPr>
          <p:cNvPr id="15365" name="Rectangle 2"/>
          <p:cNvSpPr>
            <a:spLocks noChangeArrowheads="1"/>
          </p:cNvSpPr>
          <p:nvPr/>
        </p:nvSpPr>
        <p:spPr bwMode="auto">
          <a:xfrm>
            <a:off x="533400" y="6611938"/>
            <a:ext cx="83058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 sz="100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Copyright © 2014 McGraw-Hill Education. All rights reserved. No reproduction or distribution without the prior written consent of McGraw-Hill Education.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 lIns="90488" tIns="44450" rIns="90488" bIns="44450" rtlCol="0">
            <a:normAutofit fontScale="92500" lnSpcReduction="10000"/>
          </a:bodyPr>
          <a:lstStyle/>
          <a:p>
            <a:pPr fontAlgn="auto">
              <a:lnSpc>
                <a:spcPct val="85000"/>
              </a:lnSpc>
              <a:spcAft>
                <a:spcPts val="0"/>
              </a:spcAft>
              <a:buFontTx/>
              <a:buNone/>
              <a:defRPr/>
            </a:pPr>
            <a:r>
              <a:rPr sz="3500" dirty="0"/>
              <a:t>Types of Markets:</a:t>
            </a:r>
          </a:p>
          <a:p>
            <a:pPr fontAlgn="auto">
              <a:lnSpc>
                <a:spcPct val="85000"/>
              </a:lnSpc>
              <a:spcAft>
                <a:spcPts val="0"/>
              </a:spcAft>
              <a:defRPr/>
            </a:pPr>
            <a:r>
              <a:rPr sz="3500" dirty="0" smtClean="0"/>
              <a:t>Direct </a:t>
            </a:r>
            <a:r>
              <a:rPr sz="3500" dirty="0"/>
              <a:t>search</a:t>
            </a:r>
          </a:p>
          <a:p>
            <a:pPr lvl="1" fontAlgn="auto">
              <a:lnSpc>
                <a:spcPct val="85000"/>
              </a:lnSpc>
              <a:spcAft>
                <a:spcPts val="0"/>
              </a:spcAft>
              <a:defRPr/>
            </a:pPr>
            <a:r>
              <a:rPr sz="3000" dirty="0"/>
              <a:t>Buyers and sellers seek each other</a:t>
            </a:r>
          </a:p>
          <a:p>
            <a:pPr fontAlgn="auto">
              <a:lnSpc>
                <a:spcPct val="85000"/>
              </a:lnSpc>
              <a:spcAft>
                <a:spcPts val="0"/>
              </a:spcAft>
              <a:defRPr/>
            </a:pPr>
            <a:r>
              <a:rPr sz="3500" dirty="0" smtClean="0"/>
              <a:t>Brokered </a:t>
            </a:r>
            <a:r>
              <a:rPr sz="3500" dirty="0"/>
              <a:t>markets</a:t>
            </a:r>
          </a:p>
          <a:p>
            <a:pPr lvl="1" fontAlgn="auto">
              <a:lnSpc>
                <a:spcPct val="85000"/>
              </a:lnSpc>
              <a:spcAft>
                <a:spcPts val="0"/>
              </a:spcAft>
              <a:defRPr/>
            </a:pPr>
            <a:r>
              <a:rPr sz="3000" dirty="0"/>
              <a:t>Brokers search out buyers and </a:t>
            </a:r>
            <a:r>
              <a:rPr sz="3000" dirty="0" smtClean="0"/>
              <a:t>sellers</a:t>
            </a:r>
          </a:p>
          <a:p>
            <a:pPr fontAlgn="auto">
              <a:lnSpc>
                <a:spcPct val="85000"/>
              </a:lnSpc>
              <a:spcAft>
                <a:spcPts val="0"/>
              </a:spcAft>
              <a:defRPr/>
            </a:pPr>
            <a:r>
              <a:rPr sz="3500" dirty="0"/>
              <a:t>Dealer markets</a:t>
            </a:r>
          </a:p>
          <a:p>
            <a:pPr lvl="1" fontAlgn="auto">
              <a:lnSpc>
                <a:spcPct val="85000"/>
              </a:lnSpc>
              <a:spcAft>
                <a:spcPts val="0"/>
              </a:spcAft>
              <a:defRPr/>
            </a:pPr>
            <a:r>
              <a:rPr sz="3000" dirty="0"/>
              <a:t>Dealers have inventories of assets from which they buy and sell</a:t>
            </a:r>
          </a:p>
          <a:p>
            <a:pPr fontAlgn="auto">
              <a:lnSpc>
                <a:spcPct val="85000"/>
              </a:lnSpc>
              <a:spcAft>
                <a:spcPts val="0"/>
              </a:spcAft>
              <a:defRPr/>
            </a:pPr>
            <a:r>
              <a:rPr sz="3500" dirty="0" smtClean="0"/>
              <a:t>Auction </a:t>
            </a:r>
            <a:r>
              <a:rPr sz="3500" dirty="0"/>
              <a:t>markets</a:t>
            </a:r>
          </a:p>
          <a:p>
            <a:pPr lvl="1" fontAlgn="auto">
              <a:spcAft>
                <a:spcPts val="0"/>
              </a:spcAft>
              <a:defRPr/>
            </a:pPr>
            <a:r>
              <a:rPr sz="3000" dirty="0" smtClean="0"/>
              <a:t>Traders </a:t>
            </a:r>
            <a:r>
              <a:rPr sz="3000" dirty="0"/>
              <a:t>converge at one place to trade</a:t>
            </a:r>
          </a:p>
          <a:p>
            <a:pPr fontAlgn="auto">
              <a:lnSpc>
                <a:spcPct val="85000"/>
              </a:lnSpc>
              <a:spcAft>
                <a:spcPts val="0"/>
              </a:spcAft>
              <a:defRPr/>
            </a:pPr>
            <a:endParaRPr sz="3600" dirty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Ctr="1"/>
          <a:lstStyle/>
          <a:p>
            <a:r>
              <a:rPr lang="en-US" sz="3800" smtClean="0"/>
              <a:t>How Securities are Traded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smtClean="0"/>
              <a:t>Bid and Asked Prices</a:t>
            </a:r>
          </a:p>
        </p:txBody>
      </p:sp>
      <p:sp>
        <p:nvSpPr>
          <p:cNvPr id="25602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sz="3200" smtClean="0"/>
              <a:t>Bid Price</a:t>
            </a:r>
          </a:p>
        </p:txBody>
      </p:sp>
      <p:sp>
        <p:nvSpPr>
          <p:cNvPr id="12292" name="Content Placeholder 5"/>
          <p:cNvSpPr>
            <a:spLocks noGrp="1"/>
          </p:cNvSpPr>
          <p:nvPr>
            <p:ph sz="half" idx="2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sz="2600" dirty="0"/>
              <a:t>Bids are offers to buy.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sz="2600" dirty="0"/>
              <a:t>In dealer markets, the bid price is the price at which the dealer is willing to buy.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sz="2600" dirty="0"/>
              <a:t>Investors </a:t>
            </a:r>
            <a:r>
              <a:rPr lang="ja-JP" altLang="en-US" sz="2600" dirty="0">
                <a:latin typeface="Arial"/>
              </a:rPr>
              <a:t>“</a:t>
            </a:r>
            <a:r>
              <a:rPr sz="2600" dirty="0"/>
              <a:t>sell to the </a:t>
            </a:r>
            <a:r>
              <a:rPr sz="2600" dirty="0" smtClean="0"/>
              <a:t>bid.</a:t>
            </a:r>
            <a:r>
              <a:rPr lang="ja-JP" altLang="en-US" sz="2600" dirty="0" smtClean="0">
                <a:latin typeface="Arial"/>
              </a:rPr>
              <a:t>”</a:t>
            </a:r>
            <a:endParaRPr sz="2600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sz="2600" dirty="0" smtClean="0"/>
              <a:t>Bid-asked </a:t>
            </a:r>
            <a:r>
              <a:rPr sz="2600" dirty="0"/>
              <a:t>spread is the profit for making a market in a security.</a:t>
            </a:r>
          </a:p>
        </p:txBody>
      </p:sp>
      <p:sp>
        <p:nvSpPr>
          <p:cNvPr id="25604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buFontTx/>
              <a:buNone/>
            </a:pPr>
            <a:r>
              <a:rPr sz="3200" smtClean="0"/>
              <a:t>Ask Price</a:t>
            </a:r>
          </a:p>
        </p:txBody>
      </p:sp>
      <p:sp>
        <p:nvSpPr>
          <p:cNvPr id="12294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sz="2600" smtClean="0"/>
              <a:t>Asked prices represent offers to sell.</a:t>
            </a:r>
          </a:p>
          <a:p>
            <a:r>
              <a:rPr sz="2600" smtClean="0"/>
              <a:t>In dealer markets, the asked price is the price at which the dealer is willing to sell.</a:t>
            </a:r>
          </a:p>
          <a:p>
            <a:r>
              <a:rPr sz="2600" smtClean="0"/>
              <a:t>Investors must pay the asked price to buy the security.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 lIns="90488" tIns="44450" rIns="90488" bIns="44450"/>
          <a:lstStyle/>
          <a:p>
            <a:pPr>
              <a:lnSpc>
                <a:spcPct val="110000"/>
              </a:lnSpc>
              <a:buFont typeface="Arial" charset="0"/>
              <a:buChar char="•"/>
            </a:pPr>
            <a:r>
              <a:rPr smtClean="0"/>
              <a:t>Market Order: </a:t>
            </a:r>
          </a:p>
          <a:p>
            <a:pPr lvl="1">
              <a:lnSpc>
                <a:spcPct val="110000"/>
              </a:lnSpc>
              <a:buFont typeface="Arial" charset="0"/>
              <a:buChar char="•"/>
            </a:pPr>
            <a:r>
              <a:rPr smtClean="0"/>
              <a:t>Executed immediately</a:t>
            </a:r>
          </a:p>
          <a:p>
            <a:pPr lvl="1">
              <a:lnSpc>
                <a:spcPct val="110000"/>
              </a:lnSpc>
              <a:buFont typeface="Arial" charset="0"/>
              <a:buChar char="•"/>
            </a:pPr>
            <a:r>
              <a:rPr smtClean="0"/>
              <a:t>Trader receives current market price</a:t>
            </a:r>
          </a:p>
          <a:p>
            <a:pPr>
              <a:lnSpc>
                <a:spcPct val="110000"/>
              </a:lnSpc>
              <a:buFont typeface="Arial" charset="0"/>
              <a:buChar char="•"/>
            </a:pPr>
            <a:r>
              <a:rPr smtClean="0"/>
              <a:t>Price-Contingent Order: </a:t>
            </a:r>
          </a:p>
          <a:p>
            <a:pPr lvl="1">
              <a:lnSpc>
                <a:spcPct val="110000"/>
              </a:lnSpc>
              <a:buFont typeface="Arial" charset="0"/>
              <a:buChar char="•"/>
            </a:pPr>
            <a:r>
              <a:rPr smtClean="0"/>
              <a:t>Traders specify buying or selling price</a:t>
            </a:r>
          </a:p>
          <a:p>
            <a:pPr>
              <a:lnSpc>
                <a:spcPct val="110000"/>
              </a:lnSpc>
              <a:buFont typeface="Arial" charset="0"/>
              <a:buChar char="•"/>
            </a:pPr>
            <a:r>
              <a:rPr smtClean="0"/>
              <a:t>A large order may be filled at multiple prices</a:t>
            </a: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Ctr="1"/>
          <a:lstStyle/>
          <a:p>
            <a:r>
              <a:rPr lang="en-US" sz="3800" smtClean="0"/>
              <a:t>Types of Orders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Ctr="1"/>
          <a:lstStyle/>
          <a:p>
            <a:r>
              <a:rPr lang="en-US" sz="3200" smtClean="0"/>
              <a:t>Figure 3.5 Price-Contingent Orders</a:t>
            </a:r>
          </a:p>
        </p:txBody>
      </p:sp>
      <p:pic>
        <p:nvPicPr>
          <p:cNvPr id="27651" name="Content Placeholder 5" descr="3.5.bmp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600200"/>
            <a:ext cx="48768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 lIns="90488" tIns="44450" rIns="90488" bIns="44450"/>
          <a:lstStyle/>
          <a:p>
            <a:pPr>
              <a:buFont typeface="Arial" charset="0"/>
              <a:buChar char="•"/>
            </a:pPr>
            <a:r>
              <a:rPr smtClean="0"/>
              <a:t>Dealer markets</a:t>
            </a:r>
          </a:p>
          <a:p>
            <a:pPr>
              <a:buFont typeface="Arial" charset="0"/>
              <a:buChar char="•"/>
            </a:pPr>
            <a:r>
              <a:rPr smtClean="0"/>
              <a:t>Electronic communication networks (ECNs)</a:t>
            </a:r>
          </a:p>
          <a:p>
            <a:pPr lvl="1">
              <a:buFont typeface="Arial" charset="0"/>
              <a:buChar char="•"/>
            </a:pPr>
            <a:r>
              <a:rPr smtClean="0"/>
              <a:t>True trading systems that can automatically execute orders</a:t>
            </a:r>
          </a:p>
          <a:p>
            <a:pPr>
              <a:buFont typeface="Arial" charset="0"/>
              <a:buChar char="•"/>
            </a:pPr>
            <a:r>
              <a:rPr smtClean="0"/>
              <a:t>Specialists markets</a:t>
            </a:r>
          </a:p>
          <a:p>
            <a:pPr lvl="1">
              <a:buFont typeface="Arial" charset="0"/>
              <a:buChar char="•"/>
            </a:pPr>
            <a:r>
              <a:rPr smtClean="0"/>
              <a:t>Maintain a </a:t>
            </a:r>
            <a:r>
              <a:rPr lang="ja-JP" altLang="en-US" smtClean="0">
                <a:latin typeface="Arial" charset="0"/>
              </a:rPr>
              <a:t>“</a:t>
            </a:r>
            <a:r>
              <a:rPr smtClean="0"/>
              <a:t>fair and orderly market</a:t>
            </a:r>
            <a:r>
              <a:rPr lang="ja-JP" altLang="en-US" smtClean="0">
                <a:latin typeface="Arial" charset="0"/>
              </a:rPr>
              <a:t>”</a:t>
            </a:r>
            <a:endParaRPr altLang="ja-JP" smtClean="0">
              <a:latin typeface="Arial" charset="0"/>
            </a:endParaRPr>
          </a:p>
          <a:p>
            <a:pPr lvl="1">
              <a:buFont typeface="Arial" charset="0"/>
              <a:buChar char="•"/>
            </a:pPr>
            <a:r>
              <a:rPr smtClean="0"/>
              <a:t>Have been largely replaced by ECNs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r>
              <a:rPr lang="en-US" sz="3800" smtClean="0"/>
              <a:t>Trading Mechanisms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3"/>
          <p:cNvSpPr>
            <a:spLocks noGrp="1" noChangeArrowheads="1"/>
          </p:cNvSpPr>
          <p:nvPr>
            <p:ph idx="1"/>
          </p:nvPr>
        </p:nvSpPr>
        <p:spPr/>
        <p:txBody>
          <a:bodyPr lIns="90488" tIns="44450" rIns="90488" bIns="44450"/>
          <a:lstStyle/>
          <a:p>
            <a:pPr>
              <a:buFont typeface="Arial" charset="0"/>
              <a:buChar char="•"/>
            </a:pPr>
            <a:r>
              <a:rPr smtClean="0"/>
              <a:t>In the US, the share of electronic trading rose from 16% to 80% in 2000s and was triggered by an interaction of new technologies and new regulations</a:t>
            </a:r>
          </a:p>
          <a:p>
            <a:pPr>
              <a:buFont typeface="Arial" charset="0"/>
              <a:buChar char="•"/>
            </a:pPr>
            <a:r>
              <a:rPr smtClean="0"/>
              <a:t>1975: Elimination of fixed commissions on the NYSE</a:t>
            </a:r>
          </a:p>
          <a:p>
            <a:pPr>
              <a:buFont typeface="Arial" charset="0"/>
              <a:buChar char="•"/>
            </a:pPr>
            <a:r>
              <a:rPr smtClean="0"/>
              <a:t>1994: New order-handling rules on NASDAQ, leading to narrower bid-ask spreads</a:t>
            </a: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r>
              <a:rPr lang="en-US" sz="3800" smtClean="0"/>
              <a:t>The Rise of Electronic Trading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3"/>
          <p:cNvSpPr>
            <a:spLocks noGrp="1" noChangeArrowheads="1"/>
          </p:cNvSpPr>
          <p:nvPr>
            <p:ph idx="1"/>
          </p:nvPr>
        </p:nvSpPr>
        <p:spPr/>
        <p:txBody>
          <a:bodyPr lIns="90488" tIns="44450" rIns="90488" bIns="44450"/>
          <a:lstStyle/>
          <a:p>
            <a:pPr>
              <a:buFont typeface="Arial" charset="0"/>
              <a:buChar char="•"/>
            </a:pPr>
            <a:r>
              <a:rPr smtClean="0"/>
              <a:t>1997 and 2001: Reduction of minimum tick size from one-eighth to one-sixteenth, and 1 cent, respectively</a:t>
            </a:r>
          </a:p>
          <a:p>
            <a:pPr>
              <a:buFont typeface="Arial" charset="0"/>
              <a:buChar char="•"/>
            </a:pPr>
            <a:r>
              <a:rPr smtClean="0"/>
              <a:t>2000: Emergence of NASDAQ Stock Market</a:t>
            </a:r>
          </a:p>
          <a:p>
            <a:pPr>
              <a:buFont typeface="Arial" charset="0"/>
              <a:buChar char="•"/>
            </a:pPr>
            <a:r>
              <a:rPr smtClean="0"/>
              <a:t>2006: NYSE is renamed to NYSE Arca after acquiring the electronic Archipelago Exchange</a:t>
            </a:r>
          </a:p>
          <a:p>
            <a:pPr>
              <a:buFont typeface="Arial" charset="0"/>
              <a:buChar char="•"/>
            </a:pPr>
            <a:r>
              <a:rPr smtClean="0"/>
              <a:t>2007: Creation of National Market System (NMS) to link exchanges electronically</a:t>
            </a: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r>
              <a:rPr lang="en-US" sz="3800" smtClean="0"/>
              <a:t>The Rise of Electronic Trading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305800" cy="1143000"/>
          </a:xfrm>
        </p:spPr>
        <p:txBody>
          <a:bodyPr lIns="90488" tIns="44450" rIns="90488" bIns="44450"/>
          <a:lstStyle/>
          <a:p>
            <a:r>
              <a:rPr lang="en-US" sz="3200" smtClean="0"/>
              <a:t>Figure 3.6 The Effective Spread Fell Dramatically as the Minimum Tick Size Fell</a:t>
            </a:r>
          </a:p>
        </p:txBody>
      </p:sp>
      <p:sp>
        <p:nvSpPr>
          <p:cNvPr id="31747" name="Content Placeholder 1"/>
          <p:cNvSpPr>
            <a:spLocks noGrp="1"/>
          </p:cNvSpPr>
          <p:nvPr>
            <p:ph idx="1"/>
          </p:nvPr>
        </p:nvSpPr>
        <p:spPr>
          <a:xfrm>
            <a:off x="685800" y="5410200"/>
            <a:ext cx="8382000" cy="65881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smtClean="0"/>
              <a:t>(Value-weighted average of NYSE-listed shares) </a:t>
            </a:r>
          </a:p>
        </p:txBody>
      </p:sp>
      <p:pic>
        <p:nvPicPr>
          <p:cNvPr id="3174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327150"/>
            <a:ext cx="7272338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 lIns="90488" tIns="44450" rIns="90488" bIns="44450"/>
          <a:lstStyle/>
          <a:p>
            <a:pPr>
              <a:buFont typeface="Arial" charset="0"/>
              <a:buChar char="•"/>
            </a:pPr>
            <a:r>
              <a:rPr smtClean="0"/>
              <a:t>NASDAQ</a:t>
            </a:r>
          </a:p>
          <a:p>
            <a:pPr lvl="1">
              <a:buFont typeface="Arial" charset="0"/>
              <a:buChar char="•"/>
            </a:pPr>
            <a:r>
              <a:rPr smtClean="0"/>
              <a:t>Lists about 3,000 firms</a:t>
            </a:r>
          </a:p>
          <a:p>
            <a:pPr lvl="1">
              <a:buFont typeface="Arial" charset="0"/>
              <a:buChar char="•"/>
            </a:pPr>
            <a:r>
              <a:rPr smtClean="0"/>
              <a:t>Originally, NASDAQ was primarily a dealer market with a price quotation system</a:t>
            </a:r>
          </a:p>
          <a:p>
            <a:pPr lvl="1">
              <a:buFont typeface="Arial" charset="0"/>
              <a:buChar char="•"/>
            </a:pPr>
            <a:r>
              <a:rPr smtClean="0"/>
              <a:t>Today, NASDAQ’s Market Center offers a sophisticated electronic trading platform with automatic trade execution</a:t>
            </a:r>
          </a:p>
          <a:p>
            <a:pPr lvl="1">
              <a:buFont typeface="Arial" charset="0"/>
              <a:buChar char="•"/>
            </a:pPr>
            <a:r>
              <a:rPr smtClean="0"/>
              <a:t>Large orders may still be negotiated through brokers and dealers</a:t>
            </a: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r>
              <a:rPr lang="en-US" sz="3800" smtClean="0"/>
              <a:t>U.S. Markets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 lIns="90488" tIns="44450" rIns="90488" bIns="44450" rtlCol="0">
            <a:normAutofit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dirty="0"/>
              <a:t>The New York Stock Exchange</a:t>
            </a:r>
          </a:p>
          <a:p>
            <a:pPr lvl="1" fontAlgn="auto">
              <a:spcAft>
                <a:spcPts val="0"/>
              </a:spcAft>
              <a:defRPr/>
            </a:pPr>
            <a:r>
              <a:rPr dirty="0"/>
              <a:t>The </a:t>
            </a:r>
            <a:r>
              <a:rPr dirty="0" smtClean="0"/>
              <a:t>largest </a:t>
            </a:r>
            <a:r>
              <a:rPr dirty="0"/>
              <a:t>U.S. stock exchange as measured by the value of the stocks listed on the exchange</a:t>
            </a:r>
          </a:p>
          <a:p>
            <a:pPr lvl="1" fontAlgn="auto">
              <a:spcAft>
                <a:spcPts val="0"/>
              </a:spcAft>
              <a:defRPr/>
            </a:pPr>
            <a:r>
              <a:rPr dirty="0"/>
              <a:t>Automatic electronic trading runs side-by-side with traditional broker/specialist system</a:t>
            </a:r>
          </a:p>
          <a:p>
            <a:pPr lvl="2" fontAlgn="auto">
              <a:spcAft>
                <a:spcPts val="0"/>
              </a:spcAft>
              <a:defRPr/>
            </a:pPr>
            <a:r>
              <a:rPr sz="2600" dirty="0" err="1"/>
              <a:t>SuperDot</a:t>
            </a:r>
            <a:r>
              <a:rPr sz="2600" dirty="0"/>
              <a:t> : </a:t>
            </a:r>
            <a:r>
              <a:rPr sz="2600" dirty="0" smtClean="0"/>
              <a:t>Electronic </a:t>
            </a:r>
            <a:r>
              <a:rPr sz="2600" dirty="0"/>
              <a:t>order-routing system</a:t>
            </a:r>
          </a:p>
          <a:p>
            <a:pPr lvl="2" fontAlgn="auto">
              <a:spcAft>
                <a:spcPts val="0"/>
              </a:spcAft>
              <a:defRPr/>
            </a:pPr>
            <a:r>
              <a:rPr sz="2600" dirty="0" err="1"/>
              <a:t>DirectPlus</a:t>
            </a:r>
            <a:r>
              <a:rPr sz="2600" dirty="0"/>
              <a:t>: </a:t>
            </a:r>
            <a:r>
              <a:rPr sz="2600" dirty="0" smtClean="0"/>
              <a:t>Fully </a:t>
            </a:r>
            <a:r>
              <a:rPr sz="2600" dirty="0"/>
              <a:t>automated execution for small orders</a:t>
            </a:r>
          </a:p>
          <a:p>
            <a:pPr lvl="2" fontAlgn="auto">
              <a:spcAft>
                <a:spcPts val="0"/>
              </a:spcAft>
              <a:defRPr/>
            </a:pPr>
            <a:r>
              <a:rPr sz="2600" dirty="0"/>
              <a:t>Specialists: Handle large orders and maintain orderly trading</a:t>
            </a: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r>
              <a:rPr lang="en-US" sz="3800" smtClean="0"/>
              <a:t>U.S. Markets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 lIns="90488" tIns="44450" rIns="90488" bIns="44450"/>
          <a:lstStyle/>
          <a:p>
            <a:pPr>
              <a:buFont typeface="Arial" charset="0"/>
              <a:buChar char="•"/>
            </a:pPr>
            <a:r>
              <a:rPr sz="2800" smtClean="0"/>
              <a:t>How firms issue securities</a:t>
            </a:r>
          </a:p>
          <a:p>
            <a:pPr lvl="1">
              <a:buFont typeface="Arial" charset="0"/>
              <a:buChar char="•"/>
            </a:pPr>
            <a:r>
              <a:rPr smtClean="0"/>
              <a:t>Primary  vs. secondary market</a:t>
            </a:r>
          </a:p>
          <a:p>
            <a:pPr lvl="1">
              <a:buFont typeface="Arial" charset="0"/>
              <a:buChar char="•"/>
            </a:pPr>
            <a:r>
              <a:rPr smtClean="0"/>
              <a:t>Privately held vs. publicly traded companies </a:t>
            </a:r>
          </a:p>
          <a:p>
            <a:pPr lvl="1">
              <a:buFont typeface="Arial" charset="0"/>
              <a:buChar char="•"/>
            </a:pPr>
            <a:r>
              <a:rPr smtClean="0"/>
              <a:t>Initial public offerings</a:t>
            </a:r>
          </a:p>
          <a:p>
            <a:pPr>
              <a:buFont typeface="Arial" charset="0"/>
              <a:buChar char="•"/>
            </a:pPr>
            <a:r>
              <a:rPr sz="2800" smtClean="0"/>
              <a:t>Market transactions</a:t>
            </a:r>
          </a:p>
          <a:p>
            <a:pPr lvl="1">
              <a:buFont typeface="Arial" charset="0"/>
              <a:buChar char="•"/>
            </a:pPr>
            <a:r>
              <a:rPr smtClean="0"/>
              <a:t>Short selling and buying on margin</a:t>
            </a:r>
          </a:p>
          <a:p>
            <a:pPr>
              <a:buFont typeface="Arial" charset="0"/>
              <a:buChar char="•"/>
            </a:pPr>
            <a:r>
              <a:rPr sz="2800" smtClean="0"/>
              <a:t>Rise of electronic trading and globalization of stock markets</a:t>
            </a:r>
          </a:p>
          <a:p>
            <a:pPr>
              <a:buFont typeface="Arial" charset="0"/>
              <a:buChar char="•"/>
            </a:pPr>
            <a:r>
              <a:rPr sz="2800" smtClean="0"/>
              <a:t>Market regulation</a:t>
            </a:r>
          </a:p>
          <a:p>
            <a:pPr>
              <a:buFont typeface="Arial" charset="0"/>
              <a:buChar char="•"/>
            </a:pPr>
            <a:endParaRPr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Ctr="1"/>
          <a:lstStyle/>
          <a:p>
            <a:r>
              <a:rPr lang="en-US" sz="3800" smtClean="0"/>
              <a:t>Chapter Overview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 lIns="90488" tIns="44450" rIns="90488" bIns="44450"/>
          <a:lstStyle/>
          <a:p>
            <a:pPr>
              <a:buFont typeface="Arial" charset="0"/>
              <a:buChar char="•"/>
            </a:pPr>
            <a:r>
              <a:rPr smtClean="0"/>
              <a:t>ECNs</a:t>
            </a:r>
          </a:p>
          <a:p>
            <a:pPr lvl="1">
              <a:buFont typeface="Arial" charset="0"/>
              <a:buChar char="•"/>
            </a:pPr>
            <a:r>
              <a:rPr smtClean="0"/>
              <a:t>Private computer networks that directly link buyers with sellers for automated order execution over multiple exchanges</a:t>
            </a:r>
          </a:p>
          <a:p>
            <a:pPr lvl="1">
              <a:buFont typeface="Arial" charset="0"/>
              <a:buChar char="•"/>
            </a:pPr>
            <a:r>
              <a:rPr smtClean="0"/>
              <a:t>Compete in terms of the speed they can offer</a:t>
            </a:r>
          </a:p>
          <a:p>
            <a:pPr lvl="2">
              <a:buFont typeface="Arial" charset="0"/>
              <a:buChar char="•"/>
            </a:pPr>
            <a:r>
              <a:rPr sz="2600" i="1" smtClean="0"/>
              <a:t>Latency</a:t>
            </a:r>
            <a:r>
              <a:rPr sz="2600" smtClean="0"/>
              <a:t>: The time it takes to accept, process, and deliver a trading order</a:t>
            </a:r>
          </a:p>
          <a:p>
            <a:pPr lvl="1">
              <a:buFont typeface="Arial" charset="0"/>
              <a:buChar char="•"/>
            </a:pPr>
            <a:r>
              <a:rPr smtClean="0"/>
              <a:t>Major ECNs include Direct Edge, BATS, and NYSE Arca</a:t>
            </a:r>
          </a:p>
          <a:p>
            <a:pPr lvl="1">
              <a:buFont typeface="Arial" charset="0"/>
              <a:buChar char="•"/>
            </a:pPr>
            <a:endParaRPr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r>
              <a:rPr lang="en-US" sz="3800" smtClean="0"/>
              <a:t>U.S. Markets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 lIns="90488" tIns="44450" rIns="90488" bIns="44450" rtlCol="0">
            <a:normAutofit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dirty="0"/>
              <a:t>Algorithmic Trading</a:t>
            </a:r>
          </a:p>
          <a:p>
            <a:pPr lvl="1" fontAlgn="auto">
              <a:spcAft>
                <a:spcPts val="0"/>
              </a:spcAft>
              <a:defRPr/>
            </a:pPr>
            <a:r>
              <a:rPr dirty="0"/>
              <a:t>The use of computer programs to make trading decisions</a:t>
            </a:r>
          </a:p>
          <a:p>
            <a:pPr fontAlgn="auto">
              <a:spcAft>
                <a:spcPts val="0"/>
              </a:spcAft>
              <a:defRPr/>
            </a:pPr>
            <a:r>
              <a:rPr dirty="0" smtClean="0"/>
              <a:t>High-Frequency </a:t>
            </a:r>
            <a:r>
              <a:rPr dirty="0"/>
              <a:t>Trading</a:t>
            </a:r>
          </a:p>
          <a:p>
            <a:pPr lvl="1" fontAlgn="auto">
              <a:spcAft>
                <a:spcPts val="0"/>
              </a:spcAft>
              <a:defRPr/>
            </a:pPr>
            <a:r>
              <a:rPr dirty="0"/>
              <a:t>S</a:t>
            </a:r>
            <a:r>
              <a:rPr dirty="0" smtClean="0"/>
              <a:t>pecial </a:t>
            </a:r>
            <a:r>
              <a:rPr dirty="0"/>
              <a:t>class of algorithmic with very short order execution time </a:t>
            </a:r>
          </a:p>
          <a:p>
            <a:pPr fontAlgn="auto">
              <a:spcAft>
                <a:spcPts val="0"/>
              </a:spcAft>
              <a:defRPr/>
            </a:pPr>
            <a:r>
              <a:rPr dirty="0" smtClean="0"/>
              <a:t>Dark </a:t>
            </a:r>
            <a:r>
              <a:rPr dirty="0"/>
              <a:t>Pools </a:t>
            </a:r>
          </a:p>
          <a:p>
            <a:pPr lvl="1" fontAlgn="auto">
              <a:spcAft>
                <a:spcPts val="0"/>
              </a:spcAft>
              <a:defRPr/>
            </a:pPr>
            <a:r>
              <a:rPr dirty="0"/>
              <a:t>Trading venues that preserve anonymity, mainly relevant in block trading</a:t>
            </a:r>
          </a:p>
          <a:p>
            <a:pPr lvl="1" fontAlgn="auto">
              <a:spcAft>
                <a:spcPts val="0"/>
              </a:spcAft>
              <a:defRPr/>
            </a:pPr>
            <a:endParaRPr dirty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r>
              <a:rPr lang="en-US" sz="3800" smtClean="0"/>
              <a:t>New Trading Strategies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 lIns="90488" tIns="44450" rIns="90488" bIns="44450"/>
          <a:lstStyle/>
          <a:p>
            <a:pPr>
              <a:buFont typeface="Arial" charset="0"/>
              <a:buChar char="•"/>
            </a:pPr>
            <a:r>
              <a:rPr smtClean="0"/>
              <a:t>Bond Trading</a:t>
            </a:r>
          </a:p>
          <a:p>
            <a:pPr lvl="1">
              <a:buFont typeface="Arial" charset="0"/>
              <a:buChar char="•"/>
            </a:pPr>
            <a:r>
              <a:rPr smtClean="0"/>
              <a:t>Most bond trading takes place in the OTC market among bond dealers</a:t>
            </a:r>
          </a:p>
          <a:p>
            <a:pPr lvl="1">
              <a:buFont typeface="Arial" charset="0"/>
              <a:buChar char="•"/>
            </a:pPr>
            <a:r>
              <a:rPr smtClean="0"/>
              <a:t>NYSE Bonds is the largest centralized bond market of any U.S. exchange</a:t>
            </a:r>
          </a:p>
          <a:p>
            <a:pPr lvl="1">
              <a:buFont typeface="Arial" charset="0"/>
              <a:buChar char="•"/>
            </a:pPr>
            <a:r>
              <a:rPr smtClean="0"/>
              <a:t>Market for many bond issues is “thin” and is subject to liquidity risk</a:t>
            </a:r>
          </a:p>
          <a:p>
            <a:pPr lvl="1">
              <a:buFont typeface="Arial" charset="0"/>
              <a:buChar char="•"/>
            </a:pPr>
            <a:endParaRPr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r>
              <a:rPr lang="en-US" sz="3800" smtClean="0"/>
              <a:t>New Trading Strategies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28750"/>
            <a:ext cx="8229600" cy="4525963"/>
          </a:xfrm>
        </p:spPr>
        <p:txBody>
          <a:bodyPr lIns="90488" tIns="44450" rIns="90488" bIns="44450"/>
          <a:lstStyle/>
          <a:p>
            <a:pPr>
              <a:buFont typeface="Arial" charset="0"/>
              <a:buChar char="•"/>
            </a:pPr>
            <a:r>
              <a:rPr smtClean="0"/>
              <a:t>Widespread trend to form international and local alliances and mergers </a:t>
            </a:r>
          </a:p>
          <a:p>
            <a:pPr lvl="1">
              <a:buFont typeface="Arial" charset="0"/>
              <a:buChar char="•"/>
            </a:pPr>
            <a:r>
              <a:rPr smtClean="0"/>
              <a:t>NYSE acquired Archipelago (ECN), American Stock Exchange, and merged with Euronext</a:t>
            </a:r>
          </a:p>
          <a:p>
            <a:pPr lvl="1">
              <a:buFont typeface="Arial" charset="0"/>
              <a:buChar char="•"/>
            </a:pPr>
            <a:r>
              <a:rPr smtClean="0"/>
              <a:t>NASDAQ acquired Instinet/INET (ECN), Boston Stock Exchange, and merged with OMX to form NASDAQ OMX Group</a:t>
            </a:r>
          </a:p>
          <a:p>
            <a:pPr lvl="1">
              <a:buFont typeface="Arial" charset="0"/>
              <a:buChar char="•"/>
            </a:pPr>
            <a:r>
              <a:rPr smtClean="0"/>
              <a:t>Chicago Mercantile Exchange acquired Chicago Board of Trade and New York Mercantile Exchange</a:t>
            </a:r>
          </a:p>
          <a:p>
            <a:pPr lvl="1">
              <a:buFont typeface="Arial" charset="0"/>
              <a:buChar char="•"/>
            </a:pPr>
            <a:endParaRPr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r>
              <a:rPr lang="en-US" sz="3800" smtClean="0"/>
              <a:t>Globalization of Stock Markets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686800" cy="1143000"/>
          </a:xfrm>
        </p:spPr>
        <p:txBody>
          <a:bodyPr lIns="90488" tIns="44450" rIns="90488" bIns="44450"/>
          <a:lstStyle/>
          <a:p>
            <a:r>
              <a:rPr lang="en-US" sz="3200" smtClean="0"/>
              <a:t>Figure 3.8 The Biggest Stock Markets in the World by Domestic Market Capitalization</a:t>
            </a:r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533400" y="1524000"/>
          <a:ext cx="81534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 lIns="90488" tIns="44450" rIns="90488" bIns="44450"/>
          <a:lstStyle/>
          <a:p>
            <a:pPr>
              <a:buFont typeface="Arial" charset="0"/>
              <a:buChar char="•"/>
            </a:pPr>
            <a:r>
              <a:rPr i="1" smtClean="0"/>
              <a:t>Brokerage Commission</a:t>
            </a:r>
            <a:r>
              <a:rPr smtClean="0"/>
              <a:t>: Fee paid to broker for making the transaction</a:t>
            </a:r>
          </a:p>
          <a:p>
            <a:pPr lvl="1">
              <a:buFont typeface="Arial" charset="0"/>
              <a:buChar char="•"/>
            </a:pPr>
            <a:r>
              <a:rPr smtClean="0"/>
              <a:t>Explicit cost of trading</a:t>
            </a:r>
          </a:p>
          <a:p>
            <a:pPr lvl="1">
              <a:buFont typeface="Arial" charset="0"/>
              <a:buChar char="•"/>
            </a:pPr>
            <a:r>
              <a:rPr smtClean="0"/>
              <a:t>Full service vs. discount brokerage</a:t>
            </a:r>
          </a:p>
          <a:p>
            <a:pPr>
              <a:buFont typeface="Arial" charset="0"/>
              <a:buChar char="•"/>
            </a:pPr>
            <a:r>
              <a:rPr i="1" smtClean="0"/>
              <a:t>Spread</a:t>
            </a:r>
            <a:r>
              <a:rPr smtClean="0"/>
              <a:t>: Difference between the bid and asked prices</a:t>
            </a:r>
          </a:p>
          <a:p>
            <a:pPr lvl="1">
              <a:buFont typeface="Arial" charset="0"/>
              <a:buChar char="•"/>
            </a:pPr>
            <a:r>
              <a:rPr smtClean="0"/>
              <a:t>Implicit cost of trading</a:t>
            </a: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r>
              <a:rPr lang="en-US" sz="3800" smtClean="0"/>
              <a:t>Trading Costs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 lIns="90488" tIns="44450" rIns="90488" bIns="44450"/>
          <a:lstStyle/>
          <a:p>
            <a:pPr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smtClean="0"/>
              <a:t>Borrowing part of the total purchase price of a position using a loan from a broker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smtClean="0"/>
              <a:t>Investor contributes the remaining portion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smtClean="0"/>
              <a:t>Margin refers to the percentage or amount contributed by the investor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smtClean="0"/>
              <a:t>You profit when the stock rises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None/>
            </a:pPr>
            <a:endParaRPr smtClean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Ctr="1"/>
          <a:lstStyle/>
          <a:p>
            <a:r>
              <a:rPr lang="en-US" sz="3800" smtClean="0"/>
              <a:t>Buying on Margin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smtClean="0"/>
              <a:t>Initial margin is set by the Fed</a:t>
            </a:r>
          </a:p>
          <a:p>
            <a:pPr lvl="1">
              <a:buFont typeface="Arial" charset="0"/>
              <a:buChar char="•"/>
            </a:pPr>
            <a:r>
              <a:rPr smtClean="0"/>
              <a:t>Currently 50%</a:t>
            </a:r>
          </a:p>
          <a:p>
            <a:pPr>
              <a:buFont typeface="Arial" charset="0"/>
              <a:buChar char="•"/>
            </a:pPr>
            <a:r>
              <a:rPr smtClean="0"/>
              <a:t>Maintenance margin</a:t>
            </a:r>
          </a:p>
          <a:p>
            <a:pPr lvl="1">
              <a:buFont typeface="Arial" charset="0"/>
              <a:buChar char="•"/>
            </a:pPr>
            <a:r>
              <a:rPr smtClean="0"/>
              <a:t>Minimum equity that must be kept in the margin account</a:t>
            </a:r>
          </a:p>
          <a:p>
            <a:pPr lvl="1">
              <a:buFont typeface="Arial" charset="0"/>
              <a:buChar char="•"/>
            </a:pPr>
            <a:r>
              <a:rPr smtClean="0"/>
              <a:t>Margin call if value of securities falls too much</a:t>
            </a:r>
          </a:p>
          <a:p>
            <a:pPr lvl="1">
              <a:buFont typeface="Arial" charset="0"/>
              <a:buChar char="•"/>
            </a:pPr>
            <a:endParaRPr smtClean="0"/>
          </a:p>
        </p:txBody>
      </p:sp>
      <p:sp>
        <p:nvSpPr>
          <p:cNvPr id="419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smtClean="0"/>
              <a:t>Buying on Margin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 lIns="90488" tIns="44450" rIns="90488" bIns="44450"/>
          <a:lstStyle/>
          <a:p>
            <a:pPr>
              <a:spcBef>
                <a:spcPct val="30000"/>
              </a:spcBef>
              <a:buFontTx/>
              <a:buNone/>
            </a:pPr>
            <a:r>
              <a:rPr sz="3000" smtClean="0"/>
              <a:t>Share price	$100</a:t>
            </a:r>
          </a:p>
          <a:p>
            <a:pPr>
              <a:spcBef>
                <a:spcPct val="30000"/>
              </a:spcBef>
              <a:buFontTx/>
              <a:buNone/>
            </a:pPr>
            <a:r>
              <a:rPr sz="3000" smtClean="0"/>
              <a:t>60%			 Initial Margin</a:t>
            </a:r>
          </a:p>
          <a:p>
            <a:pPr>
              <a:spcBef>
                <a:spcPct val="30000"/>
              </a:spcBef>
              <a:buFontTx/>
              <a:buNone/>
            </a:pPr>
            <a:r>
              <a:rPr sz="3000" smtClean="0"/>
              <a:t>40%			 Maintenance Margin</a:t>
            </a:r>
          </a:p>
          <a:p>
            <a:pPr>
              <a:spcBef>
                <a:spcPct val="30000"/>
              </a:spcBef>
              <a:buFontTx/>
              <a:buNone/>
            </a:pPr>
            <a:r>
              <a:rPr sz="3000" smtClean="0"/>
              <a:t>100			 Shares Purchased</a:t>
            </a:r>
          </a:p>
          <a:p>
            <a:pPr>
              <a:spcBef>
                <a:spcPct val="30000"/>
              </a:spcBef>
              <a:buFontTx/>
              <a:buNone/>
            </a:pPr>
            <a:r>
              <a:rPr sz="3000" u="sng" smtClean="0"/>
              <a:t>Initial Position</a:t>
            </a:r>
          </a:p>
          <a:p>
            <a:pPr>
              <a:spcBef>
                <a:spcPct val="30000"/>
              </a:spcBef>
              <a:buFontTx/>
              <a:buNone/>
            </a:pPr>
            <a:r>
              <a:rPr sz="3000" smtClean="0"/>
              <a:t>Stock   $10,000  	Borrowed   $4,000</a:t>
            </a:r>
          </a:p>
          <a:p>
            <a:pPr>
              <a:spcBef>
                <a:spcPct val="30000"/>
              </a:spcBef>
              <a:buFontTx/>
              <a:buNone/>
            </a:pPr>
            <a:r>
              <a:rPr sz="3000" smtClean="0"/>
              <a:t>                           	Equity          $6,000</a:t>
            </a: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r>
              <a:rPr lang="en-US" sz="3200" smtClean="0"/>
              <a:t>Example 3.1 </a:t>
            </a:r>
            <a:br>
              <a:rPr lang="en-US" sz="3200" smtClean="0"/>
            </a:br>
            <a:r>
              <a:rPr lang="en-US" sz="3200" smtClean="0"/>
              <a:t>Margin Trading: Initial Conditions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 lIns="90488" tIns="44450" rIns="90488" bIns="44450"/>
          <a:lstStyle/>
          <a:p>
            <a:pPr>
              <a:spcBef>
                <a:spcPct val="30000"/>
              </a:spcBef>
              <a:buFontTx/>
              <a:buNone/>
            </a:pPr>
            <a:r>
              <a:rPr sz="3000" smtClean="0"/>
              <a:t>Stock price falls to $70 per share</a:t>
            </a:r>
          </a:p>
          <a:p>
            <a:pPr>
              <a:spcBef>
                <a:spcPct val="30000"/>
              </a:spcBef>
              <a:buFontTx/>
              <a:buNone/>
            </a:pPr>
            <a:r>
              <a:rPr sz="3000" u="sng" smtClean="0"/>
              <a:t>New Position</a:t>
            </a:r>
            <a:endParaRPr sz="3000" smtClean="0"/>
          </a:p>
          <a:p>
            <a:pPr>
              <a:spcBef>
                <a:spcPct val="30000"/>
              </a:spcBef>
              <a:buFontTx/>
              <a:buNone/>
            </a:pPr>
            <a:r>
              <a:rPr sz="3000" smtClean="0"/>
              <a:t>Stock   $7,000  	Borrowed   $4,000</a:t>
            </a:r>
          </a:p>
          <a:p>
            <a:pPr>
              <a:spcBef>
                <a:spcPct val="30000"/>
              </a:spcBef>
              <a:buFontTx/>
              <a:buNone/>
            </a:pPr>
            <a:r>
              <a:rPr sz="3000" smtClean="0"/>
              <a:t>                          	Equity        	$3,000</a:t>
            </a:r>
          </a:p>
          <a:p>
            <a:pPr>
              <a:spcBef>
                <a:spcPct val="30000"/>
              </a:spcBef>
              <a:buFontTx/>
              <a:buNone/>
            </a:pPr>
            <a:endParaRPr sz="3000" smtClean="0"/>
          </a:p>
          <a:p>
            <a:pPr>
              <a:spcBef>
                <a:spcPct val="30000"/>
              </a:spcBef>
              <a:buFontTx/>
              <a:buNone/>
            </a:pPr>
            <a:r>
              <a:rPr sz="3000" smtClean="0"/>
              <a:t>Margin% = $3,000/$7,000 = 43%</a:t>
            </a: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Ctr="1"/>
          <a:lstStyle/>
          <a:p>
            <a:r>
              <a:rPr lang="en-US" sz="3200" smtClean="0"/>
              <a:t>Example 3.1 </a:t>
            </a:r>
            <a:br>
              <a:rPr lang="en-US" sz="3200" smtClean="0"/>
            </a:br>
            <a:r>
              <a:rPr lang="en-US" sz="3200" smtClean="0"/>
              <a:t>Margin Trading: Margin Call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 lIns="90488" tIns="44450" rIns="90488" bIns="44450"/>
          <a:lstStyle/>
          <a:p>
            <a:pPr>
              <a:buFont typeface="Arial" charset="0"/>
              <a:buChar char="•"/>
            </a:pPr>
            <a:r>
              <a:rPr i="1" smtClean="0"/>
              <a:t>Primary Market</a:t>
            </a:r>
          </a:p>
          <a:p>
            <a:pPr lvl="1">
              <a:buFont typeface="Arial" charset="0"/>
              <a:buChar char="•"/>
            </a:pPr>
            <a:r>
              <a:rPr smtClean="0"/>
              <a:t>Market for newly-issued securities </a:t>
            </a:r>
          </a:p>
          <a:p>
            <a:pPr lvl="1">
              <a:buFont typeface="Arial" charset="0"/>
              <a:buChar char="•"/>
            </a:pPr>
            <a:r>
              <a:rPr smtClean="0"/>
              <a:t>Firms issue new securities through underwriter (investment banker) to public</a:t>
            </a:r>
          </a:p>
          <a:p>
            <a:pPr>
              <a:buFont typeface="Arial" charset="0"/>
              <a:buChar char="•"/>
            </a:pPr>
            <a:endParaRPr i="1" smtClean="0"/>
          </a:p>
          <a:p>
            <a:pPr>
              <a:buFont typeface="Arial" charset="0"/>
              <a:buChar char="•"/>
            </a:pPr>
            <a:r>
              <a:rPr i="1" smtClean="0"/>
              <a:t>Secondary Market</a:t>
            </a:r>
          </a:p>
          <a:p>
            <a:pPr lvl="1">
              <a:buFont typeface="Arial" charset="0"/>
              <a:buChar char="•"/>
            </a:pPr>
            <a:r>
              <a:rPr smtClean="0"/>
              <a:t>Investors trade previously issued securities among themselves</a:t>
            </a:r>
          </a:p>
          <a:p>
            <a:pPr>
              <a:buFont typeface="Arial" charset="0"/>
              <a:buChar char="•"/>
            </a:pPr>
            <a:endParaRPr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Ctr="1"/>
          <a:lstStyle/>
          <a:p>
            <a:r>
              <a:rPr lang="en-US" sz="3800" smtClean="0"/>
              <a:t>How Firms Issue Securities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 lIns="90488" tIns="44450" rIns="90488" bIns="44450" rtlCol="0">
            <a:normAutofit lnSpcReduction="10000"/>
          </a:bodyPr>
          <a:lstStyle/>
          <a:p>
            <a:pPr marL="0" indent="0" fontAlgn="auto">
              <a:lnSpc>
                <a:spcPct val="90000"/>
              </a:lnSpc>
              <a:spcBef>
                <a:spcPct val="100000"/>
              </a:spcBef>
              <a:spcAft>
                <a:spcPts val="0"/>
              </a:spcAft>
              <a:buFontTx/>
              <a:buNone/>
              <a:defRPr/>
            </a:pPr>
            <a:r>
              <a:rPr sz="3000" dirty="0"/>
              <a:t>How far can the stock price fall before a</a:t>
            </a:r>
            <a:br>
              <a:rPr sz="3000" dirty="0"/>
            </a:br>
            <a:r>
              <a:rPr sz="3000" dirty="0"/>
              <a:t>margin call? Let maintenance margin = 30%</a:t>
            </a:r>
          </a:p>
          <a:p>
            <a:pPr marL="0" indent="0" fontAlgn="auto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Tx/>
              <a:buNone/>
              <a:defRPr/>
            </a:pPr>
            <a:r>
              <a:rPr sz="3000" dirty="0"/>
              <a:t>Equity = 100</a:t>
            </a:r>
            <a:r>
              <a:rPr sz="3000" i="1" dirty="0"/>
              <a:t>P</a:t>
            </a:r>
            <a:r>
              <a:rPr sz="3000" dirty="0"/>
              <a:t> - $4000</a:t>
            </a:r>
          </a:p>
          <a:p>
            <a:pPr marL="0" indent="0" fontAlgn="auto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Tx/>
              <a:buNone/>
              <a:defRPr/>
            </a:pPr>
            <a:r>
              <a:rPr sz="2800" dirty="0"/>
              <a:t>Percentage margin = </a:t>
            </a:r>
            <a:r>
              <a:rPr sz="3000" dirty="0"/>
              <a:t>(100</a:t>
            </a:r>
            <a:r>
              <a:rPr sz="3000" i="1" dirty="0"/>
              <a:t>P</a:t>
            </a:r>
            <a:r>
              <a:rPr sz="3000" dirty="0"/>
              <a:t> - $4,000</a:t>
            </a:r>
            <a:r>
              <a:rPr sz="3000" dirty="0" smtClean="0"/>
              <a:t>)/100</a:t>
            </a:r>
            <a:r>
              <a:rPr sz="3000" i="1" dirty="0" smtClean="0"/>
              <a:t>P</a:t>
            </a:r>
            <a:r>
              <a:rPr sz="3000" dirty="0" smtClean="0"/>
              <a:t> </a:t>
            </a:r>
            <a:endParaRPr sz="3000" dirty="0"/>
          </a:p>
          <a:p>
            <a:pPr marL="0" indent="0" fontAlgn="auto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Tx/>
              <a:buNone/>
              <a:defRPr/>
            </a:pPr>
            <a:r>
              <a:rPr sz="3000" dirty="0"/>
              <a:t>(100P - $4,000</a:t>
            </a:r>
            <a:r>
              <a:rPr sz="3000" dirty="0" smtClean="0"/>
              <a:t>)/100</a:t>
            </a:r>
            <a:r>
              <a:rPr sz="3000" i="1" dirty="0" smtClean="0"/>
              <a:t>P</a:t>
            </a:r>
            <a:r>
              <a:rPr sz="3000" dirty="0" smtClean="0"/>
              <a:t> </a:t>
            </a:r>
            <a:r>
              <a:rPr sz="3000" dirty="0"/>
              <a:t>= 0.30</a:t>
            </a:r>
          </a:p>
          <a:p>
            <a:pPr marL="0" indent="0" fontAlgn="auto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Tx/>
              <a:buNone/>
              <a:defRPr/>
            </a:pPr>
            <a:r>
              <a:rPr sz="3000" dirty="0"/>
              <a:t>Solve to find:</a:t>
            </a:r>
          </a:p>
          <a:p>
            <a:pPr marL="0" indent="0" fontAlgn="auto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Tx/>
              <a:buNone/>
              <a:defRPr/>
            </a:pPr>
            <a:r>
              <a:rPr sz="3000" i="1" dirty="0"/>
              <a:t>P</a:t>
            </a:r>
            <a:r>
              <a:rPr sz="3000" dirty="0"/>
              <a:t> = $57.14</a:t>
            </a:r>
            <a:br>
              <a:rPr sz="3000" dirty="0"/>
            </a:br>
            <a:endParaRPr sz="3000" dirty="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Ctr="1"/>
          <a:lstStyle/>
          <a:p>
            <a:r>
              <a:rPr lang="en-US" sz="3200" smtClean="0"/>
              <a:t>Example 3.2 </a:t>
            </a:r>
            <a:br>
              <a:rPr lang="en-US" sz="3200" smtClean="0"/>
            </a:br>
            <a:r>
              <a:rPr lang="en-US" sz="3200" smtClean="0"/>
              <a:t>Margin Trading: Maintenance Margin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 lIns="90488" tIns="44450" rIns="90488" bIns="44450" rtlCol="0">
            <a:normAutofit lnSpcReduction="10000"/>
          </a:bodyPr>
          <a:lstStyle/>
          <a:p>
            <a:pPr fontAlgn="auto">
              <a:lnSpc>
                <a:spcPct val="90000"/>
              </a:lnSpc>
              <a:spcBef>
                <a:spcPct val="40000"/>
              </a:spcBef>
              <a:spcAft>
                <a:spcPts val="0"/>
              </a:spcAft>
              <a:defRPr/>
            </a:pPr>
            <a:r>
              <a:rPr i="1" dirty="0" smtClean="0"/>
              <a:t>Purpose</a:t>
            </a:r>
            <a:endParaRPr dirty="0" smtClean="0"/>
          </a:p>
          <a:p>
            <a:pPr lvl="1" fontAlgn="auto">
              <a:lnSpc>
                <a:spcPct val="90000"/>
              </a:lnSpc>
              <a:spcBef>
                <a:spcPct val="40000"/>
              </a:spcBef>
              <a:spcAft>
                <a:spcPts val="0"/>
              </a:spcAft>
              <a:defRPr/>
            </a:pPr>
            <a:r>
              <a:rPr dirty="0"/>
              <a:t>T</a:t>
            </a:r>
            <a:r>
              <a:rPr dirty="0" smtClean="0"/>
              <a:t>o </a:t>
            </a:r>
            <a:r>
              <a:rPr dirty="0"/>
              <a:t>profit from a decline in the price of a stock or security</a:t>
            </a:r>
          </a:p>
          <a:p>
            <a:pPr fontAlgn="auto">
              <a:lnSpc>
                <a:spcPct val="90000"/>
              </a:lnSpc>
              <a:spcBef>
                <a:spcPct val="40000"/>
              </a:spcBef>
              <a:spcAft>
                <a:spcPts val="0"/>
              </a:spcAft>
              <a:defRPr/>
            </a:pPr>
            <a:r>
              <a:rPr i="1" dirty="0"/>
              <a:t>Mechanics</a:t>
            </a:r>
            <a:endParaRPr dirty="0"/>
          </a:p>
          <a:p>
            <a:pPr lvl="1" fontAlgn="auto">
              <a:lnSpc>
                <a:spcPct val="90000"/>
              </a:lnSpc>
              <a:spcBef>
                <a:spcPct val="40000"/>
              </a:spcBef>
              <a:spcAft>
                <a:spcPts val="0"/>
              </a:spcAft>
              <a:defRPr/>
            </a:pPr>
            <a:r>
              <a:rPr dirty="0"/>
              <a:t>Borrow stock through a dealer</a:t>
            </a:r>
          </a:p>
          <a:p>
            <a:pPr lvl="1" fontAlgn="auto">
              <a:lnSpc>
                <a:spcPct val="90000"/>
              </a:lnSpc>
              <a:spcBef>
                <a:spcPct val="40000"/>
              </a:spcBef>
              <a:spcAft>
                <a:spcPts val="0"/>
              </a:spcAft>
              <a:defRPr/>
            </a:pPr>
            <a:r>
              <a:rPr dirty="0"/>
              <a:t>Sell it and deposit proceeds and margin in an account</a:t>
            </a:r>
          </a:p>
          <a:p>
            <a:pPr lvl="1" fontAlgn="auto">
              <a:lnSpc>
                <a:spcPct val="90000"/>
              </a:lnSpc>
              <a:spcBef>
                <a:spcPct val="40000"/>
              </a:spcBef>
              <a:spcAft>
                <a:spcPts val="0"/>
              </a:spcAft>
              <a:defRPr/>
            </a:pPr>
            <a:r>
              <a:rPr dirty="0"/>
              <a:t>Closing out the position:  </a:t>
            </a:r>
            <a:r>
              <a:rPr dirty="0" smtClean="0"/>
              <a:t>Buy </a:t>
            </a:r>
            <a:r>
              <a:rPr dirty="0"/>
              <a:t>the stock and return to the party from which it was borrowed</a:t>
            </a: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Ctr="1"/>
          <a:lstStyle/>
          <a:p>
            <a:r>
              <a:rPr lang="en-US" sz="3800" smtClean="0"/>
              <a:t>Short Sales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 lIns="90488" tIns="44450" rIns="90488" bIns="44450"/>
          <a:lstStyle/>
          <a:p>
            <a:pPr>
              <a:buFontTx/>
              <a:buNone/>
            </a:pPr>
            <a:r>
              <a:rPr sz="3000" smtClean="0"/>
              <a:t>Dot Bomb		1000 Shares</a:t>
            </a:r>
          </a:p>
          <a:p>
            <a:pPr>
              <a:buFontTx/>
              <a:buNone/>
            </a:pPr>
            <a:r>
              <a:rPr sz="3000" smtClean="0"/>
              <a:t>50%			Initial Margin</a:t>
            </a:r>
          </a:p>
          <a:p>
            <a:pPr>
              <a:buFontTx/>
              <a:buNone/>
            </a:pPr>
            <a:r>
              <a:rPr sz="3000" smtClean="0"/>
              <a:t>30%			Maintenance Margin</a:t>
            </a:r>
          </a:p>
          <a:p>
            <a:pPr>
              <a:buFontTx/>
              <a:buNone/>
            </a:pPr>
            <a:r>
              <a:rPr sz="3000" smtClean="0"/>
              <a:t>$100			Initial Price</a:t>
            </a:r>
          </a:p>
          <a:p>
            <a:pPr>
              <a:buFontTx/>
              <a:buNone/>
            </a:pPr>
            <a:endParaRPr sz="3000" smtClean="0"/>
          </a:p>
          <a:p>
            <a:pPr>
              <a:buFontTx/>
              <a:buNone/>
            </a:pPr>
            <a:r>
              <a:rPr sz="3000" smtClean="0"/>
              <a:t>Sale Proceeds	   $100,000</a:t>
            </a:r>
          </a:p>
          <a:p>
            <a:pPr>
              <a:buFontTx/>
              <a:buNone/>
            </a:pPr>
            <a:r>
              <a:rPr sz="3000" smtClean="0"/>
              <a:t>Margin &amp; Equity	   $50,000</a:t>
            </a:r>
          </a:p>
          <a:p>
            <a:pPr>
              <a:buFontTx/>
              <a:buNone/>
            </a:pPr>
            <a:r>
              <a:rPr sz="3000" smtClean="0"/>
              <a:t>Stock Owed 	   1000 shares</a:t>
            </a: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Ctr="1"/>
          <a:lstStyle/>
          <a:p>
            <a:r>
              <a:rPr lang="en-US" sz="3200" smtClean="0"/>
              <a:t>Example 3.3 </a:t>
            </a:r>
            <a:br>
              <a:rPr lang="en-US" sz="3200" smtClean="0"/>
            </a:br>
            <a:r>
              <a:rPr lang="en-US" sz="3200" smtClean="0"/>
              <a:t>Short Sale: Initial Conditions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Example 3.3 </a:t>
            </a:r>
            <a:br>
              <a:rPr lang="en-US" sz="3200" smtClean="0"/>
            </a:br>
            <a:r>
              <a:rPr lang="en-US" sz="3200" smtClean="0"/>
              <a:t>Short Sale: Dot Bomb falls to $70 per share</a:t>
            </a:r>
          </a:p>
        </p:txBody>
      </p:sp>
      <p:sp>
        <p:nvSpPr>
          <p:cNvPr id="48130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smtClean="0"/>
              <a:t>Assets</a:t>
            </a:r>
          </a:p>
        </p:txBody>
      </p:sp>
      <p:sp>
        <p:nvSpPr>
          <p:cNvPr id="34820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Tx/>
              <a:buNone/>
            </a:pPr>
            <a:r>
              <a:rPr smtClean="0"/>
              <a:t>$100,000 (sale proceeds)</a:t>
            </a:r>
          </a:p>
          <a:p>
            <a:pPr>
              <a:buFontTx/>
              <a:buNone/>
            </a:pPr>
            <a:r>
              <a:rPr smtClean="0"/>
              <a:t>	$50,000 (initial margin)</a:t>
            </a:r>
          </a:p>
          <a:p>
            <a:pPr>
              <a:buFontTx/>
              <a:buNone/>
            </a:pPr>
            <a:endParaRPr smtClean="0"/>
          </a:p>
          <a:p>
            <a:endParaRPr smtClean="0"/>
          </a:p>
        </p:txBody>
      </p:sp>
      <p:sp>
        <p:nvSpPr>
          <p:cNvPr id="48132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buFontTx/>
              <a:buNone/>
            </a:pPr>
            <a:r>
              <a:rPr smtClean="0"/>
              <a:t>Liabilities</a:t>
            </a:r>
          </a:p>
        </p:txBody>
      </p:sp>
      <p:sp>
        <p:nvSpPr>
          <p:cNvPr id="34822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Tx/>
              <a:buNone/>
            </a:pPr>
            <a:r>
              <a:rPr smtClean="0"/>
              <a:t>$70,000 (buy shares)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648200" y="3124200"/>
            <a:ext cx="2133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sz="2400" b="1" dirty="0">
                <a:latin typeface="+mn-lt"/>
                <a:cs typeface="+mn-cs"/>
              </a:rPr>
              <a:t>Equity </a:t>
            </a:r>
          </a:p>
          <a:p>
            <a:pPr>
              <a:spcBef>
                <a:spcPct val="20000"/>
              </a:spcBef>
              <a:defRPr/>
            </a:pPr>
            <a:r>
              <a:rPr lang="en-US" sz="2400" dirty="0">
                <a:latin typeface="+mn-lt"/>
                <a:cs typeface="+mn-cs"/>
              </a:rPr>
              <a:t>$80,000</a:t>
            </a:r>
          </a:p>
          <a:p>
            <a:pPr>
              <a:spcBef>
                <a:spcPct val="20000"/>
              </a:spcBef>
              <a:defRPr/>
            </a:pPr>
            <a:endParaRPr lang="en-US" sz="2400" dirty="0">
              <a:latin typeface="+mn-lt"/>
              <a:cs typeface="+mn-cs"/>
            </a:endParaRPr>
          </a:p>
          <a:p>
            <a:pPr>
              <a:spcBef>
                <a:spcPct val="20000"/>
              </a:spcBef>
              <a:buFontTx/>
              <a:buChar char="•"/>
              <a:defRPr/>
            </a:pPr>
            <a:endParaRPr lang="en-US" sz="2400" dirty="0">
              <a:latin typeface="+mn-lt"/>
              <a:cs typeface="+mn-cs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838200" y="4191000"/>
            <a:ext cx="7772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sz="2400" b="1" dirty="0">
                <a:latin typeface="+mn-lt"/>
                <a:cs typeface="+mn-cs"/>
              </a:rPr>
              <a:t>Profit = </a:t>
            </a:r>
            <a:r>
              <a:rPr lang="en-US" sz="2400" b="1" dirty="0" smtClean="0">
                <a:latin typeface="+mn-lt"/>
                <a:cs typeface="+mn-cs"/>
              </a:rPr>
              <a:t>Ending </a:t>
            </a:r>
            <a:r>
              <a:rPr lang="en-US" sz="2400" b="1" dirty="0">
                <a:latin typeface="+mn-lt"/>
                <a:cs typeface="+mn-cs"/>
              </a:rPr>
              <a:t>equity – </a:t>
            </a:r>
            <a:r>
              <a:rPr lang="en-US" sz="2400" b="1" dirty="0" smtClean="0">
                <a:latin typeface="+mn-lt"/>
                <a:cs typeface="+mn-cs"/>
              </a:rPr>
              <a:t>Beginning </a:t>
            </a:r>
            <a:r>
              <a:rPr lang="en-US" sz="2400" b="1" dirty="0">
                <a:latin typeface="+mn-lt"/>
                <a:cs typeface="+mn-cs"/>
              </a:rPr>
              <a:t>equity </a:t>
            </a:r>
          </a:p>
          <a:p>
            <a:pPr>
              <a:spcBef>
                <a:spcPct val="20000"/>
              </a:spcBef>
              <a:defRPr/>
            </a:pPr>
            <a:r>
              <a:rPr lang="en-US" sz="2400" dirty="0">
                <a:latin typeface="+mn-lt"/>
                <a:cs typeface="+mn-cs"/>
              </a:rPr>
              <a:t>= $80,000 - $50,000 = $30,000 </a:t>
            </a:r>
          </a:p>
          <a:p>
            <a:pPr>
              <a:spcBef>
                <a:spcPct val="20000"/>
              </a:spcBef>
              <a:defRPr/>
            </a:pPr>
            <a:r>
              <a:rPr lang="en-US" sz="2400" dirty="0">
                <a:latin typeface="+mn-lt"/>
                <a:cs typeface="+mn-cs"/>
              </a:rPr>
              <a:t>= </a:t>
            </a:r>
            <a:r>
              <a:rPr lang="en-US" sz="2400" dirty="0" smtClean="0">
                <a:latin typeface="+mn-lt"/>
                <a:cs typeface="+mn-cs"/>
              </a:rPr>
              <a:t>Decline </a:t>
            </a:r>
            <a:r>
              <a:rPr lang="en-US" sz="2400" dirty="0">
                <a:latin typeface="+mn-lt"/>
                <a:cs typeface="+mn-cs"/>
              </a:rPr>
              <a:t>in share price x </a:t>
            </a:r>
            <a:r>
              <a:rPr lang="en-US" sz="2400" dirty="0" smtClean="0">
                <a:latin typeface="+mn-lt"/>
                <a:cs typeface="+mn-cs"/>
              </a:rPr>
              <a:t>Number </a:t>
            </a:r>
            <a:r>
              <a:rPr lang="en-US" sz="2400" dirty="0">
                <a:latin typeface="+mn-lt"/>
                <a:cs typeface="+mn-cs"/>
              </a:rPr>
              <a:t>of shares sold short</a:t>
            </a:r>
          </a:p>
          <a:p>
            <a:pPr>
              <a:spcBef>
                <a:spcPct val="20000"/>
              </a:spcBef>
              <a:defRPr/>
            </a:pPr>
            <a:endParaRPr lang="en-US" sz="2400" dirty="0">
              <a:latin typeface="+mn-lt"/>
              <a:cs typeface="+mn-cs"/>
            </a:endParaRPr>
          </a:p>
          <a:p>
            <a:pPr>
              <a:spcBef>
                <a:spcPct val="20000"/>
              </a:spcBef>
              <a:buFontTx/>
              <a:buChar char="•"/>
              <a:defRPr/>
            </a:pPr>
            <a:endParaRPr lang="en-US" sz="2400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 lIns="90488" tIns="44450" rIns="90488" bIns="44450"/>
          <a:lstStyle/>
          <a:p>
            <a:pPr marL="0" indent="0">
              <a:buFontTx/>
              <a:buNone/>
            </a:pPr>
            <a:r>
              <a:rPr smtClean="0"/>
              <a:t>How much can the stock price rise before a margin call?</a:t>
            </a:r>
          </a:p>
          <a:p>
            <a:pPr marL="0" indent="0">
              <a:buFontTx/>
              <a:buNone/>
            </a:pPr>
            <a:endParaRPr sz="3000" smtClean="0"/>
          </a:p>
          <a:p>
            <a:pPr marL="0" indent="0">
              <a:buFontTx/>
              <a:buNone/>
            </a:pPr>
            <a:r>
              <a:rPr sz="3000" smtClean="0"/>
              <a:t>	($150,000</a:t>
            </a:r>
            <a:r>
              <a:rPr sz="3000" baseline="30000" smtClean="0"/>
              <a:t>*</a:t>
            </a:r>
            <a:r>
              <a:rPr sz="3000" smtClean="0"/>
              <a:t> - 1000</a:t>
            </a:r>
            <a:r>
              <a:rPr sz="3000" i="1" smtClean="0"/>
              <a:t>P</a:t>
            </a:r>
            <a:r>
              <a:rPr sz="3000" smtClean="0"/>
              <a:t>)/(1000</a:t>
            </a:r>
            <a:r>
              <a:rPr sz="3000" i="1" smtClean="0"/>
              <a:t>P</a:t>
            </a:r>
            <a:r>
              <a:rPr sz="3000" smtClean="0"/>
              <a:t>) = 30%</a:t>
            </a:r>
          </a:p>
          <a:p>
            <a:pPr marL="0" indent="0">
              <a:buFontTx/>
              <a:buNone/>
            </a:pPr>
            <a:r>
              <a:rPr sz="3000" smtClean="0"/>
              <a:t>	</a:t>
            </a:r>
            <a:r>
              <a:rPr sz="3000" i="1" smtClean="0"/>
              <a:t>P</a:t>
            </a:r>
            <a:r>
              <a:rPr sz="3000" smtClean="0"/>
              <a:t> = $115.38  </a:t>
            </a:r>
          </a:p>
          <a:p>
            <a:pPr marL="0" indent="0">
              <a:buFontTx/>
              <a:buNone/>
            </a:pPr>
            <a:endParaRPr sz="3000" smtClean="0"/>
          </a:p>
          <a:p>
            <a:pPr marL="0" indent="0">
              <a:buFontTx/>
              <a:buNone/>
            </a:pPr>
            <a:r>
              <a:rPr sz="3000" smtClean="0"/>
              <a:t>*  Initial margin plus sale proceeds</a:t>
            </a:r>
          </a:p>
          <a:p>
            <a:pPr marL="0" indent="0">
              <a:buFontTx/>
              <a:buNone/>
            </a:pPr>
            <a:r>
              <a:rPr sz="3000" smtClean="0"/>
              <a:t>					</a:t>
            </a: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Ctr="1"/>
          <a:lstStyle/>
          <a:p>
            <a:r>
              <a:rPr lang="en-US" sz="3200" smtClean="0"/>
              <a:t>Example 3.3 </a:t>
            </a:r>
            <a:br>
              <a:rPr lang="en-US" sz="3200" smtClean="0"/>
            </a:br>
            <a:r>
              <a:rPr lang="en-US" sz="3200" smtClean="0"/>
              <a:t>Short Sale: Margin Call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 lIns="90488" tIns="44450" rIns="90488" bIns="44450"/>
          <a:lstStyle/>
          <a:p>
            <a:pPr>
              <a:spcBef>
                <a:spcPct val="40000"/>
              </a:spcBef>
              <a:buFont typeface="Arial" charset="0"/>
              <a:buChar char="•"/>
            </a:pPr>
            <a:r>
              <a:rPr smtClean="0"/>
              <a:t>Major regulations:</a:t>
            </a:r>
          </a:p>
          <a:p>
            <a:pPr lvl="1">
              <a:spcBef>
                <a:spcPct val="40000"/>
              </a:spcBef>
              <a:buFont typeface="Arial" charset="0"/>
              <a:buChar char="•"/>
            </a:pPr>
            <a:r>
              <a:rPr smtClean="0"/>
              <a:t>Securities Act of 1933 </a:t>
            </a:r>
          </a:p>
          <a:p>
            <a:pPr lvl="1">
              <a:spcBef>
                <a:spcPct val="40000"/>
              </a:spcBef>
              <a:buFont typeface="Arial" charset="0"/>
              <a:buChar char="•"/>
            </a:pPr>
            <a:r>
              <a:rPr smtClean="0"/>
              <a:t>Securities Act of 1934</a:t>
            </a:r>
          </a:p>
          <a:p>
            <a:pPr lvl="1">
              <a:spcBef>
                <a:spcPct val="40000"/>
              </a:spcBef>
              <a:buFont typeface="Arial" charset="0"/>
              <a:buChar char="•"/>
            </a:pPr>
            <a:r>
              <a:rPr smtClean="0"/>
              <a:t>Securities Investor Protection Act of 1970</a:t>
            </a:r>
          </a:p>
          <a:p>
            <a:pPr>
              <a:spcBef>
                <a:spcPct val="40000"/>
              </a:spcBef>
              <a:buFont typeface="Arial" charset="0"/>
              <a:buChar char="•"/>
            </a:pPr>
            <a:r>
              <a:rPr smtClean="0"/>
              <a:t>Self-Regulation</a:t>
            </a:r>
          </a:p>
          <a:p>
            <a:pPr lvl="1">
              <a:buFont typeface="Arial" charset="0"/>
              <a:buChar char="•"/>
            </a:pPr>
            <a:r>
              <a:rPr smtClean="0"/>
              <a:t>Financial Industry Regulatory Authority</a:t>
            </a:r>
          </a:p>
          <a:p>
            <a:pPr lvl="1">
              <a:buFont typeface="Arial" charset="0"/>
              <a:buChar char="•"/>
            </a:pPr>
            <a:r>
              <a:rPr smtClean="0"/>
              <a:t>CFA Institute standards of professional conduct</a:t>
            </a:r>
          </a:p>
          <a:p>
            <a:pPr lvl="1">
              <a:buFont typeface="Arial" charset="0"/>
              <a:buChar char="•"/>
            </a:pPr>
            <a:endParaRPr sz="2400" smtClean="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Ctr="1"/>
          <a:lstStyle/>
          <a:p>
            <a:r>
              <a:rPr lang="en-US" sz="3800" smtClean="0"/>
              <a:t>Regulation of Securities Markets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Content Placeholder 2"/>
          <p:cNvSpPr>
            <a:spLocks noGrp="1"/>
          </p:cNvSpPr>
          <p:nvPr>
            <p:ph idx="1"/>
          </p:nvPr>
        </p:nvSpPr>
        <p:spPr/>
        <p:txBody>
          <a:bodyPr lIns="90488" tIns="44450" rIns="90488" bIns="44450"/>
          <a:lstStyle/>
          <a:p>
            <a:pPr>
              <a:buFont typeface="Arial" charset="0"/>
              <a:buChar char="•"/>
            </a:pPr>
            <a:r>
              <a:rPr smtClean="0"/>
              <a:t>Sarbanes-Oxley Act</a:t>
            </a:r>
          </a:p>
          <a:p>
            <a:pPr lvl="1">
              <a:buFont typeface="Arial" charset="0"/>
              <a:buChar char="•"/>
            </a:pPr>
            <a:r>
              <a:rPr smtClean="0"/>
              <a:t>Public Company Accounting Oversight Board</a:t>
            </a:r>
          </a:p>
          <a:p>
            <a:pPr lvl="1">
              <a:buFont typeface="Arial" charset="0"/>
              <a:buChar char="•"/>
            </a:pPr>
            <a:r>
              <a:rPr smtClean="0"/>
              <a:t>Independent financial experts to serve on audit committees of boards of directors</a:t>
            </a:r>
          </a:p>
          <a:p>
            <a:pPr lvl="1">
              <a:buFont typeface="Arial" charset="0"/>
              <a:buChar char="•"/>
            </a:pPr>
            <a:r>
              <a:rPr smtClean="0"/>
              <a:t>CEOs and CFOs personally certify firms</a:t>
            </a:r>
            <a:r>
              <a:rPr lang="ja-JP" altLang="en-US" smtClean="0"/>
              <a:t>’</a:t>
            </a:r>
            <a:r>
              <a:rPr smtClean="0"/>
              <a:t> financial reports</a:t>
            </a:r>
          </a:p>
          <a:p>
            <a:pPr lvl="1">
              <a:buFont typeface="Arial" charset="0"/>
              <a:buChar char="•"/>
            </a:pPr>
            <a:r>
              <a:rPr smtClean="0"/>
              <a:t>Boards must have independent directors</a:t>
            </a: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Ctr="1"/>
          <a:lstStyle/>
          <a:p>
            <a:r>
              <a:rPr lang="en-US" sz="3800" smtClean="0"/>
              <a:t>Regulation of Securities Markets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Content Placeholder 2"/>
          <p:cNvSpPr>
            <a:spLocks noGrp="1"/>
          </p:cNvSpPr>
          <p:nvPr>
            <p:ph idx="1"/>
          </p:nvPr>
        </p:nvSpPr>
        <p:spPr/>
        <p:txBody>
          <a:bodyPr lIns="90488" tIns="44450" rIns="90488" bIns="44450"/>
          <a:lstStyle/>
          <a:p>
            <a:pPr>
              <a:spcBef>
                <a:spcPct val="40000"/>
              </a:spcBef>
              <a:buFont typeface="Arial" charset="0"/>
              <a:buChar char="•"/>
            </a:pPr>
            <a:r>
              <a:rPr smtClean="0"/>
              <a:t>Officers, directors, major stockholders must report all transactions in firm’s stock</a:t>
            </a:r>
          </a:p>
          <a:p>
            <a:pPr>
              <a:spcBef>
                <a:spcPct val="40000"/>
              </a:spcBef>
              <a:buFont typeface="Arial" charset="0"/>
              <a:buChar char="•"/>
            </a:pPr>
            <a:r>
              <a:rPr smtClean="0"/>
              <a:t>Insiders do exploit their knowledge</a:t>
            </a:r>
          </a:p>
          <a:p>
            <a:pPr lvl="1">
              <a:spcBef>
                <a:spcPct val="40000"/>
              </a:spcBef>
              <a:buFont typeface="Arial" charset="0"/>
              <a:buChar char="•"/>
            </a:pPr>
            <a:r>
              <a:rPr smtClean="0"/>
              <a:t>Jaffe study:</a:t>
            </a:r>
          </a:p>
          <a:p>
            <a:pPr lvl="2">
              <a:spcBef>
                <a:spcPct val="40000"/>
              </a:spcBef>
              <a:buFont typeface="Arial" charset="0"/>
              <a:buChar char="•"/>
            </a:pPr>
            <a:r>
              <a:rPr sz="2800" smtClean="0"/>
              <a:t>Inside buyers &gt; Inside sellers = Stock does well</a:t>
            </a:r>
          </a:p>
          <a:p>
            <a:pPr lvl="2">
              <a:spcBef>
                <a:spcPct val="40000"/>
              </a:spcBef>
              <a:buFont typeface="Arial" charset="0"/>
              <a:buChar char="•"/>
            </a:pPr>
            <a:r>
              <a:rPr sz="2800" smtClean="0"/>
              <a:t>Inside sellers &gt; Inside buyers = Stock does poorly</a:t>
            </a:r>
          </a:p>
          <a:p>
            <a:pPr lvl="1">
              <a:spcBef>
                <a:spcPct val="40000"/>
              </a:spcBef>
              <a:buFontTx/>
              <a:buNone/>
            </a:pPr>
            <a:endParaRPr smtClean="0"/>
          </a:p>
          <a:p>
            <a:pPr lvl="1">
              <a:spcBef>
                <a:spcPct val="40000"/>
              </a:spcBef>
              <a:buFont typeface="Arial" charset="0"/>
              <a:buChar char="•"/>
            </a:pPr>
            <a:endParaRPr sz="2600" smtClean="0"/>
          </a:p>
        </p:txBody>
      </p:sp>
      <p:sp>
        <p:nvSpPr>
          <p:cNvPr id="53251" name="Title 1"/>
          <p:cNvSpPr>
            <a:spLocks noGrp="1"/>
          </p:cNvSpPr>
          <p:nvPr>
            <p:ph type="title"/>
          </p:nvPr>
        </p:nvSpPr>
        <p:spPr/>
        <p:txBody>
          <a:bodyPr lIns="90488" tIns="44450" rIns="90488" bIns="44450" anchorCtr="1"/>
          <a:lstStyle/>
          <a:p>
            <a:r>
              <a:rPr lang="en-US" sz="3800" smtClean="0"/>
              <a:t>Insider Trading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 lIns="90488" tIns="44450" rIns="90488" bIns="44450"/>
          <a:lstStyle/>
          <a:p>
            <a:pPr>
              <a:buFont typeface="Arial" charset="0"/>
              <a:buChar char="•"/>
            </a:pPr>
            <a:r>
              <a:rPr smtClean="0"/>
              <a:t>Privately Held Firms</a:t>
            </a:r>
          </a:p>
          <a:p>
            <a:pPr lvl="1">
              <a:buFont typeface="Arial" charset="0"/>
              <a:buChar char="•"/>
            </a:pPr>
            <a:r>
              <a:rPr smtClean="0"/>
              <a:t>Up to 499 shareholders</a:t>
            </a:r>
          </a:p>
          <a:p>
            <a:pPr lvl="2">
              <a:buFont typeface="Arial" charset="0"/>
              <a:buChar char="•"/>
            </a:pPr>
            <a:r>
              <a:rPr sz="2600" smtClean="0"/>
              <a:t>Middlemen have formed partnerships to buy shares and get around the 499-investor restrictions </a:t>
            </a:r>
          </a:p>
          <a:p>
            <a:pPr lvl="1">
              <a:buFont typeface="Arial" charset="0"/>
              <a:buChar char="•"/>
            </a:pPr>
            <a:r>
              <a:rPr smtClean="0"/>
              <a:t>Raise funds through </a:t>
            </a:r>
            <a:r>
              <a:rPr i="1" smtClean="0"/>
              <a:t>private placement</a:t>
            </a:r>
            <a:endParaRPr smtClean="0"/>
          </a:p>
          <a:p>
            <a:pPr lvl="1">
              <a:buFont typeface="Arial" charset="0"/>
              <a:buChar char="•"/>
            </a:pPr>
            <a:r>
              <a:rPr smtClean="0"/>
              <a:t>Lower liquidity of shares</a:t>
            </a:r>
          </a:p>
          <a:p>
            <a:pPr lvl="1">
              <a:buFont typeface="Arial" charset="0"/>
              <a:buChar char="•"/>
            </a:pPr>
            <a:r>
              <a:rPr smtClean="0"/>
              <a:t>Have fewer obligations to release financial statements and other information</a:t>
            </a:r>
          </a:p>
          <a:p>
            <a:pPr>
              <a:spcBef>
                <a:spcPct val="40000"/>
              </a:spcBef>
              <a:buFont typeface="Arial" charset="0"/>
              <a:buChar char="•"/>
            </a:pPr>
            <a:endParaRPr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r>
              <a:rPr lang="en-US" sz="3800" smtClean="0"/>
              <a:t>How Firms Issue Securities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 lIns="90488" tIns="44450" rIns="90488" bIns="44450"/>
          <a:lstStyle/>
          <a:p>
            <a:pPr>
              <a:buFont typeface="Arial" charset="0"/>
              <a:buChar char="•"/>
            </a:pPr>
            <a:r>
              <a:rPr smtClean="0"/>
              <a:t>Publicly Traded Companies</a:t>
            </a:r>
          </a:p>
          <a:p>
            <a:pPr lvl="1">
              <a:buFont typeface="Arial" charset="0"/>
              <a:buChar char="•"/>
            </a:pPr>
            <a:r>
              <a:rPr smtClean="0"/>
              <a:t>Raise capital from a wider range of investors through </a:t>
            </a:r>
            <a:r>
              <a:rPr i="1" smtClean="0"/>
              <a:t>initial public offering, IPO</a:t>
            </a:r>
            <a:endParaRPr smtClean="0"/>
          </a:p>
          <a:p>
            <a:pPr lvl="2">
              <a:buFont typeface="Arial" charset="0"/>
              <a:buChar char="•"/>
            </a:pPr>
            <a:r>
              <a:rPr sz="2600" i="1" smtClean="0"/>
              <a:t>Seasoned equity offering</a:t>
            </a:r>
            <a:r>
              <a:rPr sz="2600" smtClean="0"/>
              <a:t>: The sale of additional shares in firms that already are publicly traded</a:t>
            </a:r>
          </a:p>
          <a:p>
            <a:pPr lvl="1">
              <a:buFont typeface="Arial" charset="0"/>
              <a:buChar char="•"/>
            </a:pPr>
            <a:r>
              <a:rPr smtClean="0"/>
              <a:t>Public offerings are marketed by investment bankers or </a:t>
            </a:r>
            <a:r>
              <a:rPr i="1" smtClean="0"/>
              <a:t>underwriters</a:t>
            </a:r>
            <a:endParaRPr smtClean="0"/>
          </a:p>
          <a:p>
            <a:pPr lvl="1">
              <a:buFont typeface="Arial" charset="0"/>
              <a:buChar char="•"/>
            </a:pPr>
            <a:r>
              <a:rPr smtClean="0"/>
              <a:t>Registration must be filed with the SEC</a:t>
            </a:r>
          </a:p>
          <a:p>
            <a:pPr>
              <a:spcBef>
                <a:spcPct val="40000"/>
              </a:spcBef>
              <a:buFont typeface="Arial" charset="0"/>
              <a:buChar char="•"/>
            </a:pPr>
            <a:endParaRPr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r>
              <a:rPr lang="en-US" sz="3800" smtClean="0"/>
              <a:t>How Firms Issue Securities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153400" cy="1143000"/>
          </a:xfrm>
        </p:spPr>
        <p:txBody>
          <a:bodyPr lIns="90488" tIns="44450" rIns="90488" bIns="44450"/>
          <a:lstStyle/>
          <a:p>
            <a:pPr>
              <a:lnSpc>
                <a:spcPct val="110000"/>
              </a:lnSpc>
            </a:pPr>
            <a:r>
              <a:rPr lang="en-US" sz="3200" smtClean="0"/>
              <a:t>Figure 3.1 Relationship Among a Firm Issuing Securities, the Underwriters, and the Public</a:t>
            </a:r>
          </a:p>
        </p:txBody>
      </p:sp>
      <p:pic>
        <p:nvPicPr>
          <p:cNvPr id="20483" name="Content Placeholder 5" descr="3.1.bmp"/>
          <p:cNvPicPr>
            <a:picLocks noGrp="1" noChangeAspect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533400" y="1600200"/>
            <a:ext cx="7543800" cy="4549775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 lIns="90488" tIns="44450" rIns="90488" bIns="44450"/>
          <a:lstStyle/>
          <a:p>
            <a:pPr>
              <a:buFont typeface="Arial" charset="0"/>
              <a:buChar char="•"/>
            </a:pPr>
            <a:r>
              <a:rPr smtClean="0"/>
              <a:t>Shelf Registration</a:t>
            </a:r>
          </a:p>
          <a:p>
            <a:pPr lvl="1">
              <a:buFont typeface="Arial" charset="0"/>
              <a:buChar char="•"/>
            </a:pPr>
            <a:r>
              <a:rPr smtClean="0"/>
              <a:t>SEC Rule 415: Allows firms to register securities and gradually sell them to the public for two years</a:t>
            </a:r>
          </a:p>
          <a:p>
            <a:pPr lvl="2">
              <a:buFont typeface="Arial" charset="0"/>
              <a:buChar char="•"/>
            </a:pPr>
            <a:r>
              <a:rPr sz="2800" smtClean="0"/>
              <a:t>Shares can be sold on short notice and in small amounts without incurring high floatation costs</a:t>
            </a:r>
          </a:p>
          <a:p>
            <a:pPr>
              <a:spcBef>
                <a:spcPct val="40000"/>
              </a:spcBef>
              <a:buFont typeface="Arial" charset="0"/>
              <a:buChar char="•"/>
            </a:pPr>
            <a:endParaRPr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r>
              <a:rPr lang="en-US" sz="3800" smtClean="0"/>
              <a:t>How Firms Issue Securities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 lIns="90488" tIns="44450" rIns="90488" bIns="44450"/>
          <a:lstStyle/>
          <a:p>
            <a:pPr>
              <a:buFont typeface="Arial" charset="0"/>
              <a:buChar char="•"/>
            </a:pPr>
            <a:r>
              <a:rPr smtClean="0"/>
              <a:t>Initial Public Offerings</a:t>
            </a:r>
          </a:p>
          <a:p>
            <a:pPr lvl="1">
              <a:spcBef>
                <a:spcPct val="40000"/>
              </a:spcBef>
              <a:buFont typeface="Arial" charset="0"/>
              <a:buChar char="•"/>
            </a:pPr>
            <a:r>
              <a:rPr smtClean="0"/>
              <a:t>Road shows to publicize new offering</a:t>
            </a:r>
          </a:p>
          <a:p>
            <a:pPr lvl="1">
              <a:spcBef>
                <a:spcPct val="40000"/>
              </a:spcBef>
              <a:buFont typeface="Arial" charset="0"/>
              <a:buChar char="•"/>
            </a:pPr>
            <a:r>
              <a:rPr smtClean="0"/>
              <a:t>Bookbuilding to determine demand for the new issue</a:t>
            </a:r>
          </a:p>
          <a:p>
            <a:pPr lvl="1">
              <a:spcBef>
                <a:spcPct val="40000"/>
              </a:spcBef>
              <a:buFont typeface="Arial" charset="0"/>
              <a:buChar char="•"/>
            </a:pPr>
            <a:r>
              <a:rPr smtClean="0"/>
              <a:t>Degree of investor interest in the new offering provides valuable pricing information</a:t>
            </a:r>
          </a:p>
          <a:p>
            <a:pPr>
              <a:spcBef>
                <a:spcPct val="40000"/>
              </a:spcBef>
              <a:buFont typeface="Arial" charset="0"/>
              <a:buChar char="•"/>
            </a:pPr>
            <a:endParaRPr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r>
              <a:rPr lang="en-US" sz="3800" smtClean="0"/>
              <a:t>How Firms Issue Securities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3"/>
          <p:cNvSpPr>
            <a:spLocks noGrp="1" noChangeArrowheads="1"/>
          </p:cNvSpPr>
          <p:nvPr>
            <p:ph idx="1"/>
          </p:nvPr>
        </p:nvSpPr>
        <p:spPr/>
        <p:txBody>
          <a:bodyPr lIns="90488" tIns="44450" rIns="90488" bIns="44450"/>
          <a:lstStyle/>
          <a:p>
            <a:pPr>
              <a:spcBef>
                <a:spcPct val="40000"/>
              </a:spcBef>
              <a:buFont typeface="Arial" charset="0"/>
              <a:buChar char="•"/>
            </a:pPr>
            <a:r>
              <a:rPr smtClean="0"/>
              <a:t>Initial Public Offerings</a:t>
            </a:r>
          </a:p>
          <a:p>
            <a:pPr lvl="1">
              <a:spcBef>
                <a:spcPct val="40000"/>
              </a:spcBef>
              <a:buFont typeface="Arial" charset="0"/>
              <a:buChar char="•"/>
            </a:pPr>
            <a:r>
              <a:rPr smtClean="0"/>
              <a:t>Underwriter bears price risk associated with placement of securities:</a:t>
            </a:r>
          </a:p>
          <a:p>
            <a:pPr lvl="2">
              <a:buFont typeface="Arial" charset="0"/>
              <a:buChar char="•"/>
            </a:pPr>
            <a:r>
              <a:rPr sz="2800" smtClean="0"/>
              <a:t>IPOs are commonly underpriced compared to the price they could be marketed (ex.: Groupon)</a:t>
            </a:r>
          </a:p>
          <a:p>
            <a:pPr lvl="2">
              <a:buFont typeface="Arial" charset="0"/>
              <a:buChar char="•"/>
            </a:pPr>
            <a:r>
              <a:rPr sz="2800" smtClean="0"/>
              <a:t>Some IPOs, however, are well overpriced (ex.: Facebook); others cannot even fully be sold</a:t>
            </a:r>
          </a:p>
          <a:p>
            <a:pPr lvl="2">
              <a:spcBef>
                <a:spcPct val="40000"/>
              </a:spcBef>
              <a:buFontTx/>
              <a:buNone/>
            </a:pPr>
            <a:endParaRPr sz="2600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Ctr="1"/>
          <a:lstStyle/>
          <a:p>
            <a:r>
              <a:rPr lang="en-US" sz="3800" smtClean="0"/>
              <a:t>How Firms Issue Securities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10e PP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1583</TotalTime>
  <Words>1364</Words>
  <Application>Microsoft Office PowerPoint</Application>
  <PresentationFormat>On-screen Show (4:3)</PresentationFormat>
  <Paragraphs>226</Paragraphs>
  <Slides>37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1_10e PPT template</vt:lpstr>
      <vt:lpstr>Chapter Three</vt:lpstr>
      <vt:lpstr>Chapter Overview</vt:lpstr>
      <vt:lpstr>How Firms Issue Securities</vt:lpstr>
      <vt:lpstr>How Firms Issue Securities</vt:lpstr>
      <vt:lpstr>How Firms Issue Securities</vt:lpstr>
      <vt:lpstr>Figure 3.1 Relationship Among a Firm Issuing Securities, the Underwriters, and the Public</vt:lpstr>
      <vt:lpstr>How Firms Issue Securities</vt:lpstr>
      <vt:lpstr>How Firms Issue Securities</vt:lpstr>
      <vt:lpstr>How Firms Issue Securities</vt:lpstr>
      <vt:lpstr>How Securities are Traded</vt:lpstr>
      <vt:lpstr>Bid and Asked Prices</vt:lpstr>
      <vt:lpstr>Types of Orders</vt:lpstr>
      <vt:lpstr>Figure 3.5 Price-Contingent Orders</vt:lpstr>
      <vt:lpstr>Trading Mechanisms</vt:lpstr>
      <vt:lpstr>The Rise of Electronic Trading</vt:lpstr>
      <vt:lpstr>The Rise of Electronic Trading</vt:lpstr>
      <vt:lpstr>Figure 3.6 The Effective Spread Fell Dramatically as the Minimum Tick Size Fell</vt:lpstr>
      <vt:lpstr>U.S. Markets</vt:lpstr>
      <vt:lpstr>U.S. Markets</vt:lpstr>
      <vt:lpstr>U.S. Markets</vt:lpstr>
      <vt:lpstr>New Trading Strategies</vt:lpstr>
      <vt:lpstr>New Trading Strategies</vt:lpstr>
      <vt:lpstr>Globalization of Stock Markets</vt:lpstr>
      <vt:lpstr>Figure 3.8 The Biggest Stock Markets in the World by Domestic Market Capitalization</vt:lpstr>
      <vt:lpstr>Trading Costs</vt:lpstr>
      <vt:lpstr>Buying on Margin</vt:lpstr>
      <vt:lpstr>Buying on Margin</vt:lpstr>
      <vt:lpstr>Example 3.1  Margin Trading: Initial Conditions</vt:lpstr>
      <vt:lpstr>Example 3.1  Margin Trading: Margin Call</vt:lpstr>
      <vt:lpstr>Example 3.2  Margin Trading: Maintenance Margin</vt:lpstr>
      <vt:lpstr>Short Sales</vt:lpstr>
      <vt:lpstr>Example 3.3  Short Sale: Initial Conditions</vt:lpstr>
      <vt:lpstr>Example 3.3  Short Sale: Dot Bomb falls to $70 per share</vt:lpstr>
      <vt:lpstr>Example 3.3  Short Sale: Margin Call</vt:lpstr>
      <vt:lpstr>Regulation of Securities Markets</vt:lpstr>
      <vt:lpstr>Regulation of Securities Markets</vt:lpstr>
      <vt:lpstr>Insider Trading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Sue</dc:creator>
  <cp:lastModifiedBy>Karthick Krishnan</cp:lastModifiedBy>
  <cp:revision>218</cp:revision>
  <dcterms:created xsi:type="dcterms:W3CDTF">2004-10-03T21:09:17Z</dcterms:created>
  <dcterms:modified xsi:type="dcterms:W3CDTF">2013-09-20T10:22:30Z</dcterms:modified>
</cp:coreProperties>
</file>