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handoutMasterIdLst>
    <p:handoutMasterId r:id="rId41"/>
  </p:handoutMasterIdLst>
  <p:sldIdLst>
    <p:sldId id="313" r:id="rId2"/>
    <p:sldId id="377" r:id="rId3"/>
    <p:sldId id="378" r:id="rId4"/>
    <p:sldId id="379" r:id="rId5"/>
    <p:sldId id="380" r:id="rId6"/>
    <p:sldId id="381" r:id="rId7"/>
    <p:sldId id="382" r:id="rId8"/>
    <p:sldId id="414" r:id="rId9"/>
    <p:sldId id="383" r:id="rId10"/>
    <p:sldId id="384" r:id="rId11"/>
    <p:sldId id="385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2" r:id="rId27"/>
    <p:sldId id="401" r:id="rId28"/>
    <p:sldId id="403" r:id="rId29"/>
    <p:sldId id="404" r:id="rId30"/>
    <p:sldId id="405" r:id="rId31"/>
    <p:sldId id="406" r:id="rId32"/>
    <p:sldId id="407" r:id="rId33"/>
    <p:sldId id="408" r:id="rId34"/>
    <p:sldId id="417" r:id="rId35"/>
    <p:sldId id="416" r:id="rId36"/>
    <p:sldId id="415" r:id="rId37"/>
    <p:sldId id="409" r:id="rId38"/>
    <p:sldId id="410" r:id="rId39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 autoAdjust="0"/>
    <p:restoredTop sz="86737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5EB6C5-316F-8C4C-BED8-C522B992DB4E}" type="slidenum">
              <a:rPr lang="en-US"/>
              <a:pPr eaLnBrk="1" hangingPunct="1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6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EAR:</a:t>
            </a:r>
            <a:r>
              <a:rPr lang="en-US" dirty="0"/>
              <a:t> Percentage increase in funds invested over a 1-year horizon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APR:</a:t>
            </a:r>
            <a:r>
              <a:rPr lang="en-US" dirty="0"/>
              <a:t> Annualizing using simple interest</a:t>
            </a:r>
          </a:p>
          <a:p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D6B2A-0753-1C4C-8853-AF111925E703}" type="slidenum">
              <a:rPr lang="en-US"/>
              <a:pPr eaLnBrk="1" hangingPunct="1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6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40DDC9-270E-5F44-8DCA-55BD50AC5CA8}" type="slidenum">
              <a:rPr lang="en-US"/>
              <a:pPr eaLnBrk="1" hangingPunct="1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63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3FBFBB-17EC-AD4A-B92D-7575BDE6E638}" type="slidenum">
              <a:rPr lang="en-US"/>
              <a:pPr eaLnBrk="1" hangingPunct="1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80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03475-1BE1-BB4D-BA4E-F980096733BA}" type="slidenum">
              <a:rPr lang="en-US"/>
              <a:pPr eaLnBrk="1" hangingPunct="1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46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B2B0C9-8A3C-9440-876E-1444A09CF046}" type="slidenum">
              <a:rPr lang="en-US"/>
              <a:pPr eaLnBrk="1" hangingPunct="1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0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AEC90C-A63E-7842-8CBA-2A41DDD10A76}" type="slidenum">
              <a:rPr lang="en-US"/>
              <a:pPr eaLnBrk="1" hangingPunct="1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3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38596A-2CBE-7740-BE2F-8DD00AC1C0D2}" type="slidenum">
              <a:rPr lang="en-US"/>
              <a:pPr eaLnBrk="1" hangingPunct="1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12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AEC90C-A63E-7842-8CBA-2A41DDD10A76}" type="slidenum">
              <a:rPr lang="en-US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84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AEC90C-A63E-7842-8CBA-2A41DDD10A76}" type="slidenum">
              <a:rPr lang="en-US"/>
              <a:pPr eaLnBrk="1" hangingPunct="1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57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AEC90C-A63E-7842-8CBA-2A41DDD10A76}" type="slidenum">
              <a:rPr lang="en-US"/>
              <a:pPr eaLnBrk="1" hangingPunct="1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5EB6C5-316F-8C4C-BED8-C522B992DB4E}" type="slidenum">
              <a:rPr lang="en-US"/>
              <a:pPr eaLnBrk="1" hangingPunct="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75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2F92C-456F-8045-B3E3-4FD6038C9699}" type="slidenum">
              <a:rPr lang="en-US"/>
              <a:pPr eaLnBrk="1" hangingPunct="1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94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i="1" dirty="0"/>
              <a:t>Excess Return: </a:t>
            </a:r>
            <a:r>
              <a:rPr lang="en-US" dirty="0"/>
              <a:t>The difference in any particular period between the actual rate of return on a risky asset and the actual risk-free rate </a:t>
            </a:r>
          </a:p>
          <a:p>
            <a:pPr eaLnBrk="1" hangingPunct="1"/>
            <a:r>
              <a:rPr lang="en-US" i="1" dirty="0"/>
              <a:t>Risk Premium:</a:t>
            </a:r>
            <a:r>
              <a:rPr lang="en-US" i="1" baseline="0" dirty="0"/>
              <a:t> </a:t>
            </a:r>
            <a:r>
              <a:rPr lang="en-US" dirty="0"/>
              <a:t>The difference between the expected HPR on a risky asset and the risk-free rate</a:t>
            </a:r>
          </a:p>
          <a:p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C82B34-6C1E-9146-AB62-D3C5A6BFACF6}" type="slidenum">
              <a:rPr lang="en-US"/>
              <a:pPr eaLnBrk="1" hangingPunct="1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73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3246A3-39D4-3942-8257-7C915E5DA7E3}" type="slidenum">
              <a:rPr lang="en-US"/>
              <a:pPr eaLnBrk="1" hangingPunct="1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83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02D149-DEA3-E94C-AC9D-99AA899DAEAB}" type="slidenum">
              <a:rPr lang="en-US"/>
              <a:pPr eaLnBrk="1" hangingPunct="1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13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i="1" dirty="0"/>
              <a:t>Skew:</a:t>
            </a:r>
            <a:r>
              <a:rPr lang="en-US" i="1" baseline="0" dirty="0"/>
              <a:t> </a:t>
            </a:r>
            <a:r>
              <a:rPr lang="en-US" b="0" i="0" baseline="0" dirty="0"/>
              <a:t>Ratio of the average cubed deviations from the sample average, also called the third moment</a:t>
            </a:r>
          </a:p>
          <a:p>
            <a:endParaRPr lang="en-US" i="1" dirty="0"/>
          </a:p>
          <a:p>
            <a:r>
              <a:rPr lang="en-US" i="1" dirty="0"/>
              <a:t>Kurtosis:</a:t>
            </a:r>
            <a:r>
              <a:rPr lang="en-US" i="1" baseline="0" dirty="0"/>
              <a:t> </a:t>
            </a:r>
            <a:r>
              <a:rPr lang="en-US" i="0" baseline="0" dirty="0"/>
              <a:t>The likelihood of extreme values on either side of the mean</a:t>
            </a:r>
            <a:endParaRPr lang="en-US" i="1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46ACA6-66AA-FF4B-ABF1-6C7BC5890B02}" type="slidenum">
              <a:rPr lang="en-US"/>
              <a:pPr eaLnBrk="1" hangingPunct="1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3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29778C-E5F9-9B44-BA2E-FD44EF68BFCC}" type="slidenum">
              <a:rPr lang="en-US"/>
              <a:pPr eaLnBrk="1" hangingPunct="1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08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A75E74-8319-ED40-8BD6-7AE6A3CBF348}" type="slidenum">
              <a:rPr lang="en-US"/>
              <a:pPr eaLnBrk="1" hangingPunct="1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74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i="1" dirty="0"/>
              <a:t>Value at Risk (VaR)</a:t>
            </a:r>
          </a:p>
          <a:p>
            <a:pPr lvl="1"/>
            <a:r>
              <a:rPr lang="en-US" dirty="0"/>
              <a:t>Loss corresponding to a very low percentile of the entire return distribution, such as the fifth or first percentile return</a:t>
            </a:r>
          </a:p>
          <a:p>
            <a:r>
              <a:rPr lang="en-US" i="1" dirty="0"/>
              <a:t>Expected Shortfall (ES)</a:t>
            </a:r>
          </a:p>
          <a:p>
            <a:pPr lvl="1"/>
            <a:r>
              <a:rPr lang="en-US" dirty="0"/>
              <a:t>Also called conditional tail expectation (CTE), focuses on the </a:t>
            </a:r>
            <a:r>
              <a:rPr lang="en-US" i="1" dirty="0"/>
              <a:t>expected </a:t>
            </a:r>
            <a:r>
              <a:rPr lang="en-US" dirty="0"/>
              <a:t>loss in the worst-case scenario (left tail of the distribution)</a:t>
            </a:r>
          </a:p>
          <a:p>
            <a:pPr lvl="1"/>
            <a:r>
              <a:rPr lang="en-US" dirty="0"/>
              <a:t>More conservative measure of downside risk than VaR</a:t>
            </a:r>
          </a:p>
          <a:p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11A69F-9347-A147-915C-866BB6CE524D}" type="slidenum">
              <a:rPr lang="en-US"/>
              <a:pPr eaLnBrk="1" hangingPunct="1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7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i="1" dirty="0"/>
              <a:t>Lower Partial Standard Deviation (LPSD)</a:t>
            </a:r>
          </a:p>
          <a:p>
            <a:pPr marL="742950" lvl="2" indent="-342900"/>
            <a:r>
              <a:rPr lang="en-US" dirty="0"/>
              <a:t>Similar to usual standard deviation, but uses only negative deviations from the risk-free return, thus, addressing the asymmetry in returns issue</a:t>
            </a:r>
          </a:p>
          <a:p>
            <a:pPr marL="742950" lvl="2" indent="-342900"/>
            <a:endParaRPr lang="en-US" i="1" baseline="-25000" dirty="0"/>
          </a:p>
          <a:p>
            <a:r>
              <a:rPr lang="en-US" i="1" dirty="0"/>
              <a:t>Sortino Ratio</a:t>
            </a:r>
          </a:p>
          <a:p>
            <a:pPr lvl="1"/>
            <a:r>
              <a:rPr lang="en-US" sz="2200" dirty="0"/>
              <a:t>The ratio of average excess returns to LPSD</a:t>
            </a:r>
          </a:p>
          <a:p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7BF696-7D62-544B-AD96-C1C27DF08113}" type="slidenum">
              <a:rPr lang="en-US"/>
              <a:pPr eaLnBrk="1" hangingPunct="1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42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DFDA9F-716A-EA43-B604-84AFEA7410C4}" type="slidenum">
              <a:rPr lang="en-US"/>
              <a:pPr eaLnBrk="1" hangingPunct="1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7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42900" lvl="1" indent="-342900"/>
            <a:r>
              <a:rPr lang="en-US" i="1" dirty="0"/>
              <a:t>Nominal</a:t>
            </a:r>
            <a:r>
              <a:rPr lang="en-US" dirty="0"/>
              <a:t> interest rate: Growth rate of your money</a:t>
            </a:r>
          </a:p>
          <a:p>
            <a:pPr marL="342900" lvl="1" indent="-342900"/>
            <a:r>
              <a:rPr lang="en-US" i="1" dirty="0"/>
              <a:t>Real</a:t>
            </a:r>
            <a:r>
              <a:rPr lang="en-US" dirty="0"/>
              <a:t> interest rate: Growth rate of your purchasing power</a:t>
            </a:r>
          </a:p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4C50DE-F46D-2A4D-8465-D3649E517AE7}" type="slidenum">
              <a:rPr lang="en-US"/>
              <a:pPr eaLnBrk="1" hangingPunct="1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i="1" dirty="0"/>
              <a:t>Think: Do</a:t>
            </a:r>
            <a:r>
              <a:rPr lang="en-US" i="1" baseline="0" dirty="0"/>
              <a:t> these </a:t>
            </a:r>
            <a:r>
              <a:rPr lang="en-US" i="1" dirty="0"/>
              <a:t>look normally</a:t>
            </a:r>
            <a:r>
              <a:rPr lang="en-US" i="1" baseline="0" dirty="0"/>
              <a:t> distributed?</a:t>
            </a:r>
          </a:p>
          <a:p>
            <a:endParaRPr lang="en-US" i="1" baseline="0" dirty="0"/>
          </a:p>
          <a:p>
            <a:r>
              <a:rPr lang="en-US" i="0" baseline="0" dirty="0"/>
              <a:t>Note: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 You might wonder about the negative T-bill rates that show up in the frequency distribution above. T-bills did not make their debut until the 1940s. For earlier dates, commercial paper is used as the closest approximation to short-term risk-free rates. In a few instances they were issued slightly above par and thus yielded slightly negative rates. </a:t>
            </a:r>
            <a:endParaRPr lang="en-US" i="0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DFDA9F-716A-EA43-B604-84AFEA7410C4}" type="slidenum">
              <a:rPr lang="en-US"/>
              <a:pPr eaLnBrk="1" hangingPunct="1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80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DFDA9F-716A-EA43-B604-84AFEA7410C4}" type="slidenum">
              <a:rPr lang="en-US"/>
              <a:pPr eaLnBrk="1" hangingPunct="1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6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i="1" dirty="0"/>
              <a:t>Think: Does this look normally</a:t>
            </a:r>
            <a:r>
              <a:rPr lang="en-US" i="1" baseline="0" dirty="0"/>
              <a:t> distributed?</a:t>
            </a:r>
            <a:endParaRPr lang="en-US" i="1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DFDA9F-716A-EA43-B604-84AFEA7410C4}" type="slidenum">
              <a:rPr lang="en-US"/>
              <a:pPr eaLnBrk="1" hangingPunct="1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345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DFDA9F-716A-EA43-B604-84AFEA7410C4}" type="slidenum">
              <a:rPr lang="en-US"/>
              <a:pPr eaLnBrk="1" hangingPunct="1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6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1A031D-CAAB-9340-A822-777BEEF58CC8}" type="slidenum">
              <a:rPr lang="en-US"/>
              <a:pPr eaLnBrk="1" hangingPunct="1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2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2388D2-D650-884E-B0BF-258E635A551C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0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C22B7C-4A0C-AE46-A310-4F2A43BF5D21}" type="slidenum">
              <a:rPr lang="en-US"/>
              <a:pPr eaLnBrk="1" hangingPunct="1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7C356C-2E77-4E4A-801A-FE8903EA82A7}" type="slidenum">
              <a:rPr lang="en-US"/>
              <a:pPr eaLnBrk="1" hangingPunct="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4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7C356C-2E77-4E4A-801A-FE8903EA82A7}" type="slidenum">
              <a:rPr lang="en-US"/>
              <a:pPr eaLnBrk="1" hangingPunct="1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5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C22B7C-4A0C-AE46-A310-4F2A43BF5D21}" type="slidenum">
              <a:rPr lang="en-US"/>
              <a:pPr eaLnBrk="1" hangingPunct="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2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2534" indent="-2894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A3A822-F64A-EC41-9807-BB1A23885829}" type="slidenum">
              <a:rPr lang="en-US"/>
              <a:pPr eaLnBrk="1" hangingPunct="1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6496050"/>
            <a:ext cx="9114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chemeClr val="tx1"/>
                </a:solidFill>
              </a:rPr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348"/>
            <a:ext cx="4040188" cy="4103815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3125"/>
            <a:ext cx="4041775" cy="649224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348"/>
            <a:ext cx="4041775" cy="4103815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124"/>
            <a:ext cx="4040188" cy="649224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21475"/>
            <a:ext cx="3086100" cy="125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25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Five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Risk, Return, and the Historical Record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Annualized Rates of Return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6010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2268219"/>
              </p:ext>
            </p:extLst>
          </p:nvPr>
        </p:nvGraphicFramePr>
        <p:xfrm>
          <a:off x="2819400" y="1524000"/>
          <a:ext cx="3048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1040948" imgH="418918" progId="Equation.DSMT4">
                  <p:embed/>
                </p:oleObj>
              </mc:Choice>
              <mc:Fallback>
                <p:oleObj name="Equation" r:id="rId5" imgW="1040948" imgH="418918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3048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915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Effective Annual Rate (EAR):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Annualized Percentage Rate (APR):</a:t>
            </a:r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Effective Annual Rate (EAR) and Annual Percentage Rate (APR)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0492"/>
              </p:ext>
            </p:extLst>
          </p:nvPr>
        </p:nvGraphicFramePr>
        <p:xfrm>
          <a:off x="1828800" y="2514600"/>
          <a:ext cx="52927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6" imgW="1485720" imgH="330120" progId="Equation.DSMT4">
                  <p:embed/>
                </p:oleObj>
              </mc:Choice>
              <mc:Fallback>
                <p:oleObj name="Equation" r:id="rId6" imgW="1485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52927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88908"/>
              </p:ext>
            </p:extLst>
          </p:nvPr>
        </p:nvGraphicFramePr>
        <p:xfrm>
          <a:off x="2362200" y="4724400"/>
          <a:ext cx="4129088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8" imgW="1396800" imgH="457200" progId="Equation.DSMT4">
                  <p:embed/>
                </p:oleObj>
              </mc:Choice>
              <mc:Fallback>
                <p:oleObj name="Equation" r:id="rId8" imgW="13968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4129088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 versus EAR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3720"/>
            <a:ext cx="9144000" cy="262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51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T-Bill Rates, Inflation Rates, </a:t>
            </a:r>
            <a:br>
              <a:rPr lang="en-US" dirty="0"/>
            </a:br>
            <a:r>
              <a:rPr lang="en-US" dirty="0"/>
              <a:t>and Real Rates, 1926-2015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3" y="2113115"/>
            <a:ext cx="85439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664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Moderate </a:t>
            </a:r>
            <a:r>
              <a:rPr lang="en-US" sz="2800" i="1" dirty="0"/>
              <a:t>i</a:t>
            </a:r>
            <a:r>
              <a:rPr lang="en-US" sz="2800" dirty="0"/>
              <a:t> offsets most nominal gains on low-risk investments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$1 in T-bills from 1926–2015 grew to $20.25 but with a real value of only $1.55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Negative correlation between </a:t>
            </a:r>
            <a:r>
              <a:rPr lang="en-US" sz="2800" i="1" dirty="0"/>
              <a:t>r</a:t>
            </a:r>
            <a:r>
              <a:rPr lang="en-US" sz="2800" i="1" baseline="-25000" dirty="0"/>
              <a:t>real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i </a:t>
            </a:r>
            <a:r>
              <a:rPr lang="en-US" sz="2800" i="1" dirty="0">
                <a:sym typeface="Wingdings" panose="05000000000000000000" pitchFamily="2" charset="2"/>
              </a:rPr>
              <a:t> </a:t>
            </a:r>
            <a:r>
              <a:rPr lang="en-US" sz="2800" i="1" dirty="0"/>
              <a:t>r</a:t>
            </a:r>
            <a:r>
              <a:rPr lang="en-US" sz="2800" i="1" baseline="-25000" dirty="0"/>
              <a:t>nom </a:t>
            </a:r>
            <a:r>
              <a:rPr lang="en-US" sz="2800" dirty="0"/>
              <a:t>doesn’t fully compensate investors for increases in </a:t>
            </a:r>
            <a:r>
              <a:rPr lang="en-US" sz="2800" i="1" dirty="0"/>
              <a:t>i.</a:t>
            </a:r>
            <a:r>
              <a:rPr lang="en-US" sz="2800" dirty="0"/>
              <a:t> </a:t>
            </a: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pPr eaLnBrk="1" hangingPunct="1"/>
            <a:r>
              <a:rPr lang="en-US" dirty="0">
                <a:latin typeface="Constantia" charset="0"/>
              </a:rPr>
              <a:t>Bills and Inflation, 1926-2015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63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Rates and Inflation, </a:t>
            </a:r>
            <a:br>
              <a:rPr lang="en-US" dirty="0"/>
            </a:br>
            <a:r>
              <a:rPr lang="en-US" dirty="0"/>
              <a:t>1926-2015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6330"/>
            <a:ext cx="7696200" cy="467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112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Rates of return: Single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eaLnBrk="0" hangingPunct="0">
              <a:spcBef>
                <a:spcPct val="50000"/>
              </a:spcBef>
            </a:pPr>
            <a:r>
              <a:rPr lang="en-US" sz="3000" dirty="0"/>
              <a:t>HPR = Holding period return</a:t>
            </a:r>
          </a:p>
          <a:p>
            <a:pPr lvl="1" eaLnBrk="0" hangingPunct="0">
              <a:spcBef>
                <a:spcPct val="50000"/>
              </a:spcBef>
            </a:pPr>
            <a:r>
              <a:rPr lang="en-US" sz="3000" i="1" dirty="0"/>
              <a:t>P</a:t>
            </a:r>
            <a:r>
              <a:rPr lang="en-US" sz="3000" baseline="-25000" dirty="0"/>
              <a:t>0</a:t>
            </a:r>
            <a:r>
              <a:rPr lang="en-US" sz="3000" dirty="0"/>
              <a:t> = Beginning price</a:t>
            </a:r>
          </a:p>
          <a:p>
            <a:pPr lvl="1" eaLnBrk="0" hangingPunct="0">
              <a:spcBef>
                <a:spcPct val="50000"/>
              </a:spcBef>
            </a:pPr>
            <a:r>
              <a:rPr lang="en-US" sz="3000" i="1" dirty="0"/>
              <a:t>E(P</a:t>
            </a:r>
            <a:r>
              <a:rPr lang="en-US" sz="3000" baseline="-25000" dirty="0"/>
              <a:t>1</a:t>
            </a:r>
            <a:r>
              <a:rPr lang="en-US" sz="3000" dirty="0"/>
              <a:t>) = Expected Ending price</a:t>
            </a:r>
          </a:p>
          <a:p>
            <a:pPr lvl="1" eaLnBrk="0" hangingPunct="0">
              <a:spcBef>
                <a:spcPct val="50000"/>
              </a:spcBef>
            </a:pPr>
            <a:r>
              <a:rPr lang="en-US" sz="3000" i="1" dirty="0"/>
              <a:t>E(D</a:t>
            </a:r>
            <a:r>
              <a:rPr lang="en-US" sz="3000" baseline="-25000" dirty="0"/>
              <a:t>1</a:t>
            </a:r>
            <a:r>
              <a:rPr lang="en-US" sz="3000" dirty="0"/>
              <a:t>) = Expected Dividend during period one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Risk and Risk Premiums</a:t>
            </a:r>
          </a:p>
        </p:txBody>
      </p:sp>
      <p:graphicFrame>
        <p:nvGraphicFramePr>
          <p:cNvPr id="7170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886967"/>
              </p:ext>
            </p:extLst>
          </p:nvPr>
        </p:nvGraphicFramePr>
        <p:xfrm>
          <a:off x="1668463" y="2190750"/>
          <a:ext cx="53895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1676160" imgH="431640" progId="Equation.DSMT4">
                  <p:embed/>
                </p:oleObj>
              </mc:Choice>
              <mc:Fallback>
                <p:oleObj name="Equation" r:id="rId4" imgW="16761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190750"/>
                        <a:ext cx="5389562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55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Expected Ending Price =		$110</a:t>
            </a:r>
          </a:p>
          <a:p>
            <a:pPr eaLnBrk="1" hangingPunct="1">
              <a:buFontTx/>
              <a:buNone/>
            </a:pPr>
            <a:r>
              <a:rPr lang="en-US" sz="2400" dirty="0"/>
              <a:t>Beginning Price = 			$100</a:t>
            </a:r>
          </a:p>
          <a:p>
            <a:pPr eaLnBrk="1" hangingPunct="1">
              <a:buFontTx/>
              <a:buNone/>
            </a:pPr>
            <a:r>
              <a:rPr lang="en-US" sz="2400" dirty="0"/>
              <a:t>Expected Dividend =			$4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Rates of Return: Single Period Example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111573"/>
              </p:ext>
            </p:extLst>
          </p:nvPr>
        </p:nvGraphicFramePr>
        <p:xfrm>
          <a:off x="381000" y="2743200"/>
          <a:ext cx="82978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2869920" imgH="1041120" progId="Equation.DSMT4">
                  <p:embed/>
                </p:oleObj>
              </mc:Choice>
              <mc:Fallback>
                <p:oleObj name="Equation" r:id="rId4" imgW="2869920" imgH="10411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829786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312" y="56752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Capital Gains Yield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56729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1E3C"/>
                </a:solidFill>
              </a:rPr>
              <a:t>Dividend Yield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510093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Holding Period Return</a:t>
            </a:r>
          </a:p>
        </p:txBody>
      </p:sp>
      <p:cxnSp>
        <p:nvCxnSpPr>
          <p:cNvPr id="5" name="Straight Arrow Connector 4"/>
          <p:cNvCxnSpPr>
            <a:endCxn id="14" idx="2"/>
          </p:cNvCxnSpPr>
          <p:nvPr/>
        </p:nvCxnSpPr>
        <p:spPr>
          <a:xfrm flipH="1" flipV="1">
            <a:off x="2133600" y="5470267"/>
            <a:ext cx="150312" cy="387388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 flipV="1">
            <a:off x="3048000" y="5470267"/>
            <a:ext cx="152400" cy="389651"/>
          </a:xfrm>
          <a:prstGeom prst="straightConnector1">
            <a:avLst/>
          </a:prstGeom>
          <a:ln w="25400">
            <a:solidFill>
              <a:srgbClr val="911E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724400" y="5285601"/>
            <a:ext cx="609600" cy="0"/>
          </a:xfrm>
          <a:prstGeom prst="straightConnector1">
            <a:avLst/>
          </a:prstGeom>
          <a:ln w="25400">
            <a:solidFill>
              <a:srgbClr val="2540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52600" y="4953000"/>
            <a:ext cx="762000" cy="51726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19400" y="4953000"/>
            <a:ext cx="762000" cy="517267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07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4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returns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eaLnBrk="0" hangingPunct="0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Probability of a state</a:t>
            </a:r>
          </a:p>
          <a:p>
            <a:pPr lvl="1" eaLnBrk="0" hangingPunct="0"/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Return if a state occurs</a:t>
            </a:r>
          </a:p>
          <a:p>
            <a:pPr lvl="1" eaLnBrk="0" hangingPunct="0"/>
            <a:r>
              <a:rPr lang="en-US" i="1" dirty="0"/>
              <a:t>s</a:t>
            </a:r>
            <a:r>
              <a:rPr lang="en-US" dirty="0"/>
              <a:t> = State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r>
              <a:rPr lang="en-US" dirty="0">
                <a:latin typeface="Constantia" charset="0"/>
              </a:rPr>
              <a:t>Expected Return and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Standard Deviation </a:t>
            </a:r>
            <a:r>
              <a:rPr lang="en-US" sz="2000" dirty="0">
                <a:latin typeface="Constantia" charset="0"/>
              </a:rPr>
              <a:t>(1 of 2)</a:t>
            </a:r>
            <a:endParaRPr lang="en-US" dirty="0">
              <a:latin typeface="Constantia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42211"/>
              </p:ext>
            </p:extLst>
          </p:nvPr>
        </p:nvGraphicFramePr>
        <p:xfrm>
          <a:off x="2501900" y="2286000"/>
          <a:ext cx="37607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4" imgW="1295280" imgH="431640" progId="Equation.DSMT4">
                  <p:embed/>
                </p:oleObj>
              </mc:Choice>
              <mc:Fallback>
                <p:oleObj name="Equation" r:id="rId4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286000"/>
                        <a:ext cx="37607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7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  <a:tabLst>
                <a:tab pos="742950" algn="ctr"/>
                <a:tab pos="3484563" algn="ctr"/>
                <a:tab pos="6342063" algn="ctr"/>
              </a:tabLst>
            </a:pPr>
            <a:r>
              <a:rPr lang="en-US" sz="2800" u="sng" dirty="0"/>
              <a:t>State	 	Prob. of State	</a:t>
            </a:r>
            <a:r>
              <a:rPr lang="en-US" sz="2800" i="1" u="sng" dirty="0"/>
              <a:t>r</a:t>
            </a:r>
            <a:r>
              <a:rPr lang="en-US" sz="2800" u="sng" dirty="0"/>
              <a:t> in State  </a:t>
            </a:r>
            <a:endParaRPr lang="en-US" sz="2800" dirty="0"/>
          </a:p>
          <a:p>
            <a:pPr marL="0" indent="0" eaLnBrk="0" hangingPunct="0">
              <a:buNone/>
              <a:tabLst>
                <a:tab pos="742950" algn="ctr"/>
                <a:tab pos="3484563" algn="ctr"/>
                <a:tab pos="6342063" algn="ctr"/>
              </a:tabLst>
            </a:pPr>
            <a:r>
              <a:rPr lang="en-US" sz="2800" dirty="0"/>
              <a:t>Excellent	.25	 0.3100	</a:t>
            </a:r>
          </a:p>
          <a:p>
            <a:pPr marL="0" indent="0" eaLnBrk="0" hangingPunct="0">
              <a:buNone/>
              <a:tabLst>
                <a:tab pos="742950" algn="ctr"/>
                <a:tab pos="3484563" algn="ctr"/>
                <a:tab pos="6342063" algn="ctr"/>
              </a:tabLst>
            </a:pPr>
            <a:r>
              <a:rPr lang="en-US" sz="2800" dirty="0"/>
              <a:t>Good	.45	 0.1400</a:t>
            </a:r>
          </a:p>
          <a:p>
            <a:pPr marL="0" indent="0" eaLnBrk="0" hangingPunct="0">
              <a:buNone/>
              <a:tabLst>
                <a:tab pos="742950" algn="ctr"/>
                <a:tab pos="3484563" algn="ctr"/>
                <a:tab pos="6342063" algn="ctr"/>
              </a:tabLst>
            </a:pPr>
            <a:r>
              <a:rPr lang="en-US" sz="2800" dirty="0"/>
              <a:t>Poor		.25	-0.0675</a:t>
            </a:r>
          </a:p>
          <a:p>
            <a:pPr marL="0" indent="0" eaLnBrk="0" hangingPunct="0">
              <a:buNone/>
              <a:tabLst>
                <a:tab pos="742950" algn="ctr"/>
                <a:tab pos="3484563" algn="ctr"/>
                <a:tab pos="6342063" algn="ctr"/>
              </a:tabLst>
            </a:pPr>
            <a:r>
              <a:rPr lang="en-US" sz="2800" dirty="0"/>
              <a:t>Crash	.05	-0.5200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rmAutofit/>
          </a:bodyPr>
          <a:lstStyle/>
          <a:p>
            <a:r>
              <a:rPr lang="en-US" dirty="0">
                <a:latin typeface="Constantia" charset="0"/>
              </a:rPr>
              <a:t>Scenario Returns: Example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16994"/>
              </p:ext>
            </p:extLst>
          </p:nvPr>
        </p:nvGraphicFramePr>
        <p:xfrm>
          <a:off x="457200" y="4267200"/>
          <a:ext cx="800946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4" imgW="4368600" imgH="457200" progId="Equation.DSMT4">
                  <p:embed/>
                </p:oleObj>
              </mc:Choice>
              <mc:Fallback>
                <p:oleObj name="Equation" r:id="rId4" imgW="436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4267200"/>
                        <a:ext cx="800946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33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Interest rate determinants</a:t>
            </a:r>
          </a:p>
          <a:p>
            <a:pPr lvl="0"/>
            <a:r>
              <a:rPr lang="en-US" dirty="0"/>
              <a:t>Rates of return for different holding periods</a:t>
            </a:r>
          </a:p>
          <a:p>
            <a:pPr lvl="0"/>
            <a:r>
              <a:rPr lang="en-US" dirty="0"/>
              <a:t>Risk and risk premiums</a:t>
            </a:r>
          </a:p>
          <a:p>
            <a:pPr lvl="0"/>
            <a:r>
              <a:rPr lang="en-US" dirty="0"/>
              <a:t>Estimations of return and risk</a:t>
            </a:r>
          </a:p>
          <a:p>
            <a:pPr lvl="0"/>
            <a:r>
              <a:rPr lang="en-US" dirty="0"/>
              <a:t>Normal distribution </a:t>
            </a:r>
          </a:p>
          <a:p>
            <a:pPr lvl="1"/>
            <a:r>
              <a:rPr lang="en-US" dirty="0"/>
              <a:t>Deviation from normality and risk estimation</a:t>
            </a:r>
          </a:p>
          <a:p>
            <a:pPr lvl="0"/>
            <a:r>
              <a:rPr lang="en-US" dirty="0"/>
              <a:t>Historic returns on risky portfolios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9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(VAR):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eaLnBrk="0" hangingPunct="0"/>
            <a:r>
              <a:rPr lang="en-US" dirty="0"/>
              <a:t>Standard Deviation (STD):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r>
              <a:rPr lang="en-US" dirty="0">
                <a:latin typeface="Constantia" charset="0"/>
              </a:rPr>
              <a:t>Expected Return and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Standard Deviation </a:t>
            </a:r>
            <a:r>
              <a:rPr lang="en-US" sz="2000" dirty="0">
                <a:latin typeface="Constantia" charset="0"/>
              </a:rPr>
              <a:t>(2 of 2)</a:t>
            </a:r>
            <a:endParaRPr lang="en-US" dirty="0">
              <a:latin typeface="Constantia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45029"/>
              </p:ext>
            </p:extLst>
          </p:nvPr>
        </p:nvGraphicFramePr>
        <p:xfrm>
          <a:off x="2487613" y="4876800"/>
          <a:ext cx="33321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4876800"/>
                        <a:ext cx="33321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01757"/>
              </p:ext>
            </p:extLst>
          </p:nvPr>
        </p:nvGraphicFramePr>
        <p:xfrm>
          <a:off x="488950" y="2473325"/>
          <a:ext cx="71755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6" imgW="1892160" imgH="380880" progId="Equation.DSMT4">
                  <p:embed/>
                </p:oleObj>
              </mc:Choice>
              <mc:Fallback>
                <p:oleObj name="Equation" r:id="rId6" imgW="1892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473325"/>
                        <a:ext cx="71755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VAR calculation:</a:t>
            </a:r>
          </a:p>
          <a:p>
            <a:pPr lvl="1" indent="403225">
              <a:buNone/>
            </a:pPr>
            <a:endParaRPr lang="en-US" sz="1800" dirty="0"/>
          </a:p>
          <a:p>
            <a:pPr lvl="1" indent="403225">
              <a:buNone/>
            </a:pPr>
            <a:endParaRPr lang="en-US" sz="1800" dirty="0"/>
          </a:p>
          <a:p>
            <a:pPr lvl="1" indent="403225">
              <a:buNone/>
            </a:pPr>
            <a:endParaRPr lang="en-US" sz="1800" dirty="0"/>
          </a:p>
          <a:p>
            <a:pPr lvl="1" indent="403225">
              <a:buNone/>
            </a:pPr>
            <a:endParaRPr lang="en-US" sz="1800" dirty="0"/>
          </a:p>
          <a:p>
            <a:pPr lvl="1" indent="403225">
              <a:buNone/>
            </a:pPr>
            <a:endParaRPr lang="en-US" sz="1800" dirty="0"/>
          </a:p>
          <a:p>
            <a:pPr eaLnBrk="1" hangingPunct="1"/>
            <a:r>
              <a:rPr lang="en-US" dirty="0"/>
              <a:t>Example STD calculation:</a:t>
            </a: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Scenario VAR and STD: Example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78265"/>
              </p:ext>
            </p:extLst>
          </p:nvPr>
        </p:nvGraphicFramePr>
        <p:xfrm>
          <a:off x="3728243" y="4419600"/>
          <a:ext cx="16875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4" imgW="647640" imgH="431640" progId="Equation.DSMT4">
                  <p:embed/>
                </p:oleObj>
              </mc:Choice>
              <mc:Fallback>
                <p:oleObj name="Equation" r:id="rId4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243" y="4419600"/>
                        <a:ext cx="168751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74531"/>
              </p:ext>
            </p:extLst>
          </p:nvPr>
        </p:nvGraphicFramePr>
        <p:xfrm>
          <a:off x="1524000" y="2057400"/>
          <a:ext cx="6484058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6" imgW="3047760" imgH="685800" progId="Equation.DSMT4">
                  <p:embed/>
                </p:oleObj>
              </mc:Choice>
              <mc:Fallback>
                <p:oleObj name="Equation" r:id="rId6" imgW="3047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2057400"/>
                        <a:ext cx="6484058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3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True means and variances are unobservable</a:t>
            </a:r>
          </a:p>
          <a:p>
            <a:pPr lvl="1"/>
            <a:r>
              <a:rPr lang="en-US" dirty="0"/>
              <a:t>Possible scenarios like the one in the examples are unknown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Means and variances must be estimated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tantia" charset="0"/>
              </a:rPr>
              <a:t>Time Series Analysis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of Past Rates of Return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Arithmetic Average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Geometric (Time-Weighted) Average</a:t>
            </a:r>
          </a:p>
          <a:p>
            <a:pPr lvl="1"/>
            <a:r>
              <a:rPr lang="en-US" sz="2400" dirty="0"/>
              <a:t>Terminal value of the investment: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Geometric Average: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tantia" charset="0"/>
              </a:rPr>
              <a:t>Returns Using Arithmetic and Geometric Averaging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667637"/>
              </p:ext>
            </p:extLst>
          </p:nvPr>
        </p:nvGraphicFramePr>
        <p:xfrm>
          <a:off x="1981200" y="1949506"/>
          <a:ext cx="4975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879560" imgH="431640" progId="Equation.3">
                  <p:embed/>
                </p:oleObj>
              </mc:Choice>
              <mc:Fallback>
                <p:oleObj name="Equation" r:id="rId3" imgW="1879560" imgH="431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49506"/>
                        <a:ext cx="49752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32901"/>
              </p:ext>
            </p:extLst>
          </p:nvPr>
        </p:nvGraphicFramePr>
        <p:xfrm>
          <a:off x="2895600" y="4152134"/>
          <a:ext cx="3714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1714500" imgH="228600" progId="Equation.DSMT4">
                  <p:embed/>
                </p:oleObj>
              </mc:Choice>
              <mc:Fallback>
                <p:oleObj name="Equation" r:id="rId5" imgW="1714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52134"/>
                        <a:ext cx="3714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4010299"/>
              </p:ext>
            </p:extLst>
          </p:nvPr>
        </p:nvGraphicFramePr>
        <p:xfrm>
          <a:off x="2895600" y="4876800"/>
          <a:ext cx="22256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799920" imgH="253800" progId="Equation.DSMT4">
                  <p:embed/>
                </p:oleObj>
              </mc:Choice>
              <mc:Fallback>
                <p:oleObj name="Equation" r:id="rId7" imgW="799920" imgH="253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22256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Estimated Variance</a:t>
            </a:r>
          </a:p>
          <a:p>
            <a:pPr lvl="1"/>
            <a:r>
              <a:rPr lang="en-US" dirty="0"/>
              <a:t>Expected value of squared deviations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Unbiased estimated standard deviation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tantia" charset="0"/>
              </a:rPr>
              <a:t>Estimating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Variance and Standard Deviation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39870"/>
              </p:ext>
            </p:extLst>
          </p:nvPr>
        </p:nvGraphicFramePr>
        <p:xfrm>
          <a:off x="2133600" y="2743200"/>
          <a:ext cx="38735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3" imgW="1257120" imgH="431640" progId="Equation.3">
                  <p:embed/>
                </p:oleObj>
              </mc:Choice>
              <mc:Fallback>
                <p:oleObj name="Equation" r:id="rId3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8735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97808"/>
              </p:ext>
            </p:extLst>
          </p:nvPr>
        </p:nvGraphicFramePr>
        <p:xfrm>
          <a:off x="2057400" y="4724400"/>
          <a:ext cx="3913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5" imgW="1485720" imgH="520560" progId="Equation.3">
                  <p:embed/>
                </p:oleObj>
              </mc:Choice>
              <mc:Fallback>
                <p:oleObj name="Equation" r:id="rId5" imgW="14857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39131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Excess Return</a:t>
            </a:r>
          </a:p>
          <a:p>
            <a:pPr marL="0" indent="0" eaLnBrk="1" hangingPunct="1">
              <a:buNone/>
            </a:pPr>
            <a:endParaRPr lang="en-US" i="1" dirty="0"/>
          </a:p>
          <a:p>
            <a:pPr eaLnBrk="1" hangingPunct="1"/>
            <a:r>
              <a:rPr lang="en-US" i="1" dirty="0"/>
              <a:t>Risk Premium</a:t>
            </a:r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i="1" dirty="0"/>
              <a:t>Sharpe Ratio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The Reward-to-Volatility (Sharpe) Ratio</a:t>
            </a: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43729"/>
              </p:ext>
            </p:extLst>
          </p:nvPr>
        </p:nvGraphicFramePr>
        <p:xfrm>
          <a:off x="2819400" y="4495800"/>
          <a:ext cx="3078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4" imgW="1320480" imgH="393480" progId="Equation.DSMT4">
                  <p:embed/>
                </p:oleObj>
              </mc:Choice>
              <mc:Fallback>
                <p:oleObj name="Equation" r:id="rId4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95800"/>
                        <a:ext cx="30781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77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557338"/>
            <a:ext cx="75914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5562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= 10%, SD = 20%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76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/>
              <a:t>Investment management is easier with normal returns:</a:t>
            </a:r>
          </a:p>
          <a:p>
            <a:pPr lvl="1"/>
            <a:r>
              <a:rPr lang="en-US" sz="2400" dirty="0"/>
              <a:t>Symmetric Returns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Standard deviation is a good measure of risk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Symmetric Returns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Portfolio returns will be as well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Only mean and standard deviation needed to estimate future scenarios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Pairwise correlation coefficients summarize the dependence of returns across securities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The Normal Distribution</a:t>
            </a:r>
            <a:br>
              <a:rPr lang="en-US" dirty="0">
                <a:latin typeface="Constantia" charset="0"/>
              </a:rPr>
            </a:br>
            <a:r>
              <a:rPr lang="en-US" sz="2000" dirty="0">
                <a:latin typeface="Constantia" charset="0"/>
              </a:rPr>
              <a:t>(2 of 2)</a:t>
            </a:r>
            <a:endParaRPr lang="en-US" dirty="0">
              <a:latin typeface="Constantia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if excess returns are not normally distributed?</a:t>
            </a:r>
          </a:p>
          <a:p>
            <a:pPr lvl="1"/>
            <a:r>
              <a:rPr lang="en-US" dirty="0"/>
              <a:t>STD is no longer a complete measure of risk</a:t>
            </a:r>
          </a:p>
          <a:p>
            <a:pPr lvl="2"/>
            <a:r>
              <a:rPr lang="en-US" dirty="0"/>
              <a:t>Skewness: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Kurtosis:</a:t>
            </a:r>
          </a:p>
          <a:p>
            <a:pPr lvl="2"/>
            <a:endParaRPr lang="en-US" dirty="0"/>
          </a:p>
          <a:p>
            <a:pPr lvl="1" eaLnBrk="1" hangingPunct="1"/>
            <a:r>
              <a:rPr lang="en-US" dirty="0"/>
              <a:t>Sharpe ratio is not a complete measure of portfolio performance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Normality and Risk Measures</a:t>
            </a:r>
            <a:br>
              <a:rPr lang="en-US" dirty="0">
                <a:latin typeface="Constantia" charset="0"/>
              </a:rPr>
            </a:br>
            <a:r>
              <a:rPr lang="en-US" sz="2000" dirty="0">
                <a:latin typeface="Constantia" charset="0"/>
              </a:rPr>
              <a:t>(1 of 3)</a:t>
            </a:r>
            <a:endParaRPr lang="en-US" dirty="0">
              <a:latin typeface="Constantia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242421"/>
              </p:ext>
            </p:extLst>
          </p:nvPr>
        </p:nvGraphicFramePr>
        <p:xfrm>
          <a:off x="2287150" y="3276600"/>
          <a:ext cx="25773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4" imgW="1714320" imgH="482400" progId="Equation.DSMT4">
                  <p:embed/>
                </p:oleObj>
              </mc:Choice>
              <mc:Fallback>
                <p:oleObj name="Equation" r:id="rId4" imgW="1714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7150" y="3276600"/>
                        <a:ext cx="2577388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712975"/>
              </p:ext>
            </p:extLst>
          </p:nvPr>
        </p:nvGraphicFramePr>
        <p:xfrm>
          <a:off x="1962150" y="4114800"/>
          <a:ext cx="32273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114800"/>
                        <a:ext cx="32273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52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and Skewed Distributions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92" y="3095583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= 6%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STD = 17%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12" y="1424666"/>
            <a:ext cx="6841645" cy="459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794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</a:t>
            </a:r>
          </a:p>
          <a:p>
            <a:pPr lvl="1"/>
            <a:r>
              <a:rPr lang="en-US" dirty="0"/>
              <a:t>Households</a:t>
            </a:r>
          </a:p>
          <a:p>
            <a:r>
              <a:rPr lang="en-US" dirty="0"/>
              <a:t>Demand</a:t>
            </a:r>
          </a:p>
          <a:p>
            <a:pPr lvl="1"/>
            <a:r>
              <a:rPr lang="en-US" dirty="0"/>
              <a:t>Businesses</a:t>
            </a:r>
          </a:p>
          <a:p>
            <a:r>
              <a:rPr lang="en-US" dirty="0"/>
              <a:t>Government</a:t>
            </a:r>
            <a:r>
              <a:rPr lang="en-US" altLang="ja-JP" dirty="0"/>
              <a:t>’</a:t>
            </a:r>
            <a:r>
              <a:rPr lang="en-US" dirty="0"/>
              <a:t>s net demand</a:t>
            </a:r>
          </a:p>
          <a:p>
            <a:pPr lvl="1"/>
            <a:r>
              <a:rPr lang="en-US" dirty="0"/>
              <a:t>Federal Reserve actions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Determinants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8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and Fat-Tailed Distributions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3066871"/>
            <a:ext cx="2057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= 10%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STD = 20%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413301"/>
            <a:ext cx="6912671" cy="45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897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Risk (VaR)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Shortfall (ES)</a:t>
            </a:r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and Risk Measures</a:t>
            </a:r>
            <a:br>
              <a:rPr lang="en-US" dirty="0"/>
            </a:br>
            <a:r>
              <a:rPr lang="en-US" sz="2000" dirty="0"/>
              <a:t>(2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399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Partial Standard Deviation (LPSD)</a:t>
            </a:r>
          </a:p>
          <a:p>
            <a:pPr lvl="1"/>
            <a:r>
              <a:rPr lang="en-US" dirty="0"/>
              <a:t>Similar to usual standard deviation</a:t>
            </a:r>
          </a:p>
          <a:p>
            <a:pPr lvl="1"/>
            <a:r>
              <a:rPr lang="en-US" dirty="0"/>
              <a:t>Uses only negative deviations from the risk-free return</a:t>
            </a:r>
          </a:p>
          <a:p>
            <a:pPr lvl="1"/>
            <a:r>
              <a:rPr lang="en-US" dirty="0"/>
              <a:t>Addresses the asymmetry in returns issue</a:t>
            </a:r>
          </a:p>
          <a:p>
            <a:pPr lvl="2"/>
            <a:endParaRPr lang="en-US" dirty="0"/>
          </a:p>
          <a:p>
            <a:r>
              <a:rPr lang="en-US" dirty="0"/>
              <a:t>Sortino Ratio</a:t>
            </a:r>
          </a:p>
          <a:p>
            <a:pPr lvl="1"/>
            <a:r>
              <a:rPr lang="en-US" dirty="0"/>
              <a:t>The ratio of average excess returns to LPSD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and Risk Measures</a:t>
            </a:r>
            <a:br>
              <a:rPr lang="en-US" dirty="0"/>
            </a:b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Returns on Risky Portfolios</a:t>
            </a:r>
            <a:br>
              <a:rPr lang="en-US" dirty="0"/>
            </a:br>
            <a:r>
              <a:rPr lang="en-US" sz="2000" dirty="0"/>
              <a:t>(1 of 2)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438400"/>
            <a:ext cx="85629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595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Returns on Risky Portfolios: Treasury Bills and Bonds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981200"/>
            <a:ext cx="43719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429184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908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second half of the 20th century offered the highest average returns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Firm capitalization is highly skewed to the right: Many small but a few gigantic firms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Average realized returns have generally been higher for small stocks vs. large stocks</a:t>
            </a: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Returns on Risky Portfolios: Equity Markets </a:t>
            </a: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744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Returns on Risky Portfolios: Equity Markets </a:t>
            </a:r>
            <a:r>
              <a:rPr lang="en-US" sz="2000" dirty="0"/>
              <a:t>(2 of 2)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82327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792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839200" cy="460216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Normal distribution is generally a good approximation of returns</a:t>
            </a:r>
          </a:p>
          <a:p>
            <a:pPr lvl="1"/>
            <a:r>
              <a:rPr lang="en-US" sz="2600" dirty="0"/>
              <a:t>VaR indicates no greater tail risk than equivalent normal</a:t>
            </a:r>
          </a:p>
          <a:p>
            <a:pPr lvl="1"/>
            <a:r>
              <a:rPr lang="en-US" sz="2600" dirty="0"/>
              <a:t>ES ≤ 0.41 of monthly SD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no evidence against normality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However</a:t>
            </a:r>
          </a:p>
          <a:p>
            <a:pPr lvl="1"/>
            <a:r>
              <a:rPr lang="en-US" sz="2600" dirty="0"/>
              <a:t>Negative skew is present in some portfolios some of the time</a:t>
            </a:r>
          </a:p>
          <a:p>
            <a:pPr lvl="1"/>
            <a:r>
              <a:rPr lang="en-US" sz="2600" dirty="0"/>
              <a:t>Positive kurtosis is present in all portfolios all the time</a:t>
            </a: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Historic Returns on Risky Portfolios</a:t>
            </a:r>
            <a:br>
              <a:rPr lang="en-US" dirty="0">
                <a:latin typeface="Constantia" charset="0"/>
              </a:rPr>
            </a:br>
            <a:r>
              <a:rPr lang="en-US" sz="2000" dirty="0">
                <a:latin typeface="Constantia" charset="0"/>
              </a:rPr>
              <a:t>(2 of 2)</a:t>
            </a:r>
            <a:endParaRPr lang="en-US" dirty="0">
              <a:latin typeface="Constantia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5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Excess Returns </a:t>
            </a:r>
            <a:br>
              <a:rPr lang="en-US" dirty="0"/>
            </a:br>
            <a:r>
              <a:rPr lang="en-US" dirty="0"/>
              <a:t>Around the World: 1900-2015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5774"/>
            <a:ext cx="7391400" cy="463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618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Nominal</a:t>
            </a:r>
            <a:r>
              <a:rPr lang="en-US" dirty="0"/>
              <a:t> interest rate: </a:t>
            </a:r>
          </a:p>
          <a:p>
            <a:pPr lvl="1"/>
            <a:endParaRPr lang="en-US" dirty="0"/>
          </a:p>
          <a:p>
            <a:r>
              <a:rPr lang="en-US" i="1" dirty="0"/>
              <a:t>Real</a:t>
            </a:r>
            <a:r>
              <a:rPr lang="en-US" dirty="0"/>
              <a:t> interest rate: </a:t>
            </a:r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versus Nominal Interest Rates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01851"/>
              </p:ext>
            </p:extLst>
          </p:nvPr>
        </p:nvGraphicFramePr>
        <p:xfrm>
          <a:off x="533400" y="5486400"/>
          <a:ext cx="33416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86400"/>
                        <a:ext cx="33416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44834"/>
              </p:ext>
            </p:extLst>
          </p:nvPr>
        </p:nvGraphicFramePr>
        <p:xfrm>
          <a:off x="2590800" y="3048000"/>
          <a:ext cx="3903663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6" imgW="1790640" imgH="1091880" progId="Equation.DSMT4">
                  <p:embed/>
                </p:oleObj>
              </mc:Choice>
              <mc:Fallback>
                <p:oleObj name="Equation" r:id="rId6" imgW="17906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3903663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64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the Equilibrium Real Rate of Interest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714500"/>
            <a:ext cx="68770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176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inflation rate increases, investors will demand higher nominal rates of return</a:t>
            </a:r>
          </a:p>
          <a:p>
            <a:r>
              <a:rPr lang="en-US" dirty="0"/>
              <a:t>If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i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denotes current expectations of inflation, then we get the Fisher Equation:</a:t>
            </a:r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Nominal Rate of Interest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533230"/>
              </p:ext>
            </p:extLst>
          </p:nvPr>
        </p:nvGraphicFramePr>
        <p:xfrm>
          <a:off x="2551113" y="4046538"/>
          <a:ext cx="37766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1041120" imgH="253800" progId="Equation.DSMT4">
                  <p:embed/>
                </p:oleObj>
              </mc:Choice>
              <mc:Fallback>
                <p:oleObj name="Equation" r:id="rId4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046538"/>
                        <a:ext cx="37766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50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382000" cy="4753039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Tax liabilities are based on nominal income</a:t>
            </a:r>
          </a:p>
          <a:p>
            <a:pPr eaLnBrk="1" hangingPunct="1">
              <a:spcBef>
                <a:spcPct val="40000"/>
              </a:spcBef>
            </a:pPr>
            <a:endParaRPr lang="en-US" dirty="0"/>
          </a:p>
          <a:p>
            <a:pPr lvl="1" eaLnBrk="1" hangingPunct="1">
              <a:spcBef>
                <a:spcPct val="40000"/>
              </a:spcBef>
              <a:buFontTx/>
              <a:buNone/>
            </a:pPr>
            <a:endParaRPr lang="en-US" sz="3200" b="1" dirty="0"/>
          </a:p>
          <a:p>
            <a:pPr lvl="1" eaLnBrk="1" hangingPunct="1">
              <a:spcBef>
                <a:spcPct val="40000"/>
              </a:spcBef>
              <a:buFontTx/>
              <a:buNone/>
            </a:pPr>
            <a:endParaRPr lang="en-US" sz="3200" b="1" dirty="0"/>
          </a:p>
          <a:p>
            <a:pPr eaLnBrk="1" hangingPunct="1">
              <a:spcBef>
                <a:spcPts val="3600"/>
              </a:spcBef>
            </a:pPr>
            <a:endParaRPr lang="en-US" dirty="0"/>
          </a:p>
          <a:p>
            <a:pPr eaLnBrk="1" hangingPunct="1">
              <a:spcBef>
                <a:spcPts val="3600"/>
              </a:spcBef>
            </a:pPr>
            <a:r>
              <a:rPr lang="en-US" dirty="0"/>
              <a:t>The after-tax real rate falls as the inflation rises</a:t>
            </a:r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pPr eaLnBrk="1" hangingPunct="1"/>
            <a:r>
              <a:rPr lang="en-US" dirty="0">
                <a:latin typeface="Constantia" charset="0"/>
              </a:rPr>
              <a:t>Taxes and the Real Interest Rate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85169"/>
              </p:ext>
            </p:extLst>
          </p:nvPr>
        </p:nvGraphicFramePr>
        <p:xfrm>
          <a:off x="457200" y="2362200"/>
          <a:ext cx="8382000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3848040" imgH="1231560" progId="Equation.DSMT4">
                  <p:embed/>
                </p:oleObj>
              </mc:Choice>
              <mc:Fallback>
                <p:oleObj name="Equation" r:id="rId4" imgW="3848040" imgH="1231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382000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07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 and the Real Interest Rate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24997"/>
              </p:ext>
            </p:extLst>
          </p:nvPr>
        </p:nvGraphicFramePr>
        <p:xfrm>
          <a:off x="685800" y="1752600"/>
          <a:ext cx="143986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4" imgW="660240" imgH="647640" progId="Equation.DSMT4">
                  <p:embed/>
                </p:oleObj>
              </mc:Choice>
              <mc:Fallback>
                <p:oleObj name="Equation" r:id="rId4" imgW="6602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143986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35583"/>
              </p:ext>
            </p:extLst>
          </p:nvPr>
        </p:nvGraphicFramePr>
        <p:xfrm>
          <a:off x="1981200" y="3290888"/>
          <a:ext cx="5335588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6" imgW="2197080" imgH="1091880" progId="Equation.DSMT4">
                  <p:embed/>
                </p:oleObj>
              </mc:Choice>
              <mc:Fallback>
                <p:oleObj name="Equation" r:id="rId6" imgW="219708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3290888"/>
                        <a:ext cx="5335588" cy="265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94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dirty="0"/>
              <a:t>Zero Coupon Bond:</a:t>
            </a:r>
          </a:p>
          <a:p>
            <a:pPr lvl="1"/>
            <a:r>
              <a:rPr lang="en-US" dirty="0"/>
              <a:t>Par = $100</a:t>
            </a:r>
          </a:p>
          <a:p>
            <a:pPr lvl="1"/>
            <a:r>
              <a:rPr lang="en-US" dirty="0"/>
              <a:t>Maturity =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Price =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Total risk free return</a:t>
            </a:r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r>
              <a:rPr lang="en-US" dirty="0">
                <a:latin typeface="Constantia" charset="0"/>
              </a:rPr>
              <a:t>Rates of Return for Different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Holding Periods</a:t>
            </a: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6460823"/>
              </p:ext>
            </p:extLst>
          </p:nvPr>
        </p:nvGraphicFramePr>
        <p:xfrm>
          <a:off x="2667000" y="4267200"/>
          <a:ext cx="3048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4" imgW="1040948" imgH="418918" progId="Equation.DSMT4">
                  <p:embed/>
                </p:oleObj>
              </mc:Choice>
              <mc:Fallback>
                <p:oleObj name="Equation" r:id="rId4" imgW="1040948" imgH="418918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3048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68BA48CB-7B68-4A00-BE04-9E57319BEA7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86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924</TotalTime>
  <Words>1274</Words>
  <Application>Microsoft Office PowerPoint</Application>
  <PresentationFormat>On-screen Show (4:3)</PresentationFormat>
  <Paragraphs>315</Paragraphs>
  <Slides>38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Calibri</vt:lpstr>
      <vt:lpstr>Cambria</vt:lpstr>
      <vt:lpstr>Constantia</vt:lpstr>
      <vt:lpstr>Wingdings</vt:lpstr>
      <vt:lpstr>BKM_PPT_Ch01_11e_NB</vt:lpstr>
      <vt:lpstr>Equation</vt:lpstr>
      <vt:lpstr>Chapter Five</vt:lpstr>
      <vt:lpstr>Chapter Overview</vt:lpstr>
      <vt:lpstr>Interest Rate Determinants</vt:lpstr>
      <vt:lpstr>Real versus Nominal Interest Rates</vt:lpstr>
      <vt:lpstr>Determination of the Equilibrium Real Rate of Interest</vt:lpstr>
      <vt:lpstr>Equilibrium Nominal Rate of Interest</vt:lpstr>
      <vt:lpstr>Taxes and the Real Interest Rate</vt:lpstr>
      <vt:lpstr>Taxes and the Real Interest Rate Example</vt:lpstr>
      <vt:lpstr>Rates of Return for Different  Holding Periods</vt:lpstr>
      <vt:lpstr>Annualized Rates of Return</vt:lpstr>
      <vt:lpstr>Effective Annual Rate (EAR) and Annual Percentage Rate (APR)</vt:lpstr>
      <vt:lpstr>APR versus EAR</vt:lpstr>
      <vt:lpstr>T-Bill Rates, Inflation Rates,  and Real Rates, 1926-2015</vt:lpstr>
      <vt:lpstr>Bills and Inflation, 1926-2015</vt:lpstr>
      <vt:lpstr>Interest Rates and Inflation,  1926-2015</vt:lpstr>
      <vt:lpstr>Risk and Risk Premiums</vt:lpstr>
      <vt:lpstr>Rates of Return: Single Period Example</vt:lpstr>
      <vt:lpstr>Expected Return and  Standard Deviation (1 of 2)</vt:lpstr>
      <vt:lpstr>Scenario Returns: Example</vt:lpstr>
      <vt:lpstr>Expected Return and  Standard Deviation (2 of 2)</vt:lpstr>
      <vt:lpstr>Scenario VAR and STD: Example</vt:lpstr>
      <vt:lpstr>Time Series Analysis  of Past Rates of Return</vt:lpstr>
      <vt:lpstr>Returns Using Arithmetic and Geometric Averaging</vt:lpstr>
      <vt:lpstr>Estimating  Variance and Standard Deviation</vt:lpstr>
      <vt:lpstr>The Reward-to-Volatility (Sharpe) Ratio</vt:lpstr>
      <vt:lpstr>The Normal Distribution (1 of 2)</vt:lpstr>
      <vt:lpstr>The Normal Distribution (2 of 2)</vt:lpstr>
      <vt:lpstr>Normality and Risk Measures (1 of 3)</vt:lpstr>
      <vt:lpstr>Normal and Skewed Distributions </vt:lpstr>
      <vt:lpstr>Normal and Fat-Tailed Distributions</vt:lpstr>
      <vt:lpstr>Normality and Risk Measures (2 of 3)</vt:lpstr>
      <vt:lpstr>Normality and Risk Measures (3 of 3)</vt:lpstr>
      <vt:lpstr>Historic Returns on Risky Portfolios (1 of 2)</vt:lpstr>
      <vt:lpstr>Historic Returns on Risky Portfolios: Treasury Bills and Bonds</vt:lpstr>
      <vt:lpstr>Historic Returns on Risky Portfolios: Equity Markets (1 of 2)</vt:lpstr>
      <vt:lpstr>Historic Returns on Risky Portfolios: Equity Markets (2 of 2)</vt:lpstr>
      <vt:lpstr>Historic Returns on Risky Portfolios (2 of 2)</vt:lpstr>
      <vt:lpstr>Average Excess Returns  Around the World: 1900-2015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64</cp:revision>
  <cp:lastPrinted>2017-03-07T15:41:56Z</cp:lastPrinted>
  <dcterms:created xsi:type="dcterms:W3CDTF">2017-03-09T17:21:39Z</dcterms:created>
  <dcterms:modified xsi:type="dcterms:W3CDTF">2018-01-23T00:25:40Z</dcterms:modified>
</cp:coreProperties>
</file>