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307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1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10182-FC6E-2446-9C67-DF117FA5AF73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EB7E9-85E6-CB42-8862-C6684360B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7E9-85E6-CB42-8862-C6684360B7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270F-0FAB-4BEC-8ADE-0227A6FC82F6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B738-B469-4604-A565-D565B730440F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EFAE-30BD-4BDB-BFB7-AE22C31C42F6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2EE-BBA6-478D-BB98-421367E1F5F9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0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E18A-EF7B-4846-810D-A76915148C0A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A5D5-5F9D-460B-A7B0-CFB597EB5B8B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E702-1321-4FE1-8874-CB7D6A68B14D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2D60-1806-4B4C-8DE9-AE466C8806CA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9CC-8270-4D36-846D-E00EFF261C55}" type="datetime1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A840-B257-4568-97BF-7FD5150ECFC7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92F-9796-4CE2-B4B7-D73FD6E57A33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 525 IS F16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D944-45A1-444E-8A7C-4E8D1E7FA238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FIN 525 IS F16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CAA4-D94F-9F4A-960E-722823C4B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15639"/>
            <a:ext cx="915416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0"/>
            <a:ext cx="185822" cy="2301678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36" y="5812639"/>
            <a:ext cx="2396704" cy="5564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13166" y="2656624"/>
            <a:ext cx="5592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kzidenz Grotesk BE"/>
                <a:cs typeface="Akzidenz Grotesk BE"/>
              </a:rPr>
              <a:t> </a:t>
            </a:r>
          </a:p>
          <a:p>
            <a:pPr algn="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kzidenz Grotesk BE"/>
                <a:cs typeface="Akzidenz Grotesk BE"/>
              </a:rPr>
              <a:t>DELTA Strategy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52" y="712688"/>
            <a:ext cx="2757144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6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15639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0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436" y="231662"/>
            <a:ext cx="458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kzidenz Grotesk BE"/>
              <a:cs typeface="Akzidenz Grotesk BE"/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419335"/>
            <a:ext cx="5770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Substantive Issues: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" y="2069758"/>
            <a:ext cx="79500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Booming hedge fund business in late ‘90s through 2010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Seeking new sources of returns and portfolio diversifiers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Hedge fund (raw) returns outpaced stock market indices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AQR introduced DELTA strategy and changed HF business model</a:t>
            </a:r>
          </a:p>
          <a:p>
            <a:pPr marL="1200150" lvl="2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Lower than standard fees</a:t>
            </a:r>
          </a:p>
          <a:p>
            <a:pPr marL="1200150" lvl="2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Rules-based strategies</a:t>
            </a:r>
          </a:p>
          <a:p>
            <a:pPr marL="1200150" lvl="2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Alpha returns might really be beta returns</a:t>
            </a:r>
          </a:p>
          <a:p>
            <a:pPr marL="1200150" lvl="2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Commoditization of hedge funds</a:t>
            </a:r>
          </a:p>
          <a:p>
            <a:pPr marL="1200150" lvl="2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3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6715639"/>
            <a:ext cx="9144003" cy="14236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938" y="5317051"/>
            <a:ext cx="3491063" cy="102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0"/>
            <a:ext cx="9144002" cy="983717"/>
          </a:xfrm>
          <a:prstGeom prst="rect">
            <a:avLst/>
          </a:prstGeom>
          <a:solidFill>
            <a:srgbClr val="FFB31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SUWPC_3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6" y="249039"/>
            <a:ext cx="2396704" cy="556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436" y="231662"/>
            <a:ext cx="458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kzidenz Grotesk BE"/>
              <a:cs typeface="Akzidenz Grotesk BE"/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419335"/>
            <a:ext cx="5770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kzidenz Grotesk BE"/>
                <a:cs typeface="Akzidenz Grotesk BE"/>
              </a:rPr>
              <a:t>Learning Objectives: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7259" y="161875"/>
            <a:ext cx="8766742" cy="127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Super"/>
              <a:ea typeface="+mj-ea"/>
              <a:cs typeface="Akzidenz-Grotesk Pro Sup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" y="2069758"/>
            <a:ext cx="83079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Examine the growth and returns of hedge funds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Analyze AQR’s options and evaluate their likelihood of success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Evaluate DELTA as both and investment offering and a business strategy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Consider alternative means by which investors might access hedge finds—that is, so-called hedge-fund replication strategies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Analyze AQR’s real option of waiting to introduce the product, namely the costs and advantages of the delay strategy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Explore whether DELTA’s value to investors is derived from providing exposure to alpha or beta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AA4-D94F-9F4A-960E-722823C4BB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156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Akzidenz Grotesk BE</vt:lpstr>
      <vt:lpstr>Akzidenz-Grotesk Pro Super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Werner Bonadurer</cp:lastModifiedBy>
  <cp:revision>97</cp:revision>
  <dcterms:created xsi:type="dcterms:W3CDTF">2014-07-14T15:40:13Z</dcterms:created>
  <dcterms:modified xsi:type="dcterms:W3CDTF">2019-09-27T18:11:21Z</dcterms:modified>
</cp:coreProperties>
</file>