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F4A474-4F0B-4508-B271-FE7E162ED3E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A2ADC1-251D-4703-985F-A7DD513A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ADC1-251D-4703-985F-A7DD513AA7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2598-6EB1-4C89-859D-394FB70DEEA1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5440-E2C1-42B2-8100-96A007C04211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0BD8-12EF-48F1-B590-5664E7FF3712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4E4-7DA7-42F1-84A6-3188D39FD12B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0440-5568-4616-89D6-B2F3B43EFE10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8CEC-9793-4A04-9A09-9C67F6A90BC1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7A8F-93A2-4BF8-92F2-6692D7A63E21}" type="datetime1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FBF-F892-451B-92EF-A7AD5F04C4E2}" type="datetime1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E870-1420-4C92-BEE7-B1F8A5983289}" type="datetime1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0763-B51B-48F1-BD6A-C43AC896D8DC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54C8-FF30-499E-ABBF-E3B6883B65CA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2DC6-EF37-47EF-AC1E-454C82233873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 591 IS S14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491E-ACD6-4554-B4C2-9FBC49DCCC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VoSYh-QM8MI&amp;feature=channel" TargetMode="External"/><Relationship Id="rId13" Type="http://schemas.openxmlformats.org/officeDocument/2006/relationships/hyperlink" Target="http://www.youtube.com/watch?v=zJedVTHdwdI&amp;feature=related" TargetMode="External"/><Relationship Id="rId3" Type="http://schemas.openxmlformats.org/officeDocument/2006/relationships/hyperlink" Target="http://www.youtube.com/watch?v=NabwWNL_AXI&amp;feature=related" TargetMode="External"/><Relationship Id="rId7" Type="http://schemas.openxmlformats.org/officeDocument/2006/relationships/hyperlink" Target="http://www.youtube.com/watch?v=yDVLPW8Dh8E&amp;feature=channel" TargetMode="External"/><Relationship Id="rId12" Type="http://schemas.openxmlformats.org/officeDocument/2006/relationships/hyperlink" Target="http://www.dfaus.com/2009/12/behavioral-bia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rZUylXXJbhE&amp;feature=channel" TargetMode="External"/><Relationship Id="rId11" Type="http://schemas.openxmlformats.org/officeDocument/2006/relationships/hyperlink" Target="http://www.youtube.com/watch?v=0ZLNbxWH8Lc" TargetMode="External"/><Relationship Id="rId5" Type="http://schemas.openxmlformats.org/officeDocument/2006/relationships/hyperlink" Target="http://www.youtube.com/watch?v=XcXLtaUponU&amp;feature=related" TargetMode="External"/><Relationship Id="rId10" Type="http://schemas.openxmlformats.org/officeDocument/2006/relationships/hyperlink" Target="http://www.youtube.com/watch?v=VOxFo8aaNHQ&amp;feature=channel" TargetMode="External"/><Relationship Id="rId4" Type="http://schemas.openxmlformats.org/officeDocument/2006/relationships/hyperlink" Target="http://www.youtube.com/watch?v=LG9fiPu7nKM&amp;feature=channel" TargetMode="External"/><Relationship Id="rId9" Type="http://schemas.openxmlformats.org/officeDocument/2006/relationships/hyperlink" Target="http://www.youtube.com/watch?v=3MV8dbPeHxs&amp;feature=channel" TargetMode="External"/><Relationship Id="rId14" Type="http://schemas.openxmlformats.org/officeDocument/2006/relationships/hyperlink" Target="http://www.youtube.com/watch?v=ch4G3MIhGx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DE44A-4AFB-4CC7-AFA3-51FEEF416D7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Behavioral Finance – Video Clips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2296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>
                <a:hlinkClick r:id="rId3"/>
              </a:rPr>
              <a:t>http://www.youtube.com/watch?v=NabwWNL_AXI&amp;feature=related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Behavioral finance basics </a:t>
            </a:r>
            <a:r>
              <a:rPr lang="en-US" sz="1200" dirty="0"/>
              <a:t>(4:05)</a:t>
            </a:r>
          </a:p>
          <a:p>
            <a:pPr marL="228600" indent="-228600">
              <a:defRPr/>
            </a:pPr>
            <a:r>
              <a:rPr lang="en-US" sz="1200" dirty="0"/>
              <a:t>2. </a:t>
            </a:r>
            <a:r>
              <a:rPr lang="en-US" sz="1200" dirty="0">
                <a:hlinkClick r:id="rId4"/>
              </a:rPr>
              <a:t>http://www.youtube.com/watch?v=LG9fiPu7nKM&amp;feature=channel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Investor confidence </a:t>
            </a:r>
            <a:r>
              <a:rPr lang="en-US" sz="1200" dirty="0"/>
              <a:t>(3:52)</a:t>
            </a:r>
          </a:p>
          <a:p>
            <a:pPr marL="228600" indent="-228600">
              <a:defRPr/>
            </a:pPr>
            <a:r>
              <a:rPr lang="en-US" sz="1200" dirty="0"/>
              <a:t>3. </a:t>
            </a:r>
            <a:r>
              <a:rPr lang="en-US" sz="1200" dirty="0">
                <a:hlinkClick r:id="rId5"/>
              </a:rPr>
              <a:t>http://www.youtube.com/watch?v=XcXLtaUponU&amp;feature=related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Behavioral finance explained </a:t>
            </a:r>
            <a:r>
              <a:rPr lang="en-US" sz="1200" dirty="0"/>
              <a:t>(1:13)</a:t>
            </a:r>
          </a:p>
          <a:p>
            <a:pPr marL="228600" indent="-228600">
              <a:defRPr/>
            </a:pPr>
            <a:r>
              <a:rPr lang="en-US" sz="1200" dirty="0"/>
              <a:t>4. </a:t>
            </a:r>
            <a:r>
              <a:rPr lang="en-US" sz="1200" dirty="0">
                <a:hlinkClick r:id="rId6"/>
              </a:rPr>
              <a:t>http://www.youtube.com/watch?v=rZUylXXJbhE&amp;feature=channel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Prospect theory </a:t>
            </a:r>
            <a:r>
              <a:rPr lang="en-US" sz="1200" dirty="0"/>
              <a:t>(5:58)</a:t>
            </a:r>
          </a:p>
          <a:p>
            <a:pPr marL="228600" indent="-228600">
              <a:defRPr/>
            </a:pPr>
            <a:r>
              <a:rPr lang="en-US" sz="1200" dirty="0"/>
              <a:t>5. </a:t>
            </a:r>
            <a:r>
              <a:rPr lang="en-US" sz="1200" dirty="0">
                <a:hlinkClick r:id="rId7"/>
              </a:rPr>
              <a:t>http://www.youtube.com/watch?v=yDVLPW8Dh8E&amp;feature=channel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Perception vs. reality </a:t>
            </a:r>
            <a:r>
              <a:rPr lang="en-US" sz="1200" dirty="0"/>
              <a:t>(3:58)</a:t>
            </a:r>
          </a:p>
          <a:p>
            <a:pPr marL="228600" indent="-228600">
              <a:defRPr/>
            </a:pPr>
            <a:r>
              <a:rPr lang="en-US" sz="1200" dirty="0"/>
              <a:t>6. </a:t>
            </a:r>
            <a:r>
              <a:rPr lang="en-US" sz="1200" dirty="0">
                <a:hlinkClick r:id="rId8"/>
              </a:rPr>
              <a:t>http://www.youtube.com/watch?v=VoSYh-QM8MI&amp;feature=channel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Behavioral finance lessons </a:t>
            </a:r>
            <a:r>
              <a:rPr lang="en-US" sz="1200" dirty="0"/>
              <a:t>(6:26)</a:t>
            </a:r>
          </a:p>
          <a:p>
            <a:pPr marL="228600" indent="-228600">
              <a:defRPr/>
            </a:pPr>
            <a:r>
              <a:rPr lang="en-US" sz="1200" dirty="0"/>
              <a:t>7. </a:t>
            </a:r>
            <a:r>
              <a:rPr lang="en-US" sz="1200" dirty="0">
                <a:hlinkClick r:id="rId9"/>
              </a:rPr>
              <a:t>http://www.youtube.com/watch?v=3MV8dbPeHxs&amp;feature=channel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Richard </a:t>
            </a:r>
            <a:r>
              <a:rPr lang="en-US" sz="1200" i="1" dirty="0" err="1"/>
              <a:t>Thaler</a:t>
            </a:r>
            <a:r>
              <a:rPr lang="en-US" sz="1200" i="1" dirty="0"/>
              <a:t> </a:t>
            </a:r>
            <a:r>
              <a:rPr lang="en-US" sz="1200" dirty="0"/>
              <a:t>(8:38)</a:t>
            </a:r>
          </a:p>
          <a:p>
            <a:pPr marL="228600" indent="-228600">
              <a:defRPr/>
            </a:pPr>
            <a:r>
              <a:rPr lang="en-US" sz="1200" dirty="0"/>
              <a:t>8. </a:t>
            </a:r>
            <a:r>
              <a:rPr lang="en-US" sz="1200" dirty="0">
                <a:hlinkClick r:id="rId10"/>
              </a:rPr>
              <a:t>http://www.youtube.com/watch?v=VOxFo8aaNHQ&amp;feature=channel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Following the crowd </a:t>
            </a:r>
            <a:r>
              <a:rPr lang="en-US" sz="1200" dirty="0"/>
              <a:t>(4:02)</a:t>
            </a:r>
          </a:p>
          <a:p>
            <a:pPr marL="228600" indent="-228600">
              <a:defRPr/>
            </a:pPr>
            <a:r>
              <a:rPr lang="en-US" sz="1200" dirty="0"/>
              <a:t>9. </a:t>
            </a:r>
            <a:r>
              <a:rPr lang="en-US" sz="1200" dirty="0">
                <a:hlinkClick r:id="rId8"/>
              </a:rPr>
              <a:t>http://www.youtube.com/watch?v=VoSYh-QM8MI&amp;feature=channel</a:t>
            </a:r>
            <a:endParaRPr lang="en-US" sz="1200" dirty="0"/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Herding</a:t>
            </a:r>
            <a:r>
              <a:rPr lang="en-US" sz="1200" dirty="0"/>
              <a:t> (6:26)</a:t>
            </a:r>
          </a:p>
          <a:p>
            <a:pPr marL="228600" indent="-228600">
              <a:defRPr/>
            </a:pPr>
            <a:r>
              <a:rPr lang="en-US" sz="1200" dirty="0"/>
              <a:t>10. </a:t>
            </a:r>
            <a:r>
              <a:rPr lang="en-US" sz="1200" dirty="0">
                <a:hlinkClick r:id="rId11"/>
              </a:rPr>
              <a:t>http://www.youtube.com/watch?v=0ZLNbxWH8Lc</a:t>
            </a:r>
            <a:r>
              <a:rPr lang="en-US" sz="1200" dirty="0"/>
              <a:t> 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1200" i="1" dirty="0"/>
              <a:t>Lecture Robert </a:t>
            </a:r>
            <a:r>
              <a:rPr lang="en-US" sz="1200" i="1" dirty="0" err="1"/>
              <a:t>Shiller</a:t>
            </a:r>
            <a:r>
              <a:rPr lang="en-US" sz="1200" i="1" dirty="0"/>
              <a:t>, Yale University </a:t>
            </a:r>
            <a:r>
              <a:rPr lang="en-US" sz="1200" dirty="0"/>
              <a:t>(1:05:10)</a:t>
            </a:r>
          </a:p>
          <a:p>
            <a:pPr>
              <a:defRPr/>
            </a:pPr>
            <a:r>
              <a:rPr lang="en-US" sz="1200" dirty="0"/>
              <a:t>11. </a:t>
            </a:r>
            <a:r>
              <a:rPr lang="en-US" sz="1200" dirty="0">
                <a:hlinkClick r:id="rId12"/>
              </a:rPr>
              <a:t>http://www.dfaus.com/2009/12/behavioral-biases.html</a:t>
            </a:r>
            <a:endParaRPr lang="en-US" sz="1200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200" dirty="0"/>
              <a:t>  On behavioral biases by Dimensional Fund Advisors</a:t>
            </a:r>
          </a:p>
          <a:p>
            <a:pPr marL="171450" indent="-171450">
              <a:defRPr/>
            </a:pPr>
            <a:r>
              <a:rPr lang="en-US" sz="1200" dirty="0"/>
              <a:t>12. </a:t>
            </a:r>
            <a:r>
              <a:rPr lang="en-US" sz="1200" dirty="0">
                <a:hlinkClick r:id="rId13"/>
              </a:rPr>
              <a:t>http://</a:t>
            </a:r>
            <a:r>
              <a:rPr lang="en-US" sz="1200" dirty="0" smtClean="0">
                <a:hlinkClick r:id="rId13"/>
              </a:rPr>
              <a:t>www.youtube.com/watch?v=zJedVTHdwdI&amp;feature=related</a:t>
            </a:r>
            <a:endParaRPr lang="en-US" sz="1200" dirty="0" smtClean="0"/>
          </a:p>
          <a:p>
            <a:pPr marL="171450" indent="-171450">
              <a:defRPr/>
            </a:pPr>
            <a:r>
              <a:rPr lang="en-US" sz="1200" dirty="0" smtClean="0"/>
              <a:t>13. </a:t>
            </a:r>
            <a:r>
              <a:rPr lang="en-US" sz="1200" dirty="0" smtClean="0">
                <a:hlinkClick r:id="rId14"/>
              </a:rPr>
              <a:t>http</a:t>
            </a:r>
            <a:r>
              <a:rPr lang="en-US" sz="1200" dirty="0">
                <a:hlinkClick r:id="rId14"/>
              </a:rPr>
              <a:t>://</a:t>
            </a:r>
            <a:r>
              <a:rPr lang="en-US" sz="1200" dirty="0" smtClean="0">
                <a:hlinkClick r:id="rId14"/>
              </a:rPr>
              <a:t>www.youtube.com/watch?v=ch4G3MIhGxk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200" dirty="0" smtClean="0"/>
              <a:t>Efficient Market Hypothesis and </a:t>
            </a:r>
            <a:r>
              <a:rPr lang="en-US" sz="1200" smtClean="0"/>
              <a:t>Behavioral Finance</a:t>
            </a:r>
            <a:endParaRPr lang="en-US" sz="1200" dirty="0"/>
          </a:p>
          <a:p>
            <a:pPr>
              <a:defRPr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143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Behavioral Finance – Video Clips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Finance – Video Clips</dc:title>
  <dc:creator>W. P. Carey School of Business</dc:creator>
  <cp:lastModifiedBy>Werner Bonadurer</cp:lastModifiedBy>
  <cp:revision>5</cp:revision>
  <cp:lastPrinted>2014-04-08T22:52:26Z</cp:lastPrinted>
  <dcterms:created xsi:type="dcterms:W3CDTF">2011-09-28T17:18:46Z</dcterms:created>
  <dcterms:modified xsi:type="dcterms:W3CDTF">2015-06-11T19:02:49Z</dcterms:modified>
</cp:coreProperties>
</file>