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handoutMasterIdLst>
    <p:handoutMasterId r:id="rId40"/>
  </p:handoutMasterIdLst>
  <p:sldIdLst>
    <p:sldId id="313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78" r:id="rId14"/>
    <p:sldId id="455" r:id="rId15"/>
    <p:sldId id="454" r:id="rId16"/>
    <p:sldId id="456" r:id="rId17"/>
    <p:sldId id="457" r:id="rId18"/>
    <p:sldId id="458" r:id="rId19"/>
    <p:sldId id="459" r:id="rId20"/>
    <p:sldId id="460" r:id="rId21"/>
    <p:sldId id="48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Wood" initials="AW" lastIdx="1" clrIdx="0">
    <p:extLst>
      <p:ext uri="{19B8F6BF-5375-455C-9EA6-DF929625EA0E}">
        <p15:presenceInfo xmlns:p15="http://schemas.microsoft.com/office/powerpoint/2012/main" userId="81f415766915de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11E3C"/>
    <a:srgbClr val="E9D2D7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86737" autoAdjust="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dirty="0"/>
              <a:t>Expected Return: </a:t>
            </a:r>
            <a:r>
              <a:rPr lang="en-US" sz="3200" dirty="0"/>
              <a:t>The expected return on the portfolio is a weighted average of expected returns on the component securities with portfolio proportions as weights: E(</a:t>
            </a:r>
            <a:r>
              <a:rPr lang="en-US" sz="3200" dirty="0" err="1"/>
              <a:t>rp</a:t>
            </a:r>
            <a:r>
              <a:rPr lang="en-US" sz="3200" dirty="0"/>
              <a:t>) = </a:t>
            </a:r>
            <a:r>
              <a:rPr lang="en-US" sz="3200" dirty="0" err="1"/>
              <a:t>wD</a:t>
            </a:r>
            <a:r>
              <a:rPr lang="en-US" sz="3200" dirty="0"/>
              <a:t> E(</a:t>
            </a:r>
            <a:r>
              <a:rPr lang="en-US" sz="3200" dirty="0" err="1"/>
              <a:t>rD</a:t>
            </a:r>
            <a:r>
              <a:rPr lang="en-US" sz="3200" dirty="0"/>
              <a:t>) + </a:t>
            </a:r>
            <a:r>
              <a:rPr lang="en-US" sz="3200" dirty="0" err="1"/>
              <a:t>wE</a:t>
            </a:r>
            <a:r>
              <a:rPr lang="en-US" sz="3200" dirty="0"/>
              <a:t> E(</a:t>
            </a:r>
            <a:r>
              <a:rPr lang="en-US" sz="3200" dirty="0" err="1"/>
              <a:t>rE</a:t>
            </a:r>
            <a:r>
              <a:rPr lang="en-US" sz="3200" dirty="0"/>
              <a:t>)</a:t>
            </a:r>
            <a:endParaRPr lang="en-US" sz="3200" i="1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dirty="0"/>
              <a:t>Portfolio</a:t>
            </a:r>
            <a:r>
              <a:rPr lang="en-US" sz="3200" i="1" baseline="0" dirty="0"/>
              <a:t> Risk:</a:t>
            </a:r>
            <a:r>
              <a:rPr lang="en-US" sz="3200" dirty="0"/>
              <a:t> (variance) depends on the correlation between the returns of the assets in the portfolio</a:t>
            </a:r>
            <a:endParaRPr 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dirty="0"/>
              <a:t>Covariance: </a:t>
            </a:r>
            <a:r>
              <a:rPr lang="en-US" sz="3200" dirty="0"/>
              <a:t>a measure of the way returns of two assets move together (</a:t>
            </a:r>
            <a:r>
              <a:rPr lang="en-US" sz="3200" i="1" dirty="0"/>
              <a:t>covary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Think: Why must we use expected 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Think: what if the indifference</a:t>
            </a:r>
            <a:r>
              <a:rPr lang="en-US" i="1" baseline="0" dirty="0"/>
              <a:t> curves were more shallow?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7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chemeClr val="tx1"/>
                </a:solidFill>
              </a:rPr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022" y="1373124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3125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4"/>
            <a:ext cx="30861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4"/>
            <a:ext cx="20574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Seven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Risky Portfolios 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of returns on bond and equity: </a:t>
            </a:r>
          </a:p>
          <a:p>
            <a:pPr marL="0" indent="0">
              <a:buNone/>
            </a:pPr>
            <a:r>
              <a:rPr lang="en-US" sz="2800" dirty="0">
                <a:latin typeface="Times New Roman" charset="0"/>
              </a:rPr>
              <a:t>	</a:t>
            </a:r>
          </a:p>
          <a:p>
            <a:pPr marL="0" indent="0">
              <a:buNone/>
            </a:pPr>
            <a:endParaRPr lang="en-US" sz="2800" baseline="-25000" dirty="0">
              <a:latin typeface="Times New Roman" charset="0"/>
            </a:endParaRPr>
          </a:p>
          <a:p>
            <a:pPr lvl="1" eaLnBrk="0" hangingPunct="0">
              <a:defRPr/>
            </a:pPr>
            <a:r>
              <a:rPr lang="en-US" dirty="0">
                <a:latin typeface="Symbol" pitchFamily="18" charset="2"/>
              </a:rPr>
              <a:t></a:t>
            </a:r>
            <a:r>
              <a:rPr lang="en-US" i="1" baseline="-25000" dirty="0">
                <a:latin typeface="Times New Roman" pitchFamily="18" charset="0"/>
              </a:rPr>
              <a:t>D,E</a:t>
            </a:r>
            <a:r>
              <a:rPr lang="en-US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= </a:t>
            </a:r>
            <a:r>
              <a:rPr lang="en-US" dirty="0"/>
              <a:t>Correlation coefficient of returns</a:t>
            </a:r>
          </a:p>
          <a:p>
            <a:pPr lvl="1" eaLnBrk="0" hangingPunct="0">
              <a:defRPr/>
            </a:pPr>
            <a:r>
              <a:rPr lang="en-US" dirty="0">
                <a:latin typeface="Symbol" pitchFamily="18" charset="2"/>
              </a:rPr>
              <a:t></a:t>
            </a:r>
            <a:r>
              <a:rPr lang="en-US" i="1" baseline="-25000" dirty="0">
                <a:latin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/>
              <a:t>Standard deviation of bond returns</a:t>
            </a:r>
          </a:p>
          <a:p>
            <a:pPr lvl="1" eaLnBrk="0" hangingPunct="0">
              <a:defRPr/>
            </a:pPr>
            <a:r>
              <a:rPr lang="en-US" dirty="0">
                <a:latin typeface="Symbol" pitchFamily="18" charset="2"/>
              </a:rPr>
              <a:t></a:t>
            </a:r>
            <a:r>
              <a:rPr lang="en-US" i="1" baseline="-25000" dirty="0">
                <a:latin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dirty="0"/>
              <a:t>Standard deviation of equity returns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Autofit/>
          </a:bodyPr>
          <a:lstStyle/>
          <a:p>
            <a:r>
              <a:rPr lang="en-US" dirty="0"/>
              <a:t>Portfolios of Two Risky Assets</a:t>
            </a:r>
            <a:r>
              <a:rPr lang="en-US" dirty="0">
                <a:latin typeface="Constantia" charset="0"/>
              </a:rPr>
              <a:t>: Covariance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82529"/>
              </p:ext>
            </p:extLst>
          </p:nvPr>
        </p:nvGraphicFramePr>
        <p:xfrm>
          <a:off x="2209800" y="2057400"/>
          <a:ext cx="418147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4181478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0863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dirty="0"/>
              <a:t>Range of values for </a:t>
            </a:r>
            <a:r>
              <a:rPr lang="en-US" dirty="0">
                <a:latin typeface="Symbol" pitchFamily="18" charset="2"/>
              </a:rPr>
              <a:t></a:t>
            </a:r>
            <a:r>
              <a:rPr lang="en-US" baseline="-25000" dirty="0">
                <a:latin typeface="Times New Roman" pitchFamily="18" charset="0"/>
              </a:rPr>
              <a:t>1,2</a:t>
            </a:r>
            <a:endParaRPr lang="en-US" dirty="0"/>
          </a:p>
          <a:p>
            <a:pPr marL="0" indent="0" eaLnBrk="0" hangingPunct="0">
              <a:buNone/>
              <a:defRPr/>
            </a:pPr>
            <a:r>
              <a:rPr lang="en-US" dirty="0">
                <a:latin typeface="Times New Roman" charset="0"/>
              </a:rPr>
              <a:t>		</a:t>
            </a:r>
          </a:p>
          <a:p>
            <a:pPr marL="0" indent="0" eaLnBrk="0" hangingPunct="0">
              <a:buNone/>
              <a:defRPr/>
            </a:pPr>
            <a:endParaRPr lang="en-US" dirty="0">
              <a:latin typeface="Times New Roman" charset="0"/>
            </a:endParaRP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 sz="2600" dirty="0"/>
              <a:t>If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r </a:t>
            </a:r>
            <a:r>
              <a:rPr lang="en-US" sz="2600" dirty="0"/>
              <a:t>= 1.0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perfectly positively correlated securities</a:t>
            </a: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 sz="2600" dirty="0"/>
              <a:t>If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r </a:t>
            </a:r>
            <a:r>
              <a:rPr lang="en-US" sz="2600" dirty="0">
                <a:latin typeface="Times New Roman" pitchFamily="18" charset="0"/>
              </a:rPr>
              <a:t>= </a:t>
            </a:r>
            <a:r>
              <a:rPr lang="en-US" sz="2600" dirty="0"/>
              <a:t>0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the securities are uncorrelated</a:t>
            </a: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 sz="2600" dirty="0"/>
              <a:t>If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Symbol" pitchFamily="18" charset="2"/>
              </a:rPr>
              <a:t>r </a:t>
            </a:r>
            <a:r>
              <a:rPr lang="en-US" sz="2600" dirty="0">
                <a:latin typeface="Times New Roman" pitchFamily="18" charset="0"/>
              </a:rPr>
              <a:t>= </a:t>
            </a:r>
            <a:r>
              <a:rPr lang="en-US" sz="2600" dirty="0"/>
              <a:t>- 1.0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perfectly negatively correlated securities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Autofit/>
          </a:bodyPr>
          <a:lstStyle/>
          <a:p>
            <a:r>
              <a:rPr lang="en-US" dirty="0"/>
              <a:t>Portfolios of Two Risky Assets</a:t>
            </a:r>
            <a:r>
              <a:rPr lang="en-US" dirty="0">
                <a:latin typeface="Constantia" charset="0"/>
              </a:rPr>
              <a:t>: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Correlation Coefficients </a:t>
            </a:r>
            <a:r>
              <a:rPr lang="en-US" sz="2000" dirty="0">
                <a:latin typeface="Constantia" charset="0"/>
              </a:rPr>
              <a:t>(1 of 2)</a:t>
            </a:r>
            <a:endParaRPr lang="en-US" dirty="0">
              <a:latin typeface="Constanti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94244"/>
              </p:ext>
            </p:extLst>
          </p:nvPr>
        </p:nvGraphicFramePr>
        <p:xfrm>
          <a:off x="2895600" y="2438400"/>
          <a:ext cx="274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2438400"/>
                        <a:ext cx="274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780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When </a:t>
            </a:r>
            <a:r>
              <a:rPr lang="el-GR" dirty="0"/>
              <a:t>ρ</a:t>
            </a:r>
            <a:r>
              <a:rPr lang="en-US" baseline="-25000" dirty="0"/>
              <a:t>DE</a:t>
            </a:r>
            <a:r>
              <a:rPr lang="en-US" dirty="0"/>
              <a:t> = 1, there is no diversification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</a:t>
            </a:r>
            <a:r>
              <a:rPr lang="el-GR" dirty="0"/>
              <a:t>ρ</a:t>
            </a:r>
            <a:r>
              <a:rPr lang="en-US" baseline="-25000" dirty="0"/>
              <a:t>DE</a:t>
            </a:r>
            <a:r>
              <a:rPr lang="en-US" dirty="0"/>
              <a:t> = -1, a perfect hedge is possible</a:t>
            </a:r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Portfolios of Two Risky Assets</a:t>
            </a:r>
            <a:r>
              <a:rPr lang="en-US" dirty="0">
                <a:latin typeface="Constantia" charset="0"/>
              </a:rPr>
              <a:t>: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Correlation Coefficients </a:t>
            </a:r>
            <a:r>
              <a:rPr lang="en-US" sz="2000" dirty="0">
                <a:latin typeface="Constantia" charset="0"/>
              </a:rPr>
              <a:t>(2 of 2)</a:t>
            </a:r>
            <a:endParaRPr lang="en-US" dirty="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241192"/>
              </p:ext>
            </p:extLst>
          </p:nvPr>
        </p:nvGraphicFramePr>
        <p:xfrm>
          <a:off x="1981200" y="2362200"/>
          <a:ext cx="40100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1206360" imgH="215640" progId="Equation.3">
                  <p:embed/>
                </p:oleObj>
              </mc:Choice>
              <mc:Fallback>
                <p:oleObj name="Equation" r:id="rId3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40100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85992"/>
              </p:ext>
            </p:extLst>
          </p:nvPr>
        </p:nvGraphicFramePr>
        <p:xfrm>
          <a:off x="2209800" y="4191000"/>
          <a:ext cx="426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1422360" imgH="431640" progId="Equation.3">
                  <p:embed/>
                </p:oleObj>
              </mc:Choice>
              <mc:Fallback>
                <p:oleObj name="Equation" r:id="rId5" imgW="142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4267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430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 of Two Risky Assets: </a:t>
            </a:r>
            <a:br>
              <a:rPr lang="en-US" dirty="0"/>
            </a:br>
            <a:r>
              <a:rPr lang="en-US" dirty="0"/>
              <a:t>Example — 50%/50% Split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0948"/>
            <a:ext cx="8856410" cy="21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37748"/>
              </p:ext>
            </p:extLst>
          </p:nvPr>
        </p:nvGraphicFramePr>
        <p:xfrm>
          <a:off x="3002266" y="4500792"/>
          <a:ext cx="6119813" cy="160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4" imgW="2946240" imgH="774360" progId="Equation.DSMT4">
                  <p:embed/>
                </p:oleObj>
              </mc:Choice>
              <mc:Fallback>
                <p:oleObj name="Equation" r:id="rId4" imgW="294624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266" y="4500792"/>
                        <a:ext cx="6119813" cy="160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8178" y="3486022"/>
            <a:ext cx="2647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+mn-lt"/>
              </a:rPr>
              <a:t>Expected Return: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89402"/>
              </p:ext>
            </p:extLst>
          </p:nvPr>
        </p:nvGraphicFramePr>
        <p:xfrm>
          <a:off x="3001963" y="3548063"/>
          <a:ext cx="4770437" cy="84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6" imgW="2438280" imgH="431640" progId="Equation.DSMT4">
                  <p:embed/>
                </p:oleObj>
              </mc:Choice>
              <mc:Fallback>
                <p:oleObj name="Equation" r:id="rId6" imgW="2438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548063"/>
                        <a:ext cx="4770437" cy="84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9763" y="4500792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+mn-lt"/>
              </a:rPr>
              <a:t>Variance:</a:t>
            </a:r>
          </a:p>
        </p:txBody>
      </p:sp>
    </p:spTree>
    <p:extLst>
      <p:ext uri="{BB962C8B-B14F-4D97-AF65-F5344CB8AC3E}">
        <p14:creationId xmlns:p14="http://schemas.microsoft.com/office/powerpoint/2010/main" val="12252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Expected Return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19906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8836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Portfolio Variance </a:t>
            </a:r>
            <a:br>
              <a:rPr lang="en-US" dirty="0"/>
            </a:br>
            <a:r>
              <a:rPr lang="en-US" dirty="0"/>
              <a:t>from the Covariance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4513"/>
            <a:ext cx="8803600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388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Standard Deviation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1720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1806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Expected Return as a Function of Standard Deviation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71600"/>
            <a:ext cx="4819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86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The </a:t>
            </a:r>
            <a:r>
              <a:rPr lang="en-US" sz="2800" i="1" dirty="0"/>
              <a:t>minimum variance portfolio: </a:t>
            </a:r>
            <a:r>
              <a:rPr lang="en-US" sz="2800" dirty="0"/>
              <a:t>the portfolio composed of risky assets with smallest standard deviation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Risk reduction depends on the correlation: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If </a:t>
            </a:r>
            <a:r>
              <a:rPr lang="en-US" sz="2600" dirty="0">
                <a:latin typeface="Symbol" charset="0"/>
              </a:rPr>
              <a:t>r </a:t>
            </a:r>
            <a:r>
              <a:rPr lang="en-US" sz="2600" dirty="0"/>
              <a:t>= +1.0, no risk reduction is possible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If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>
                <a:latin typeface="Symbol" charset="0"/>
              </a:rPr>
              <a:t>r </a:t>
            </a:r>
            <a:r>
              <a:rPr lang="en-US" sz="2600" dirty="0"/>
              <a:t>= 0, </a:t>
            </a:r>
            <a:r>
              <a:rPr lang="el-GR" sz="2600" dirty="0"/>
              <a:t>σ</a:t>
            </a:r>
            <a:r>
              <a:rPr lang="en-US" sz="2600" i="1" baseline="-25000" dirty="0"/>
              <a:t>P</a:t>
            </a:r>
            <a:r>
              <a:rPr lang="en-US" sz="2600" dirty="0"/>
              <a:t> may be less than the standard deviation of either component asset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If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>
                <a:latin typeface="Symbol" charset="0"/>
              </a:rPr>
              <a:t>r </a:t>
            </a:r>
            <a:r>
              <a:rPr lang="en-US" sz="2600" dirty="0"/>
              <a:t>= -1.0, a riskless hedge is possible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pPr eaLnBrk="1" hangingPunct="1"/>
            <a:r>
              <a:rPr lang="en-US" dirty="0">
                <a:latin typeface="Constantia" charset="0"/>
              </a:rPr>
              <a:t>The Minimum Variance Portfolio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32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Opportunity Set of the Debt and Equity Funds and Two Feasible CALs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50006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11204"/>
              </p:ext>
            </p:extLst>
          </p:nvPr>
        </p:nvGraphicFramePr>
        <p:xfrm>
          <a:off x="6324600" y="1752600"/>
          <a:ext cx="1752600" cy="13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4" imgW="850680" imgH="672840" progId="Equation.DSMT4">
                  <p:embed/>
                </p:oleObj>
              </mc:Choice>
              <mc:Fallback>
                <p:oleObj name="Equation" r:id="rId4" imgW="8506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1752600"/>
                        <a:ext cx="1752600" cy="13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40073"/>
              </p:ext>
            </p:extLst>
          </p:nvPr>
        </p:nvGraphicFramePr>
        <p:xfrm>
          <a:off x="6400800" y="3581400"/>
          <a:ext cx="17526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6" imgW="850680" imgH="672840" progId="Equation.DSMT4">
                  <p:embed/>
                </p:oleObj>
              </mc:Choice>
              <mc:Fallback>
                <p:oleObj name="Equation" r:id="rId6" imgW="850680" imgH="672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0"/>
                        <a:ext cx="17526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037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investment decision:</a:t>
            </a:r>
          </a:p>
          <a:p>
            <a:pPr lvl="1"/>
            <a:r>
              <a:rPr lang="en-US" dirty="0"/>
              <a:t>Capital allocation (risky vs. risk-free)</a:t>
            </a:r>
          </a:p>
          <a:p>
            <a:pPr lvl="1"/>
            <a:r>
              <a:rPr lang="en-US" dirty="0"/>
              <a:t>Asset allocation (construction of the risky portfolio)</a:t>
            </a:r>
          </a:p>
          <a:p>
            <a:pPr lvl="1"/>
            <a:r>
              <a:rPr lang="en-US" dirty="0"/>
              <a:t>Security selection</a:t>
            </a:r>
          </a:p>
          <a:p>
            <a:pPr lvl="0"/>
            <a:r>
              <a:rPr lang="en-US" dirty="0"/>
              <a:t>Optimal risky portfolio</a:t>
            </a:r>
          </a:p>
          <a:p>
            <a:pPr lvl="0"/>
            <a:r>
              <a:rPr lang="en-US" dirty="0"/>
              <a:t>The Markowitz portfolio optimization model</a:t>
            </a:r>
          </a:p>
          <a:p>
            <a:pPr lvl="0"/>
            <a:r>
              <a:rPr lang="en-US" dirty="0"/>
              <a:t>Long- vs. short-term investing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359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the slope of the CAL for any possible portfolio, </a:t>
            </a:r>
            <a:r>
              <a:rPr lang="en-US" i="1" dirty="0"/>
              <a:t>P</a:t>
            </a:r>
          </a:p>
          <a:p>
            <a:r>
              <a:rPr lang="en-US" dirty="0"/>
              <a:t>The objective function is the slope:</a:t>
            </a: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Sharpe Ratio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67865"/>
              </p:ext>
            </p:extLst>
          </p:nvPr>
        </p:nvGraphicFramePr>
        <p:xfrm>
          <a:off x="2895600" y="3657600"/>
          <a:ext cx="2819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952200" imgH="469800" progId="Equation.DSMT4">
                  <p:embed/>
                </p:oleObj>
              </mc:Choice>
              <mc:Fallback>
                <p:oleObj name="Equation" r:id="rId3" imgW="952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657600"/>
                        <a:ext cx="28194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49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Sharpe Ratio: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087648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33002"/>
              </p:ext>
            </p:extLst>
          </p:nvPr>
        </p:nvGraphicFramePr>
        <p:xfrm>
          <a:off x="4419600" y="1371601"/>
          <a:ext cx="4343400" cy="229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4" imgW="2158920" imgH="1143000" progId="Equation.DSMT4">
                  <p:embed/>
                </p:oleObj>
              </mc:Choice>
              <mc:Fallback>
                <p:oleObj name="Equation" r:id="rId4" imgW="21589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1371601"/>
                        <a:ext cx="4343400" cy="229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15414"/>
              </p:ext>
            </p:extLst>
          </p:nvPr>
        </p:nvGraphicFramePr>
        <p:xfrm>
          <a:off x="4419600" y="3810000"/>
          <a:ext cx="4370387" cy="2313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6" imgW="2158920" imgH="1143000" progId="Equation.DSMT4">
                  <p:embed/>
                </p:oleObj>
              </mc:Choice>
              <mc:Fallback>
                <p:oleObj name="Equation" r:id="rId6" imgW="2158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0"/>
                        <a:ext cx="4370387" cy="2313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842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Equity Funds with the Optimal Risky Portfolio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6068"/>
            <a:ext cx="51530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99186"/>
              </p:ext>
            </p:extLst>
          </p:nvPr>
        </p:nvGraphicFramePr>
        <p:xfrm>
          <a:off x="5829300" y="1931988"/>
          <a:ext cx="29908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4" imgW="1485720" imgH="1777680" progId="Equation.DSMT4">
                  <p:embed/>
                </p:oleObj>
              </mc:Choice>
              <mc:Fallback>
                <p:oleObj name="Equation" r:id="rId4" imgW="148572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931988"/>
                        <a:ext cx="299085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711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the Optimal Overall Portfolio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6974"/>
            <a:ext cx="4814887" cy="455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87067"/>
              </p:ext>
            </p:extLst>
          </p:nvPr>
        </p:nvGraphicFramePr>
        <p:xfrm>
          <a:off x="5334000" y="2133600"/>
          <a:ext cx="3092450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1536480" imgH="1346040" progId="Equation.DSMT4">
                  <p:embed/>
                </p:oleObj>
              </mc:Choice>
              <mc:Fallback>
                <p:oleObj name="Equation" r:id="rId5" imgW="1536480" imgH="1346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3092450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860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Proportions of the </a:t>
            </a:r>
            <a:br>
              <a:rPr lang="en-US" dirty="0"/>
            </a:br>
            <a:r>
              <a:rPr lang="en-US" dirty="0"/>
              <a:t>Optimal Complete Portfolio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329112" cy="449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03507"/>
              </p:ext>
            </p:extLst>
          </p:nvPr>
        </p:nvGraphicFramePr>
        <p:xfrm>
          <a:off x="4645429" y="1394773"/>
          <a:ext cx="4495800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2234880" imgH="2260440" progId="Equation.DSMT4">
                  <p:embed/>
                </p:oleObj>
              </mc:Choice>
              <mc:Fallback>
                <p:oleObj name="Equation" r:id="rId4" imgW="2234880" imgH="226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429" y="1394773"/>
                        <a:ext cx="4495800" cy="454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6398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selection</a:t>
            </a:r>
          </a:p>
          <a:p>
            <a:pPr lvl="1"/>
            <a:r>
              <a:rPr lang="en-US" dirty="0"/>
              <a:t>Step 1: Determine the risk-return opportunities available</a:t>
            </a:r>
          </a:p>
          <a:p>
            <a:pPr lvl="1"/>
            <a:r>
              <a:rPr lang="en-US" dirty="0"/>
              <a:t>All portfolios that lie on the minimum-variance frontier from the global minimum-variance portfolio and upward provide the best risk-return combinations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(1 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32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Minimum-Variance </a:t>
            </a:r>
            <a:br>
              <a:rPr lang="en-US" dirty="0"/>
            </a:br>
            <a:r>
              <a:rPr lang="en-US" dirty="0"/>
              <a:t>Frontier of Risky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523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the CAL with the highest reward-to-variability ratio</a:t>
            </a:r>
          </a:p>
          <a:p>
            <a:r>
              <a:rPr lang="en-US" dirty="0"/>
              <a:t>Everyone invests in </a:t>
            </a:r>
            <a:r>
              <a:rPr lang="en-US" i="1" dirty="0"/>
              <a:t>P</a:t>
            </a:r>
            <a:r>
              <a:rPr lang="en-US" dirty="0"/>
              <a:t>, regardless of their degree of risk aversion</a:t>
            </a:r>
          </a:p>
          <a:p>
            <a:pPr lvl="1"/>
            <a:r>
              <a:rPr lang="en-US" dirty="0"/>
              <a:t>More risk averse investors put less in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Less risk averse investors put more in </a:t>
            </a:r>
            <a:r>
              <a:rPr lang="en-US" i="1" dirty="0"/>
              <a:t>P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(2 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3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Efficient Frontier of </a:t>
            </a:r>
            <a:br>
              <a:rPr lang="en-US" dirty="0"/>
            </a:br>
            <a:r>
              <a:rPr lang="en-US" dirty="0"/>
              <a:t>Risky Assets with the Optimal CAL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628775"/>
            <a:ext cx="59721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14400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 Allocation and the Separation Property</a:t>
            </a:r>
          </a:p>
          <a:p>
            <a:pPr lvl="1"/>
            <a:r>
              <a:rPr lang="en-US" dirty="0"/>
              <a:t>Portfolio choice problem may be separated into two independent tasks</a:t>
            </a:r>
          </a:p>
          <a:p>
            <a:pPr lvl="2"/>
            <a:r>
              <a:rPr lang="en-US" dirty="0"/>
              <a:t>Determination of the optimal risky portfolio is purely technical</a:t>
            </a:r>
          </a:p>
          <a:p>
            <a:pPr lvl="2"/>
            <a:r>
              <a:rPr lang="en-US" dirty="0"/>
              <a:t>Allocation of the complete portfolio to risk-free versus the risky portfolio depends on personal preference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(3 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0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3124"/>
            <a:ext cx="8610600" cy="4753039"/>
          </a:xfrm>
        </p:spPr>
        <p:txBody>
          <a:bodyPr/>
          <a:lstStyle/>
          <a:p>
            <a:r>
              <a:rPr lang="en-US" dirty="0"/>
              <a:t>Top-down process with 3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Capital allocation</a:t>
            </a:r>
            <a:r>
              <a:rPr lang="en-US" dirty="0"/>
              <a:t>: risky portfolio and risk-free asset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Asset allocation</a:t>
            </a:r>
            <a:r>
              <a:rPr lang="en-US" dirty="0"/>
              <a:t>: across broad asset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Security selection</a:t>
            </a:r>
            <a:r>
              <a:rPr lang="en-US" dirty="0"/>
              <a:t>: individual assets within asset class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Investment Decision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8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Allocation Lines with Various Portfolios from the Efficient Set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6571"/>
            <a:ext cx="5314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301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Diversification</a:t>
            </a:r>
          </a:p>
          <a:p>
            <a:pPr lvl="1"/>
            <a:r>
              <a:rPr lang="en-US" dirty="0"/>
              <a:t>Remember:</a:t>
            </a:r>
          </a:p>
          <a:p>
            <a:endParaRPr lang="en-US" dirty="0"/>
          </a:p>
          <a:p>
            <a:pPr lvl="1"/>
            <a:r>
              <a:rPr lang="en-US" dirty="0"/>
              <a:t>If we define the average variance and average covariance of the securities as: </a:t>
            </a: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(4 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63385"/>
              </p:ext>
            </p:extLst>
          </p:nvPr>
        </p:nvGraphicFramePr>
        <p:xfrm>
          <a:off x="3028950" y="2214372"/>
          <a:ext cx="3538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1650960" imgH="444240" progId="Equation.DSMT4">
                  <p:embed/>
                </p:oleObj>
              </mc:Choice>
              <mc:Fallback>
                <p:oleObj name="Equation" r:id="rId3" imgW="165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0" y="2214372"/>
                        <a:ext cx="353853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18955"/>
              </p:ext>
            </p:extLst>
          </p:nvPr>
        </p:nvGraphicFramePr>
        <p:xfrm>
          <a:off x="3028950" y="3970020"/>
          <a:ext cx="424497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5" imgW="1981080" imgH="990360" progId="Equation.DSMT4">
                  <p:embed/>
                </p:oleObj>
              </mc:Choice>
              <mc:Fallback>
                <p:oleObj name="Equation" r:id="rId5" imgW="19810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970020"/>
                        <a:ext cx="424497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0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Diversification</a:t>
            </a:r>
          </a:p>
          <a:p>
            <a:pPr lvl="1"/>
            <a:r>
              <a:rPr lang="en-US" dirty="0"/>
              <a:t>We can then express portfolio variance as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Portfolio variance can be driven to zero if the average covariance is zero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irreducible risk of a diversified portfolio depends on the covariance of the returns</a:t>
            </a: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(5 of 6)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54121"/>
              </p:ext>
            </p:extLst>
          </p:nvPr>
        </p:nvGraphicFramePr>
        <p:xfrm>
          <a:off x="2971800" y="2667000"/>
          <a:ext cx="29114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4" imgW="1358640" imgH="393480" progId="Equation.DSMT4">
                  <p:embed/>
                </p:oleObj>
              </mc:Choice>
              <mc:Fallback>
                <p:oleObj name="Equation" r:id="rId4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29114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16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Reduction of </a:t>
            </a:r>
            <a:br>
              <a:rPr lang="en-US" dirty="0"/>
            </a:br>
            <a:r>
              <a:rPr lang="en-US" dirty="0"/>
              <a:t>Equally Weighted Portfolios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571625"/>
            <a:ext cx="78200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13660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Portfolios and Nonnormal Returns</a:t>
            </a:r>
          </a:p>
          <a:p>
            <a:pPr lvl="1"/>
            <a:r>
              <a:rPr lang="en-US" dirty="0"/>
              <a:t>Fat-tailed distributions can result in extreme values of VaR and 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smaller allocations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other portfolios provide sufficiently better VaR and ES values than the mean-variance efficient portfolio, we may prefer these when faced with fat-tailed distributions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Markowitz Portfolio Optimization Model </a:t>
            </a:r>
            <a:r>
              <a:rPr lang="en-US" sz="2000" dirty="0"/>
              <a:t>(6 of 6)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Risk pooling</a:t>
            </a:r>
          </a:p>
          <a:p>
            <a:pPr lvl="1"/>
            <a:r>
              <a:rPr lang="en-US" dirty="0"/>
              <a:t>Merging uncorrelated, risky projects as a means to reduce risk</a:t>
            </a:r>
          </a:p>
          <a:p>
            <a:pPr lvl="1"/>
            <a:r>
              <a:rPr lang="en-US" dirty="0"/>
              <a:t>It increases the </a:t>
            </a:r>
            <a:r>
              <a:rPr lang="en-US" i="1" dirty="0"/>
              <a:t>scale</a:t>
            </a:r>
            <a:r>
              <a:rPr lang="en-US" dirty="0"/>
              <a:t> of the risky investment by adding </a:t>
            </a:r>
            <a:r>
              <a:rPr lang="en-US" i="1" dirty="0"/>
              <a:t>additional</a:t>
            </a:r>
            <a:r>
              <a:rPr lang="en-US" dirty="0"/>
              <a:t> uncorrelated assets</a:t>
            </a:r>
          </a:p>
          <a:p>
            <a:r>
              <a:rPr lang="en-US" dirty="0"/>
              <a:t>The insurance principle</a:t>
            </a:r>
          </a:p>
          <a:p>
            <a:pPr lvl="1"/>
            <a:r>
              <a:rPr lang="en-US" dirty="0"/>
              <a:t>Risk increases less than proportionally to the number of policies when the policies are uncorrelated</a:t>
            </a:r>
          </a:p>
          <a:p>
            <a:pPr lvl="1"/>
            <a:r>
              <a:rPr lang="en-US" dirty="0"/>
              <a:t>Sharpe ratio increases 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Pooling and </a:t>
            </a:r>
            <a:br>
              <a:rPr lang="en-US" dirty="0"/>
            </a:br>
            <a:r>
              <a:rPr lang="en-US" dirty="0"/>
              <a:t>the Insurance Principle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risky assets are added, a portion of the pool is sold to maintain a risky portfolio of </a:t>
            </a:r>
            <a:r>
              <a:rPr lang="en-US" i="1" dirty="0"/>
              <a:t>fixed</a:t>
            </a:r>
            <a:r>
              <a:rPr lang="en-US" dirty="0"/>
              <a:t> size</a:t>
            </a:r>
          </a:p>
          <a:p>
            <a:r>
              <a:rPr lang="en-US" dirty="0"/>
              <a:t>Risk sharing combined with risk pooling is the </a:t>
            </a:r>
            <a:r>
              <a:rPr lang="en-US" i="1" dirty="0"/>
              <a:t>key to the insurance industry</a:t>
            </a:r>
          </a:p>
          <a:p>
            <a:r>
              <a:rPr lang="en-US" dirty="0"/>
              <a:t>True diversification means spreading a portfolio of </a:t>
            </a:r>
            <a:r>
              <a:rPr lang="en-US" i="1" dirty="0"/>
              <a:t>fixed size across many assets</a:t>
            </a:r>
            <a:r>
              <a:rPr lang="en-US" dirty="0"/>
              <a:t>, not merely adding more risky bets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08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Long-Term Strategy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Invest in the risky portfolio for 2 years</a:t>
            </a:r>
          </a:p>
          <a:p>
            <a:pPr lvl="1"/>
            <a:r>
              <a:rPr lang="en-US" sz="2400" dirty="0"/>
              <a:t>Long-term strategy is riskier</a:t>
            </a:r>
          </a:p>
          <a:p>
            <a:pPr lvl="1"/>
            <a:r>
              <a:rPr lang="en-US" sz="2400" dirty="0"/>
              <a:t>Risk can be reduced by selling some of the risky assets in year 2</a:t>
            </a:r>
          </a:p>
          <a:p>
            <a:pPr lvl="1"/>
            <a:r>
              <a:rPr lang="en-US" altLang="ja-JP" sz="2400" dirty="0"/>
              <a:t>“</a:t>
            </a:r>
            <a:r>
              <a:rPr lang="en-US" sz="2400" dirty="0"/>
              <a:t>Time diversification</a:t>
            </a:r>
            <a:r>
              <a:rPr lang="en-US" altLang="ja-JP" sz="2400" dirty="0"/>
              <a:t>”</a:t>
            </a:r>
            <a:r>
              <a:rPr lang="en-US" sz="2400" dirty="0"/>
              <a:t> is not true diversification</a:t>
            </a:r>
          </a:p>
        </p:txBody>
      </p:sp>
      <p:sp>
        <p:nvSpPr>
          <p:cNvPr id="40965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Short-Term Strategy</a:t>
            </a:r>
          </a:p>
        </p:txBody>
      </p:sp>
      <p:sp>
        <p:nvSpPr>
          <p:cNvPr id="40966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Invest in the risky portfolio for 1 year and in the risk-free asset for the second year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for the Long Run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9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risk</a:t>
            </a:r>
          </a:p>
          <a:p>
            <a:pPr lvl="1"/>
            <a:r>
              <a:rPr lang="en-US" dirty="0"/>
              <a:t>Marketwide risk sources</a:t>
            </a:r>
          </a:p>
          <a:p>
            <a:pPr lvl="1"/>
            <a:r>
              <a:rPr lang="en-US" dirty="0"/>
              <a:t>Remains even after diversification</a:t>
            </a:r>
          </a:p>
          <a:p>
            <a:pPr lvl="1"/>
            <a:r>
              <a:rPr lang="en-US" dirty="0"/>
              <a:t>Also called: Systematic or Nondiversifiable</a:t>
            </a:r>
          </a:p>
          <a:p>
            <a:r>
              <a:rPr lang="en-US" dirty="0"/>
              <a:t>Firm-specific risk</a:t>
            </a:r>
          </a:p>
          <a:p>
            <a:pPr lvl="1"/>
            <a:r>
              <a:rPr lang="en-US" dirty="0"/>
              <a:t>Risk that can be eliminated by diversification</a:t>
            </a:r>
          </a:p>
          <a:p>
            <a:pPr lvl="1"/>
            <a:r>
              <a:rPr lang="en-US" dirty="0"/>
              <a:t>Also Called: Diversifiable or Nonsystematic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 and 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Risk and </a:t>
            </a:r>
            <a:br>
              <a:rPr lang="en-US" dirty="0"/>
            </a:br>
            <a:r>
              <a:rPr lang="en-US" dirty="0"/>
              <a:t>the Number of Stocks in the Portfolio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28738"/>
            <a:ext cx="81438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63" y="5638800"/>
            <a:ext cx="82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Panel A:</a:t>
            </a:r>
            <a:r>
              <a:rPr lang="en-US" sz="2000" dirty="0">
                <a:latin typeface="+mn-lt"/>
              </a:rPr>
              <a:t> All risk is firm specific                 </a:t>
            </a:r>
            <a:r>
              <a:rPr lang="en-US" sz="2000" b="1" dirty="0">
                <a:latin typeface="+mn-lt"/>
              </a:rPr>
              <a:t>Panel B: </a:t>
            </a:r>
            <a:r>
              <a:rPr lang="en-US" sz="2000" dirty="0">
                <a:latin typeface="+mn-lt"/>
              </a:rPr>
              <a:t>Some risk is systematic</a:t>
            </a:r>
          </a:p>
        </p:txBody>
      </p:sp>
    </p:spTree>
    <p:extLst>
      <p:ext uri="{BB962C8B-B14F-4D97-AF65-F5344CB8AC3E}">
        <p14:creationId xmlns:p14="http://schemas.microsoft.com/office/powerpoint/2010/main" val="6189558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" y="1792446"/>
            <a:ext cx="8948058" cy="349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4683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Return:</a:t>
            </a:r>
          </a:p>
          <a:p>
            <a:endParaRPr lang="en-US" dirty="0"/>
          </a:p>
          <a:p>
            <a:r>
              <a:rPr lang="en-US" dirty="0"/>
              <a:t>Portfolio risk:</a:t>
            </a:r>
          </a:p>
          <a:p>
            <a:endParaRPr lang="en-US" dirty="0"/>
          </a:p>
          <a:p>
            <a:r>
              <a:rPr lang="en-US" dirty="0"/>
              <a:t>Covariance: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 of Two Risky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13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739775" y="2362200"/>
            <a:ext cx="1809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3200" b="1" dirty="0">
              <a:solidFill>
                <a:srgbClr val="009E9A"/>
              </a:solidFill>
              <a:latin typeface="Times New Roman" charset="0"/>
            </a:endParaRPr>
          </a:p>
          <a:p>
            <a:endParaRPr lang="en-US" sz="3200" b="1" dirty="0">
              <a:solidFill>
                <a:srgbClr val="990033"/>
              </a:solidFill>
              <a:latin typeface="Times New Roman" charset="0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 of Two Risky Assets: </a:t>
            </a:r>
            <a:br>
              <a:rPr lang="en-US" dirty="0"/>
            </a:br>
            <a:r>
              <a:rPr lang="en-US" dirty="0"/>
              <a:t>Expected Return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60802"/>
              </p:ext>
            </p:extLst>
          </p:nvPr>
        </p:nvGraphicFramePr>
        <p:xfrm>
          <a:off x="2895600" y="1905000"/>
          <a:ext cx="2863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4" imgW="1104840" imgH="241200" progId="Equation.DSMT4">
                  <p:embed/>
                </p:oleObj>
              </mc:Choice>
              <mc:Fallback>
                <p:oleObj name="Equation" r:id="rId4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905000"/>
                        <a:ext cx="28638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55652"/>
              </p:ext>
            </p:extLst>
          </p:nvPr>
        </p:nvGraphicFramePr>
        <p:xfrm>
          <a:off x="1752600" y="5181600"/>
          <a:ext cx="538036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6" imgW="1714320" imgH="241200" progId="Equation.DSMT4">
                  <p:embed/>
                </p:oleObj>
              </mc:Choice>
              <mc:Fallback>
                <p:oleObj name="Equation" r:id="rId6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5181600"/>
                        <a:ext cx="5380368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4478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Consider a Portfolio made up of Equity (stocks) and Debt (bonds)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50515"/>
              </p:ext>
            </p:extLst>
          </p:nvPr>
        </p:nvGraphicFramePr>
        <p:xfrm>
          <a:off x="220249" y="2667000"/>
          <a:ext cx="21399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8" imgW="825480" imgH="914400" progId="Equation.DSMT4">
                  <p:embed/>
                </p:oleObj>
              </mc:Choice>
              <mc:Fallback>
                <p:oleObj name="Equation" r:id="rId8" imgW="82548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49" y="2667000"/>
                        <a:ext cx="21399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1906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variance: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= Bond variance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  = Equity variance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= Covariance of returns for bond and equity</a:t>
            </a:r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 of Two Risky Assets: </a:t>
            </a:r>
            <a:br>
              <a:rPr lang="en-US" dirty="0"/>
            </a:br>
            <a:r>
              <a:rPr lang="en-US" dirty="0"/>
              <a:t>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7-</a:t>
            </a:r>
            <a:fld id="{60B82242-213E-4211-AA77-7A37EA7539C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09455"/>
              </p:ext>
            </p:extLst>
          </p:nvPr>
        </p:nvGraphicFramePr>
        <p:xfrm>
          <a:off x="1247775" y="2133600"/>
          <a:ext cx="64230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5" imgW="2463480" imgH="253800" progId="Equation.DSMT4">
                  <p:embed/>
                </p:oleObj>
              </mc:Choice>
              <mc:Fallback>
                <p:oleObj name="Equation" r:id="rId5" imgW="246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133600"/>
                        <a:ext cx="64230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04775"/>
              </p:ext>
            </p:extLst>
          </p:nvPr>
        </p:nvGraphicFramePr>
        <p:xfrm>
          <a:off x="1295400" y="40386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038600"/>
                        <a:ext cx="685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92219"/>
              </p:ext>
            </p:extLst>
          </p:nvPr>
        </p:nvGraphicFramePr>
        <p:xfrm>
          <a:off x="1295400" y="3048000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9" imgW="215640" imgH="228600" progId="Equation.3">
                  <p:embed/>
                </p:oleObj>
              </mc:Choice>
              <mc:Fallback>
                <p:oleObj name="Equation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98462"/>
              </p:ext>
            </p:extLst>
          </p:nvPr>
        </p:nvGraphicFramePr>
        <p:xfrm>
          <a:off x="1222375" y="5048250"/>
          <a:ext cx="23812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11" imgW="749160" imgH="253800" progId="Equation.DSMT4">
                  <p:embed/>
                </p:oleObj>
              </mc:Choice>
              <mc:Fallback>
                <p:oleObj name="Equation" r:id="rId11" imgW="74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048250"/>
                        <a:ext cx="23812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416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921</TotalTime>
  <Words>1081</Words>
  <Application>Microsoft Office PowerPoint</Application>
  <PresentationFormat>On-screen Show (4:3)</PresentationFormat>
  <Paragraphs>222</Paragraphs>
  <Slides>37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Cambria</vt:lpstr>
      <vt:lpstr>Constantia</vt:lpstr>
      <vt:lpstr>Symbol</vt:lpstr>
      <vt:lpstr>Times New Roman</vt:lpstr>
      <vt:lpstr>Wingdings</vt:lpstr>
      <vt:lpstr>BKM_PPT_Ch01_11e_NB</vt:lpstr>
      <vt:lpstr>Equation</vt:lpstr>
      <vt:lpstr>Chapter Seven</vt:lpstr>
      <vt:lpstr>Chapter Overview</vt:lpstr>
      <vt:lpstr>The Investment Decision</vt:lpstr>
      <vt:lpstr>Diversification and Portfolio Risk</vt:lpstr>
      <vt:lpstr>Portfolio Risk and  the Number of Stocks in the Portfolio</vt:lpstr>
      <vt:lpstr>Portfolio Diversification</vt:lpstr>
      <vt:lpstr>Portfolios of Two Risky Assets</vt:lpstr>
      <vt:lpstr>Portfolios of Two Risky Assets:  Expected Return</vt:lpstr>
      <vt:lpstr>Portfolios of Two Risky Assets:  Risk</vt:lpstr>
      <vt:lpstr>Portfolios of Two Risky Assets: Covariance</vt:lpstr>
      <vt:lpstr>Portfolios of Two Risky Assets:  Correlation Coefficients (1 of 2)</vt:lpstr>
      <vt:lpstr>Portfolios of Two Risky Assets:  Correlation Coefficients (2 of 2)</vt:lpstr>
      <vt:lpstr>Portfolios of Two Risky Assets:  Example — 50%/50% Split</vt:lpstr>
      <vt:lpstr>Portfolio Expected Return</vt:lpstr>
      <vt:lpstr>Computation of Portfolio Variance  from the Covariance Matrix</vt:lpstr>
      <vt:lpstr>Portfolio Standard Deviation</vt:lpstr>
      <vt:lpstr>Portfolio Expected Return as a Function of Standard Deviation </vt:lpstr>
      <vt:lpstr>The Minimum Variance Portfolio</vt:lpstr>
      <vt:lpstr>The Opportunity Set of the Debt and Equity Funds and Two Feasible CALs</vt:lpstr>
      <vt:lpstr>The Sharpe Ratio</vt:lpstr>
      <vt:lpstr>The Sharpe Ratio: Example</vt:lpstr>
      <vt:lpstr>Debt and Equity Funds with the Optimal Risky Portfolio</vt:lpstr>
      <vt:lpstr>Determination of the Optimal Overall Portfolio</vt:lpstr>
      <vt:lpstr>The Proportions of the  Optimal Complete Portfolio</vt:lpstr>
      <vt:lpstr>Markowitz Portfolio Optimization Model (1 of 6)</vt:lpstr>
      <vt:lpstr>The Minimum-Variance  Frontier of Risky Assets</vt:lpstr>
      <vt:lpstr>Markowitz Portfolio Optimization Model (2 of 6)</vt:lpstr>
      <vt:lpstr>The Efficient Frontier of  Risky Assets with the Optimal CAL</vt:lpstr>
      <vt:lpstr>Markowitz Portfolio Optimization Model (3 of 6)</vt:lpstr>
      <vt:lpstr>Capital Allocation Lines with Various Portfolios from the Efficient Set</vt:lpstr>
      <vt:lpstr>Markowitz Portfolio Optimization Model (4 of 6)</vt:lpstr>
      <vt:lpstr>Markowitz Portfolio Optimization Model (5 of 6)</vt:lpstr>
      <vt:lpstr>Risk Reduction of  Equally Weighted Portfolios</vt:lpstr>
      <vt:lpstr>Markowitz Portfolio Optimization Model (6 of 6)</vt:lpstr>
      <vt:lpstr>Risk Pooling and  the Insurance Principle</vt:lpstr>
      <vt:lpstr>Risk Sharing</vt:lpstr>
      <vt:lpstr>Investment for the Long Run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65</cp:revision>
  <cp:lastPrinted>2017-03-07T15:41:56Z</cp:lastPrinted>
  <dcterms:created xsi:type="dcterms:W3CDTF">2017-03-09T17:21:39Z</dcterms:created>
  <dcterms:modified xsi:type="dcterms:W3CDTF">2018-01-23T00:27:12Z</dcterms:modified>
</cp:coreProperties>
</file>