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313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502" r:id="rId11"/>
    <p:sldId id="485" r:id="rId12"/>
    <p:sldId id="486" r:id="rId13"/>
    <p:sldId id="487" r:id="rId14"/>
    <p:sldId id="489" r:id="rId15"/>
    <p:sldId id="490" r:id="rId16"/>
    <p:sldId id="491" r:id="rId17"/>
    <p:sldId id="492" r:id="rId18"/>
    <p:sldId id="493" r:id="rId19"/>
    <p:sldId id="504" r:id="rId20"/>
    <p:sldId id="503" r:id="rId21"/>
    <p:sldId id="505" r:id="rId22"/>
    <p:sldId id="495" r:id="rId23"/>
    <p:sldId id="494" r:id="rId24"/>
    <p:sldId id="496" r:id="rId25"/>
    <p:sldId id="497" r:id="rId26"/>
    <p:sldId id="498" r:id="rId27"/>
  </p:sldIdLst>
  <p:sldSz cx="9144000" cy="6858000" type="screen4x3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E9D2D7"/>
    <a:srgbClr val="911E3C"/>
    <a:srgbClr val="FFF5F5"/>
    <a:srgbClr val="D2F0FF"/>
    <a:srgbClr val="953735"/>
    <a:srgbClr val="CDEBFE"/>
    <a:srgbClr val="CAE2FE"/>
    <a:srgbClr val="99CCFF"/>
    <a:srgbClr val="B3C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2" autoAdjust="0"/>
    <p:restoredTop sz="86737" autoAdjust="0"/>
  </p:normalViewPr>
  <p:slideViewPr>
    <p:cSldViewPr>
      <p:cViewPr varScale="1">
        <p:scale>
          <a:sx n="76" d="100"/>
          <a:sy n="76" d="100"/>
        </p:scale>
        <p:origin x="13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40" y="-96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256" y="0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256" y="8772668"/>
            <a:ext cx="302201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75341E-D6E9-7A48-9509-661CCAD616DB}" type="datetimeFigureOut">
              <a:rPr lang="en-US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02DF03-1B33-BC46-83F8-3BE79744AC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l-GR" dirty="0"/>
              <a:t>β</a:t>
            </a:r>
            <a:r>
              <a:rPr lang="en-US" i="1" baseline="-25000" dirty="0"/>
              <a:t>i</a:t>
            </a:r>
            <a:r>
              <a:rPr lang="en-US" dirty="0"/>
              <a:t> = response of an individual security</a:t>
            </a:r>
            <a:r>
              <a:rPr lang="en-US" altLang="ja-JP" dirty="0"/>
              <a:t>’</a:t>
            </a:r>
            <a:r>
              <a:rPr lang="en-US" dirty="0"/>
              <a:t>s return to the common factor, </a:t>
            </a:r>
            <a:r>
              <a:rPr lang="en-US" i="1" dirty="0"/>
              <a:t>m</a:t>
            </a:r>
          </a:p>
          <a:p>
            <a:pPr lvl="1"/>
            <a:r>
              <a:rPr lang="en-US" i="1" dirty="0"/>
              <a:t>m </a:t>
            </a:r>
            <a:r>
              <a:rPr lang="en-US" dirty="0"/>
              <a:t>= a common macroeconomic factor (systematic risk)</a:t>
            </a:r>
          </a:p>
          <a:p>
            <a:pPr lvl="1"/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dirty="0"/>
              <a:t> = firm-specific surprises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i="1" dirty="0"/>
              <a:t>Correlation</a:t>
            </a:r>
            <a:r>
              <a:rPr lang="en-US" sz="3200" dirty="0"/>
              <a:t> = Product of individual correlations with the market 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2DF03-1B33-BC46-83F8-3BE79744AC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4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" y="6496050"/>
            <a:ext cx="9114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©2018 McGraw-Hill Education. </a:t>
            </a: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All rights reserved. Authorized only for instructor use in the classroom.</a:t>
            </a:r>
          </a:p>
          <a:p>
            <a:pPr algn="ctr">
              <a:spcBef>
                <a:spcPts val="0"/>
              </a:spcBef>
            </a:pPr>
            <a:r>
              <a:rPr lang="en-US" sz="10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+mn-cs"/>
              </a:rPr>
              <a:t>No reproduction or further distribution permitted without the prior written consent of McGraw-Hill Education.</a:t>
            </a:r>
            <a:endParaRPr lang="en-US" sz="1000" i="1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219199"/>
            <a:ext cx="9144000" cy="15240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7117" y="1219199"/>
            <a:ext cx="8077200" cy="1524000"/>
          </a:xfrm>
        </p:spPr>
        <p:txBody>
          <a:bodyPr/>
          <a:lstStyle>
            <a:lvl1pPr>
              <a:defRPr sz="6000">
                <a:solidFill>
                  <a:srgbClr val="D2F0FF"/>
                </a:solidFill>
                <a:latin typeface="Constant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103987"/>
            <a:ext cx="8077200" cy="29718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rgbClr val="911E3C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5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124"/>
            <a:ext cx="8229600" cy="4753039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3124"/>
            <a:ext cx="4038600" cy="4753039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C00000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C00000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C00000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C00000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3124"/>
            <a:ext cx="4038600" cy="47530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rgbClr val="C00000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12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2886"/>
            <a:ext cx="4040188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37312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2886"/>
            <a:ext cx="4041775" cy="4113277"/>
          </a:xfrm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</p:spPr>
        <p:txBody>
          <a:bodyPr/>
          <a:lstStyle>
            <a:lvl1pPr>
              <a:defRPr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8572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55488"/>
            <a:ext cx="5111750" cy="4870675"/>
          </a:xfrm>
        </p:spPr>
        <p:txBody>
          <a:bodyPr/>
          <a:lstStyle>
            <a:lvl1pPr>
              <a:defRPr sz="3200"/>
            </a:lvl1pPr>
            <a:lvl2pPr>
              <a:buClr>
                <a:srgbClr val="C00000"/>
              </a:buClr>
              <a:defRPr sz="2800"/>
            </a:lvl2pPr>
            <a:lvl3pPr>
              <a:buClr>
                <a:srgbClr val="C00000"/>
              </a:buClr>
              <a:defRPr sz="2400"/>
            </a:lvl3pPr>
            <a:lvl4pPr>
              <a:buClr>
                <a:srgbClr val="C00000"/>
              </a:buClr>
              <a:defRPr sz="2000"/>
            </a:lvl4pPr>
            <a:lvl5pPr>
              <a:buClr>
                <a:srgbClr val="C00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86000"/>
            <a:ext cx="3008313" cy="3840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47799"/>
            <a:ext cx="5486400" cy="3279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859" y="152400"/>
            <a:ext cx="8686800" cy="1143000"/>
          </a:xfrm>
          <a:prstGeom prst="rect">
            <a:avLst/>
          </a:prstGeom>
          <a:solidFill>
            <a:srgbClr val="E9D2D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D2F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254061"/>
                </a:solidFill>
                <a:latin typeface="Constantia" pitchFamily="18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1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C00000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0000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00000"/>
              </a:buClr>
            </a:pPr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6096000"/>
            <a:ext cx="8610600" cy="407432"/>
          </a:xfrm>
          <a:prstGeom prst="rect">
            <a:avLst/>
          </a:prstGeom>
          <a:solidFill>
            <a:srgbClr val="911E3C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38700" y="6134100"/>
            <a:ext cx="430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INVESTMENTS</a:t>
            </a:r>
            <a:r>
              <a:rPr lang="en-US" sz="16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800" b="1" dirty="0">
                <a:solidFill>
                  <a:srgbClr val="D2F0FF"/>
                </a:solidFill>
                <a:latin typeface="Constantia" pitchFamily="18" charset="0"/>
              </a:rPr>
              <a:t>|</a:t>
            </a:r>
            <a:r>
              <a:rPr lang="en-US" sz="1200" b="1" dirty="0">
                <a:solidFill>
                  <a:srgbClr val="D2F0FF"/>
                </a:solidFill>
                <a:latin typeface="Constantia" pitchFamily="18" charset="0"/>
              </a:rPr>
              <a:t> </a:t>
            </a:r>
            <a:r>
              <a:rPr lang="en-US" sz="1400" b="1" dirty="0">
                <a:solidFill>
                  <a:srgbClr val="D2F0FF"/>
                </a:solidFill>
                <a:latin typeface="Constantia" pitchFamily="18" charset="0"/>
              </a:rPr>
              <a:t>BODIE, KANE, MARCUS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74676"/>
            <a:ext cx="8229600" cy="1298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721475"/>
            <a:ext cx="3086100" cy="126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721475"/>
            <a:ext cx="2057400" cy="126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254061"/>
          </a:solidFill>
          <a:latin typeface="Constant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smtClean="0">
          <a:solidFill>
            <a:srgbClr val="2540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smtClean="0">
          <a:solidFill>
            <a:srgbClr val="2540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540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smtClean="0">
          <a:solidFill>
            <a:srgbClr val="2540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>
          <a:solidFill>
            <a:srgbClr val="2540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Eight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Index Models</a:t>
            </a:r>
          </a:p>
        </p:txBody>
      </p:sp>
    </p:spTree>
    <p:extLst>
      <p:ext uri="{BB962C8B-B14F-4D97-AF65-F5344CB8AC3E}">
        <p14:creationId xmlns:p14="http://schemas.microsoft.com/office/powerpoint/2010/main" val="23231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Diagram of Ford, the S&amp;P 500, and Ford</a:t>
            </a:r>
            <a:r>
              <a:rPr lang="en-US" altLang="ja-JP" dirty="0"/>
              <a:t>’</a:t>
            </a:r>
            <a:r>
              <a:rPr lang="en-US" dirty="0"/>
              <a:t>s SCL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573722" cy="424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5980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Model Regression Equation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23809"/>
              </p:ext>
            </p:extLst>
          </p:nvPr>
        </p:nvGraphicFramePr>
        <p:xfrm>
          <a:off x="1819275" y="2100263"/>
          <a:ext cx="52165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3" imgW="1955520" imgH="253800" progId="Equation.DSMT4">
                  <p:embed/>
                </p:oleObj>
              </mc:Choice>
              <mc:Fallback>
                <p:oleObj name="Equation" r:id="rId3" imgW="1955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100263"/>
                        <a:ext cx="52165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2877" y="3197293"/>
            <a:ext cx="1981200" cy="1200329"/>
          </a:xfrm>
          <a:prstGeom prst="rect">
            <a:avLst/>
          </a:prstGeom>
          <a:solidFill>
            <a:srgbClr val="E9D2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54061"/>
                </a:solidFill>
              </a:rPr>
              <a:t>Expected excess return when the market excess return is zero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1773477" y="2667000"/>
            <a:ext cx="1426923" cy="5302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4900" y="4798575"/>
            <a:ext cx="1981200" cy="923330"/>
          </a:xfrm>
          <a:prstGeom prst="rect">
            <a:avLst/>
          </a:prstGeom>
          <a:solidFill>
            <a:srgbClr val="E9D2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54061"/>
                </a:solidFill>
              </a:rPr>
              <a:t>Expected excess return of the market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4914900" y="2796341"/>
            <a:ext cx="990600" cy="20022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4508638"/>
            <a:ext cx="1981200" cy="1477328"/>
          </a:xfrm>
          <a:prstGeom prst="rect">
            <a:avLst/>
          </a:prstGeom>
          <a:solidFill>
            <a:srgbClr val="E9D2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54061"/>
                </a:solidFill>
              </a:rPr>
              <a:t>Sensitivity of security i‘s return to changes in the return of the market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3048000" y="2796342"/>
            <a:ext cx="914400" cy="17122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078082"/>
            <a:ext cx="1981200" cy="1477328"/>
          </a:xfrm>
          <a:prstGeom prst="rect">
            <a:avLst/>
          </a:prstGeom>
          <a:solidFill>
            <a:srgbClr val="E9D2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54061"/>
                </a:solidFill>
              </a:rPr>
              <a:t>Zero-mean, firm-specific surprise in security i‘s return in month t.</a:t>
            </a:r>
          </a:p>
          <a:p>
            <a:pPr algn="ctr"/>
            <a:r>
              <a:rPr lang="en-US" dirty="0">
                <a:solidFill>
                  <a:srgbClr val="254061"/>
                </a:solidFill>
              </a:rPr>
              <a:t>(the</a:t>
            </a:r>
            <a:r>
              <a:rPr lang="en-US" i="1" dirty="0">
                <a:solidFill>
                  <a:srgbClr val="254061"/>
                </a:solidFill>
              </a:rPr>
              <a:t> residual</a:t>
            </a:r>
            <a:r>
              <a:rPr lang="en-US" dirty="0">
                <a:solidFill>
                  <a:srgbClr val="254061"/>
                </a:solidFill>
              </a:rPr>
              <a:t>)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6705600" y="2796342"/>
            <a:ext cx="838200" cy="281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64077" y="1480066"/>
            <a:ext cx="3789123" cy="369332"/>
          </a:xfrm>
          <a:prstGeom prst="rect">
            <a:avLst/>
          </a:prstGeom>
          <a:solidFill>
            <a:srgbClr val="E9D2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54061"/>
                </a:solidFill>
              </a:rPr>
              <a:t>Excess return of security i 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2486939" y="1664732"/>
            <a:ext cx="277138" cy="4688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81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15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Output: Regression Statistics </a:t>
            </a:r>
            <a:br>
              <a:rPr lang="en-US" dirty="0"/>
            </a:br>
            <a:r>
              <a:rPr lang="en-US" dirty="0"/>
              <a:t>for the SCL of Ford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8736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4517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Ford with the S&amp;P 500 is 0.6280</a:t>
            </a:r>
          </a:p>
          <a:p>
            <a:r>
              <a:rPr lang="en-US" dirty="0"/>
              <a:t>The model explains about 38% of the variation in Ford</a:t>
            </a:r>
          </a:p>
          <a:p>
            <a:r>
              <a:rPr lang="en-US" dirty="0"/>
              <a:t>Ford's alpha is -0.98% per month, but not statistically significant</a:t>
            </a:r>
          </a:p>
          <a:p>
            <a:r>
              <a:rPr lang="en-US" dirty="0"/>
              <a:t>Ford's beta is 1.3258, but the 95% confidence interval is 0.90 to 1.75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Output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1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Alpha and Security Analysis</a:t>
            </a:r>
          </a:p>
          <a:p>
            <a:pPr marL="914400" lvl="1" indent="-514350">
              <a:buFontTx/>
              <a:buAutoNum type="arabicPeriod"/>
            </a:pPr>
            <a:r>
              <a:rPr lang="en-US" sz="2600" dirty="0"/>
              <a:t>Macroeconomic analysis estimates the risk premium and market risk</a:t>
            </a:r>
          </a:p>
          <a:p>
            <a:pPr marL="914400" lvl="1" indent="-514350">
              <a:buFontTx/>
              <a:buAutoNum type="arabicPeriod"/>
            </a:pPr>
            <a:r>
              <a:rPr lang="en-US" sz="2600" dirty="0"/>
              <a:t>Statistical analysis estimates the beta coefficients and residual variances, </a:t>
            </a:r>
            <a:r>
              <a:rPr lang="el-GR" sz="2600" dirty="0"/>
              <a:t>σ</a:t>
            </a:r>
            <a:r>
              <a:rPr lang="en-US" sz="2600" baseline="-25000" dirty="0"/>
              <a:t>2</a:t>
            </a:r>
            <a:r>
              <a:rPr lang="en-US" sz="2600" dirty="0"/>
              <a:t>(</a:t>
            </a:r>
            <a:r>
              <a:rPr lang="en-US" sz="2600" i="1" dirty="0"/>
              <a:t>e</a:t>
            </a:r>
            <a:r>
              <a:rPr lang="en-US" sz="2600" i="1" baseline="-25000" dirty="0"/>
              <a:t>i</a:t>
            </a:r>
            <a:r>
              <a:rPr lang="en-US" sz="2600" i="1" dirty="0"/>
              <a:t>)</a:t>
            </a:r>
            <a:r>
              <a:rPr lang="en-US" sz="2600" dirty="0"/>
              <a:t>, of all securities</a:t>
            </a:r>
            <a:endParaRPr lang="en-US" sz="2600" i="1" dirty="0"/>
          </a:p>
          <a:p>
            <a:pPr marL="914400" lvl="1" indent="-514350">
              <a:buFont typeface="Calibri" charset="0"/>
              <a:buAutoNum type="arabicPeriod"/>
            </a:pPr>
            <a:r>
              <a:rPr lang="en-US" sz="2600" dirty="0"/>
              <a:t>Establish the expected return of each security </a:t>
            </a:r>
            <a:r>
              <a:rPr lang="en-US" sz="2600" i="1" dirty="0"/>
              <a:t>absent any contribution from security analysis</a:t>
            </a:r>
          </a:p>
          <a:p>
            <a:pPr marL="914400" lvl="1" indent="-514350">
              <a:buFont typeface="Calibri" charset="0"/>
              <a:buAutoNum type="arabicPeriod"/>
            </a:pPr>
            <a:r>
              <a:rPr lang="en-US" sz="2600" dirty="0"/>
              <a:t>Use security analysis to develop private forecasts of the expected returns for each security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pPr eaLnBrk="1" hangingPunct="1"/>
            <a:r>
              <a:rPr lang="en-US" dirty="0">
                <a:latin typeface="Constantia" charset="0"/>
              </a:rPr>
              <a:t>Portfolio Construction and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the Single-Index Model </a:t>
            </a:r>
            <a:r>
              <a:rPr lang="en-US" sz="2000" dirty="0">
                <a:latin typeface="Constantia" charset="0"/>
              </a:rPr>
              <a:t>(1 of 3)</a:t>
            </a:r>
            <a:endParaRPr lang="en-US" dirty="0">
              <a:latin typeface="Constantia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93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Single-Index Model Input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Risk premium on the S&amp;P 500 portfolio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of the SD of the S&amp;P 500 portfolio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n </a:t>
            </a:r>
            <a:r>
              <a:rPr lang="en-US" dirty="0"/>
              <a:t>sets of estimates of</a:t>
            </a:r>
          </a:p>
          <a:p>
            <a:pPr lvl="2"/>
            <a:r>
              <a:rPr lang="en-US" sz="2600" dirty="0"/>
              <a:t>Beta coefficient</a:t>
            </a:r>
          </a:p>
          <a:p>
            <a:pPr lvl="2"/>
            <a:r>
              <a:rPr lang="en-US" sz="2600" dirty="0"/>
              <a:t>Stock residual variances</a:t>
            </a:r>
          </a:p>
          <a:p>
            <a:pPr lvl="2"/>
            <a:r>
              <a:rPr lang="en-US" sz="2600" dirty="0"/>
              <a:t>Alpha values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lIns="90488" tIns="44450" rIns="90488" bIns="44450" anchorCtr="1">
            <a:noAutofit/>
          </a:bodyPr>
          <a:lstStyle/>
          <a:p>
            <a:r>
              <a:rPr lang="en-US" dirty="0">
                <a:latin typeface="Constantia" charset="0"/>
              </a:rPr>
              <a:t>Portfolio Construction and 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the Single-Index Model </a:t>
            </a:r>
            <a:r>
              <a:rPr lang="en-US" sz="2000" dirty="0">
                <a:latin typeface="Constantia" charset="0"/>
              </a:rPr>
              <a:t>(2 of 3)</a:t>
            </a:r>
            <a:endParaRPr lang="en-US" dirty="0">
              <a:latin typeface="Constantia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31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risky portfolio in the single-index model</a:t>
            </a:r>
          </a:p>
          <a:p>
            <a:pPr lvl="1"/>
            <a:r>
              <a:rPr lang="en-US" dirty="0"/>
              <a:t>Expected return, SD, and Sharpe ratio:</a:t>
            </a: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 and </a:t>
            </a:r>
            <a:br>
              <a:rPr lang="en-US" dirty="0"/>
            </a:br>
            <a:r>
              <a:rPr lang="en-US" dirty="0"/>
              <a:t>the Single-Index Model </a:t>
            </a: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352800"/>
            <a:ext cx="81438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2384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risky portfolio in the single-index model is a combination of</a:t>
            </a:r>
          </a:p>
          <a:p>
            <a:pPr lvl="1"/>
            <a:r>
              <a:rPr lang="en-US" dirty="0"/>
              <a:t>Active portfolio, denoted by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Passive portfolio, denoted by </a:t>
            </a:r>
            <a:r>
              <a:rPr lang="en-US" i="1" dirty="0"/>
              <a:t>M</a:t>
            </a:r>
          </a:p>
          <a:p>
            <a:pPr lvl="1"/>
            <a:endParaRPr 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Construction: The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638800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See Spreadsheet 8.1 for a detailed example of the following procedure</a:t>
            </a:r>
          </a:p>
        </p:txBody>
      </p:sp>
    </p:spTree>
    <p:extLst>
      <p:ext uri="{BB962C8B-B14F-4D97-AF65-F5344CB8AC3E}">
        <p14:creationId xmlns:p14="http://schemas.microsoft.com/office/powerpoint/2010/main" val="129304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initial position of each security: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 those positions: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alpha of the active portfolio: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Optimization Procedure</a:t>
            </a:r>
            <a:br>
              <a:rPr lang="en-US" dirty="0"/>
            </a:br>
            <a:r>
              <a:rPr lang="en-US" sz="2000" dirty="0"/>
              <a:t>(1 of 4)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110505"/>
              </p:ext>
            </p:extLst>
          </p:nvPr>
        </p:nvGraphicFramePr>
        <p:xfrm>
          <a:off x="3581400" y="1976699"/>
          <a:ext cx="1600200" cy="89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1976699"/>
                        <a:ext cx="1600200" cy="891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136583"/>
              </p:ext>
            </p:extLst>
          </p:nvPr>
        </p:nvGraphicFramePr>
        <p:xfrm>
          <a:off x="3581400" y="3358226"/>
          <a:ext cx="14684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5" imgW="711000" imgH="647640" progId="Equation.DSMT4">
                  <p:embed/>
                </p:oleObj>
              </mc:Choice>
              <mc:Fallback>
                <p:oleObj name="Equation" r:id="rId5" imgW="711000" imgH="647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8226"/>
                        <a:ext cx="14684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09950"/>
              </p:ext>
            </p:extLst>
          </p:nvPr>
        </p:nvGraphicFramePr>
        <p:xfrm>
          <a:off x="3581400" y="5048314"/>
          <a:ext cx="16779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7" imgW="812520" imgH="431640" progId="Equation.DSMT4">
                  <p:embed/>
                </p:oleObj>
              </mc:Choice>
              <mc:Fallback>
                <p:oleObj name="Equation" r:id="rId7" imgW="8125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48314"/>
                        <a:ext cx="16779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498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Compute the residual variance of A: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Compute the initial position in A: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Compute the beta of A: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Optimization Procedure</a:t>
            </a:r>
            <a:br>
              <a:rPr lang="en-US" dirty="0"/>
            </a:br>
            <a:r>
              <a:rPr lang="en-US" sz="2000" dirty="0"/>
              <a:t>(2 of 4)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40050"/>
              </p:ext>
            </p:extLst>
          </p:nvPr>
        </p:nvGraphicFramePr>
        <p:xfrm>
          <a:off x="3124199" y="3503379"/>
          <a:ext cx="22542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3" imgW="1091880" imgH="457200" progId="Equation.DSMT4">
                  <p:embed/>
                </p:oleObj>
              </mc:Choice>
              <mc:Fallback>
                <p:oleObj name="Equation" r:id="rId3" imgW="1091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3503379"/>
                        <a:ext cx="22542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41775"/>
              </p:ext>
            </p:extLst>
          </p:nvPr>
        </p:nvGraphicFramePr>
        <p:xfrm>
          <a:off x="3412330" y="5043254"/>
          <a:ext cx="16779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330" y="5043254"/>
                        <a:ext cx="16779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71022"/>
              </p:ext>
            </p:extLst>
          </p:nvPr>
        </p:nvGraphicFramePr>
        <p:xfrm>
          <a:off x="2874962" y="1953747"/>
          <a:ext cx="27527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7" imgW="1333440" imgH="431640" progId="Equation.DSMT4">
                  <p:embed/>
                </p:oleObj>
              </mc:Choice>
              <mc:Fallback>
                <p:oleObj name="Equation" r:id="rId7" imgW="13334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2" y="1953747"/>
                        <a:ext cx="27527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11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Advantages of a single-factor model</a:t>
            </a:r>
          </a:p>
          <a:p>
            <a:pPr lvl="0"/>
            <a:r>
              <a:rPr lang="en-US" dirty="0"/>
              <a:t>Risk decomposition</a:t>
            </a:r>
          </a:p>
          <a:p>
            <a:pPr lvl="1"/>
            <a:r>
              <a:rPr lang="en-US" dirty="0"/>
              <a:t>Systematic vs. firm-specific</a:t>
            </a:r>
          </a:p>
          <a:p>
            <a:pPr lvl="0"/>
            <a:r>
              <a:rPr lang="en-US" dirty="0"/>
              <a:t>Single-index model and its estimation</a:t>
            </a:r>
          </a:p>
          <a:p>
            <a:pPr lvl="0"/>
            <a:r>
              <a:rPr lang="en-US" dirty="0"/>
              <a:t>Optimal risky portfolio in the index model</a:t>
            </a:r>
          </a:p>
          <a:p>
            <a:pPr lvl="1"/>
            <a:r>
              <a:rPr lang="en-US" dirty="0"/>
              <a:t>Index model vs. Markowitz procedure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61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Adjust the initial position in A:</a:t>
            </a: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Optimization Procedure</a:t>
            </a:r>
            <a:br>
              <a:rPr lang="en-US" dirty="0"/>
            </a:br>
            <a:r>
              <a:rPr lang="en-US" sz="2000" dirty="0"/>
              <a:t>(3 of 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24659"/>
              </p:ext>
            </p:extLst>
          </p:nvPr>
        </p:nvGraphicFramePr>
        <p:xfrm>
          <a:off x="2552700" y="2264537"/>
          <a:ext cx="32766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264537"/>
                        <a:ext cx="32766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322183"/>
              </p:ext>
            </p:extLst>
          </p:nvPr>
        </p:nvGraphicFramePr>
        <p:xfrm>
          <a:off x="466610" y="4388386"/>
          <a:ext cx="3657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10" y="4388386"/>
                        <a:ext cx="3657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429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Optimal Risky Portfolio now has weights: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Calculate the risk premium of P (Optimal Risky Portfolio):</a:t>
            </a:r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Compute the variance of P: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Optimization Procedure</a:t>
            </a:r>
            <a:br>
              <a:rPr lang="en-US" dirty="0"/>
            </a:br>
            <a:r>
              <a:rPr lang="en-US" sz="2000" dirty="0"/>
              <a:t>(4 of 4)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9365"/>
              </p:ext>
            </p:extLst>
          </p:nvPr>
        </p:nvGraphicFramePr>
        <p:xfrm>
          <a:off x="2057400" y="3749643"/>
          <a:ext cx="4849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3" imgW="2349360" imgH="241200" progId="Equation.DSMT4">
                  <p:embed/>
                </p:oleObj>
              </mc:Choice>
              <mc:Fallback>
                <p:oleObj name="Equation" r:id="rId3" imgW="234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49643"/>
                        <a:ext cx="48498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58262"/>
              </p:ext>
            </p:extLst>
          </p:nvPr>
        </p:nvGraphicFramePr>
        <p:xfrm>
          <a:off x="3683000" y="1749814"/>
          <a:ext cx="15986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5" imgW="774360" imgH="482400" progId="Equation.DSMT4">
                  <p:embed/>
                </p:oleObj>
              </mc:Choice>
              <mc:Fallback>
                <p:oleObj name="Equation" r:id="rId5" imgW="774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749814"/>
                        <a:ext cx="15986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08050"/>
              </p:ext>
            </p:extLst>
          </p:nvPr>
        </p:nvGraphicFramePr>
        <p:xfrm>
          <a:off x="2041525" y="5112706"/>
          <a:ext cx="5060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7" imgW="2450880" imgH="241200" progId="Equation.DSMT4">
                  <p:embed/>
                </p:oleObj>
              </mc:Choice>
              <mc:Fallback>
                <p:oleObj name="Equation" r:id="rId7" imgW="245088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112706"/>
                        <a:ext cx="50609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578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3886200"/>
            <a:ext cx="1371600" cy="381000"/>
          </a:xfrm>
          <a:prstGeom prst="rect">
            <a:avLst/>
          </a:prstGeom>
          <a:solidFill>
            <a:srgbClr val="E9D2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Ratio</a:t>
            </a:r>
          </a:p>
          <a:p>
            <a:pPr lvl="1"/>
            <a:r>
              <a:rPr lang="en-US" dirty="0"/>
              <a:t>The contribution of the active portfolio depends on the ratio of its alpha to its residual standard deviation (Step 5):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information ratio measures the extra return we can obtain from security analysis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Risky Portfolio:</a:t>
            </a:r>
            <a:br>
              <a:rPr lang="en-US" dirty="0"/>
            </a:br>
            <a:r>
              <a:rPr lang="en-US" dirty="0"/>
              <a:t>Information Ratio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261722"/>
              </p:ext>
            </p:extLst>
          </p:nvPr>
        </p:nvGraphicFramePr>
        <p:xfrm>
          <a:off x="2438400" y="3794918"/>
          <a:ext cx="22542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3" imgW="1091880" imgH="457200" progId="Equation.DSMT4">
                  <p:embed/>
                </p:oleObj>
              </mc:Choice>
              <mc:Fallback>
                <p:oleObj name="Equation" r:id="rId3" imgW="1091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94918"/>
                        <a:ext cx="22542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0200" y="3516868"/>
            <a:ext cx="2438400" cy="369332"/>
          </a:xfrm>
          <a:prstGeom prst="rect">
            <a:avLst/>
          </a:prstGeom>
          <a:solidFill>
            <a:srgbClr val="E9D2D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Information Ratio of A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572000" y="3701534"/>
            <a:ext cx="838200" cy="375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6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Sharpe ratio of an optimally constructed risky portfolio will exceed that of the index portfolio: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Risky Portfolio: </a:t>
            </a:r>
            <a:br>
              <a:rPr lang="en-US" dirty="0"/>
            </a:br>
            <a:r>
              <a:rPr lang="en-US" dirty="0"/>
              <a:t>Sharpe Ratio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67868"/>
              </p:ext>
            </p:extLst>
          </p:nvPr>
        </p:nvGraphicFramePr>
        <p:xfrm>
          <a:off x="1981200" y="3200400"/>
          <a:ext cx="464820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" imgW="1269720" imgH="507960" progId="Equation.DSMT4">
                  <p:embed/>
                </p:oleObj>
              </mc:Choice>
              <mc:Fallback>
                <p:oleObj name="Equation" r:id="rId3" imgW="12697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64820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05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Frontiers of Index Model vs. Full-Covariance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599"/>
            <a:ext cx="5943600" cy="462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444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Portfolios from the Single-Index and Full-Covariance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86" y="1600200"/>
            <a:ext cx="735217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921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124"/>
            <a:ext cx="8305800" cy="4753039"/>
          </a:xfrm>
        </p:spPr>
        <p:txBody>
          <a:bodyPr/>
          <a:lstStyle/>
          <a:p>
            <a:r>
              <a:rPr lang="en-US" dirty="0"/>
              <a:t>Full Markowitz model is better in principle, but</a:t>
            </a:r>
          </a:p>
          <a:p>
            <a:pPr lvl="1"/>
            <a:r>
              <a:rPr lang="en-US" dirty="0"/>
              <a:t>The full-covariance matrix invokes estimation risk of thousands of terms</a:t>
            </a:r>
          </a:p>
          <a:p>
            <a:pPr lvl="1"/>
            <a:r>
              <a:rPr lang="en-US" dirty="0"/>
              <a:t>Cumulative errors may result in a portfolio that is actually inferior </a:t>
            </a:r>
          </a:p>
          <a:p>
            <a:pPr lvl="1"/>
            <a:r>
              <a:rPr lang="en-US" dirty="0"/>
              <a:t>The single-index model is practical and decentralizes macro and security analysis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Index Model Inferior to the </a:t>
            </a:r>
            <a:br>
              <a:rPr lang="en-US" dirty="0"/>
            </a:br>
            <a:r>
              <a:rPr lang="en-US" dirty="0"/>
              <a:t>Full-Covariance Model?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70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dirty="0"/>
              <a:t>Advantages</a:t>
            </a:r>
          </a:p>
          <a:p>
            <a:pPr lvl="1"/>
            <a:r>
              <a:rPr lang="en-US" dirty="0"/>
              <a:t>Reduces the number of inputs for diversification</a:t>
            </a:r>
          </a:p>
          <a:p>
            <a:pPr lvl="1"/>
            <a:r>
              <a:rPr lang="en-US" dirty="0"/>
              <a:t>Easier for security analysts to specialize</a:t>
            </a:r>
          </a:p>
          <a:p>
            <a:r>
              <a:rPr lang="en-US" dirty="0"/>
              <a:t>Model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l-GR" dirty="0"/>
              <a:t>β</a:t>
            </a:r>
            <a:r>
              <a:rPr lang="en-US" i="1" baseline="-25000" dirty="0"/>
              <a:t>i</a:t>
            </a:r>
            <a:r>
              <a:rPr lang="en-US" dirty="0"/>
              <a:t> =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m </a:t>
            </a:r>
            <a:r>
              <a:rPr lang="en-US" dirty="0"/>
              <a:t>=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dirty="0"/>
              <a:t> =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pPr eaLnBrk="1" hangingPunct="1"/>
            <a:r>
              <a:rPr lang="en-US" dirty="0">
                <a:latin typeface="Constantia" charset="0"/>
              </a:rPr>
              <a:t>A Single-Factor Market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37182"/>
              </p:ext>
            </p:extLst>
          </p:nvPr>
        </p:nvGraphicFramePr>
        <p:xfrm>
          <a:off x="2667000" y="3352800"/>
          <a:ext cx="335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4" imgW="1180800" imgH="228600" progId="Equation.3">
                  <p:embed/>
                </p:oleObj>
              </mc:Choice>
              <mc:Fallback>
                <p:oleObj name="Equation" r:id="rId4" imgW="1180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352800"/>
                        <a:ext cx="3352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847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equation: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return-beta relationship:</a:t>
            </a:r>
          </a:p>
        </p:txBody>
      </p:sp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Single-Index Model</a:t>
            </a:r>
            <a:br>
              <a:rPr lang="en-US" dirty="0"/>
            </a:br>
            <a:r>
              <a:rPr lang="en-US" sz="2000" dirty="0"/>
              <a:t>(1 of 3)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58878"/>
              </p:ext>
            </p:extLst>
          </p:nvPr>
        </p:nvGraphicFramePr>
        <p:xfrm>
          <a:off x="1981200" y="2205210"/>
          <a:ext cx="457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5" imgW="1600200" imgH="228600" progId="Equation.3">
                  <p:embed/>
                </p:oleObj>
              </mc:Choice>
              <mc:Fallback>
                <p:oleObj name="Equation" r:id="rId5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5210"/>
                        <a:ext cx="457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11276"/>
              </p:ext>
            </p:extLst>
          </p:nvPr>
        </p:nvGraphicFramePr>
        <p:xfrm>
          <a:off x="2286000" y="3960813"/>
          <a:ext cx="396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7" imgW="1333440" imgH="228600" progId="Equation.3">
                  <p:embed/>
                </p:oleObj>
              </mc:Choice>
              <mc:Fallback>
                <p:oleObj name="Equation" r:id="rId7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0813"/>
                        <a:ext cx="3962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262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= Systematic risk + Firm-specific risk: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Covariance = Product of betas × Market risk:</a:t>
            </a:r>
          </a:p>
        </p:txBody>
      </p:sp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Single-Index Model</a:t>
            </a:r>
            <a:br>
              <a:rPr lang="en-US" dirty="0"/>
            </a:br>
            <a:r>
              <a:rPr lang="en-US" sz="2000" dirty="0"/>
              <a:t>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44264"/>
              </p:ext>
            </p:extLst>
          </p:nvPr>
        </p:nvGraphicFramePr>
        <p:xfrm>
          <a:off x="2590005" y="2096262"/>
          <a:ext cx="36988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3" imgW="1244520" imgH="241200" progId="Equation.3">
                  <p:embed/>
                </p:oleObj>
              </mc:Choice>
              <mc:Fallback>
                <p:oleObj name="Equation" r:id="rId3" imgW="1244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005" y="2096262"/>
                        <a:ext cx="36988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73609"/>
              </p:ext>
            </p:extLst>
          </p:nvPr>
        </p:nvGraphicFramePr>
        <p:xfrm>
          <a:off x="2514598" y="3785448"/>
          <a:ext cx="38496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5" imgW="1295280" imgH="279360" progId="Equation.DSMT4">
                  <p:embed/>
                </p:oleObj>
              </mc:Choice>
              <mc:Fallback>
                <p:oleObj name="Equation" r:id="rId5" imgW="129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8" y="3785448"/>
                        <a:ext cx="38496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447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= </a:t>
            </a:r>
          </a:p>
        </p:txBody>
      </p:sp>
      <p:sp>
        <p:nvSpPr>
          <p:cNvPr id="409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Single-Index Model</a:t>
            </a:r>
            <a:br>
              <a:rPr lang="en-US" dirty="0"/>
            </a:br>
            <a:r>
              <a:rPr lang="en-US" sz="2000" dirty="0"/>
              <a:t>(3 of 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91985"/>
              </p:ext>
            </p:extLst>
          </p:nvPr>
        </p:nvGraphicFramePr>
        <p:xfrm>
          <a:off x="1524000" y="2875485"/>
          <a:ext cx="57816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4" imgW="2463480" imgH="787320" progId="Equation.DSMT4">
                  <p:embed/>
                </p:oleObj>
              </mc:Choice>
              <mc:Fallback>
                <p:oleObj name="Equation" r:id="rId4" imgW="24634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75485"/>
                        <a:ext cx="57816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903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Content Placeholder 3"/>
          <p:cNvSpPr>
            <a:spLocks noGrp="1"/>
          </p:cNvSpPr>
          <p:nvPr>
            <p:ph idx="1"/>
          </p:nvPr>
        </p:nvSpPr>
        <p:spPr>
          <a:xfrm>
            <a:off x="457200" y="1373124"/>
            <a:ext cx="8229600" cy="4753039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/>
              <a:t>Variance of the equally-weighted portfolio of firm-specific components: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gets large,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r>
              <a:rPr lang="en-US" dirty="0"/>
              <a:t> negligible</a:t>
            </a:r>
          </a:p>
          <a:p>
            <a:pPr eaLnBrk="1" hangingPunct="1"/>
            <a:r>
              <a:rPr lang="en-US" dirty="0"/>
              <a:t>Firm specific risk is diversified away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/>
          <a:lstStyle/>
          <a:p>
            <a:pPr eaLnBrk="1" hangingPunct="1"/>
            <a:r>
              <a:rPr lang="en-US" sz="3800" dirty="0">
                <a:latin typeface="Constantia" charset="0"/>
              </a:rPr>
              <a:t>Index Model and Diversification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59298"/>
              </p:ext>
            </p:extLst>
          </p:nvPr>
        </p:nvGraphicFramePr>
        <p:xfrm>
          <a:off x="1612461" y="2671572"/>
          <a:ext cx="549433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2070000" imgH="469800" progId="Equation.3">
                  <p:embed/>
                </p:oleObj>
              </mc:Choice>
              <mc:Fallback>
                <p:oleObj name="Equation" r:id="rId3" imgW="2070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461" y="2671572"/>
                        <a:ext cx="5494337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331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en-US" sz="3400" dirty="0">
                <a:latin typeface="Constantia" charset="0"/>
              </a:rPr>
              <a:t>The Variance of an Equally Weighted Portfolio with Risk Coefficient </a:t>
            </a:r>
            <a:r>
              <a:rPr lang="el-GR" sz="3400" dirty="0">
                <a:latin typeface="Constantia" charset="0"/>
              </a:rPr>
              <a:t>β</a:t>
            </a:r>
            <a:r>
              <a:rPr lang="en-US" sz="3400" i="1" baseline="-25000" dirty="0">
                <a:latin typeface="Constantia" charset="0"/>
              </a:rPr>
              <a:t>p</a:t>
            </a:r>
            <a:endParaRPr lang="en-US" sz="3400" dirty="0">
              <a:latin typeface="Constanti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02" y="1447800"/>
            <a:ext cx="6788798" cy="446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5102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Returns on Ford and S&amp;P 500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©2018 McGraw-Hill Education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8-</a:t>
            </a:r>
            <a:fld id="{42DA0304-34CA-4F14-A65D-AD7C3B1D6FA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61204"/>
            <a:ext cx="6548437" cy="459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571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KM_PPT_Ch01_11e_N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BKM_PPT_Ch01_11e_NB</Template>
  <TotalTime>901</TotalTime>
  <Words>817</Words>
  <Application>Microsoft Office PowerPoint</Application>
  <PresentationFormat>On-screen Show (4:3)</PresentationFormat>
  <Paragraphs>180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Cambria</vt:lpstr>
      <vt:lpstr>Constantia</vt:lpstr>
      <vt:lpstr>Wingdings</vt:lpstr>
      <vt:lpstr>BKM_PPT_Ch01_11e_NB</vt:lpstr>
      <vt:lpstr>Equation</vt:lpstr>
      <vt:lpstr>Chapter Eight</vt:lpstr>
      <vt:lpstr>Chapter Overview</vt:lpstr>
      <vt:lpstr>A Single-Factor Market</vt:lpstr>
      <vt:lpstr>Single-Index Model (1 of 3)</vt:lpstr>
      <vt:lpstr>Single-Index Model (2 of 3)</vt:lpstr>
      <vt:lpstr>Single-Index Model (3 of 3)</vt:lpstr>
      <vt:lpstr>Index Model and Diversification</vt:lpstr>
      <vt:lpstr>The Variance of an Equally Weighted Portfolio with Risk Coefficient βp</vt:lpstr>
      <vt:lpstr>Excess Returns on Ford and S&amp;P 500</vt:lpstr>
      <vt:lpstr>Scatter Diagram of Ford, the S&amp;P 500, and Ford’s SCL </vt:lpstr>
      <vt:lpstr>Index Model Regression Equation</vt:lpstr>
      <vt:lpstr>Excel Output: Regression Statistics  for the SCL of Ford</vt:lpstr>
      <vt:lpstr>Interpreting the Output</vt:lpstr>
      <vt:lpstr>Portfolio Construction and  the Single-Index Model (1 of 3)</vt:lpstr>
      <vt:lpstr>Portfolio Construction and  the Single-Index Model (2 of 3)</vt:lpstr>
      <vt:lpstr>Portfolio Construction and  the Single-Index Model (3 of 3)</vt:lpstr>
      <vt:lpstr>Portfolio Construction: The Process</vt:lpstr>
      <vt:lpstr>Summary of Optimization Procedure (1 of 4)</vt:lpstr>
      <vt:lpstr>Summary of Optimization Procedure (2 of 4)</vt:lpstr>
      <vt:lpstr>Summary of Optimization Procedure (3 of 4)</vt:lpstr>
      <vt:lpstr>Summary of Optimization Procedure (4 of 4)</vt:lpstr>
      <vt:lpstr>Optimal Risky Portfolio: Information Ratio</vt:lpstr>
      <vt:lpstr>Optimal Risky Portfolio:  Sharpe Ratio</vt:lpstr>
      <vt:lpstr>Efficient Frontiers of Index Model vs. Full-Covariance Matrix</vt:lpstr>
      <vt:lpstr>Portfolios from the Single-Index and Full-Covariance Models</vt:lpstr>
      <vt:lpstr>Is the Index Model Inferior to the  Full-Covariance Model?</vt:lpstr>
    </vt:vector>
  </TitlesOfParts>
  <Company>Saint Vincent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Racculia, Nicholas</dc:creator>
  <cp:lastModifiedBy>Werner Bonadurer</cp:lastModifiedBy>
  <cp:revision>64</cp:revision>
  <cp:lastPrinted>2017-03-07T15:41:56Z</cp:lastPrinted>
  <dcterms:created xsi:type="dcterms:W3CDTF">2017-03-09T17:21:39Z</dcterms:created>
  <dcterms:modified xsi:type="dcterms:W3CDTF">2018-01-23T00:27:42Z</dcterms:modified>
</cp:coreProperties>
</file>