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handoutMasterIdLst>
    <p:handoutMasterId r:id="rId25"/>
  </p:handoutMasterIdLst>
  <p:sldIdLst>
    <p:sldId id="313" r:id="rId2"/>
    <p:sldId id="314" r:id="rId3"/>
    <p:sldId id="315" r:id="rId4"/>
    <p:sldId id="316" r:id="rId5"/>
    <p:sldId id="317" r:id="rId6"/>
    <p:sldId id="334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5" r:id="rId23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2" autoAdjust="0"/>
    <p:restoredTop sz="86737" autoAdjust="0"/>
  </p:normalViewPr>
  <p:slideViewPr>
    <p:cSldViewPr>
      <p:cViewPr varScale="1">
        <p:scale>
          <a:sx n="76" d="100"/>
          <a:sy n="76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20" tIns="46310" rIns="92620" bIns="46310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AED2A4-42EA-4A91-B2DF-60456899F823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9852" y="4387136"/>
            <a:ext cx="5114185" cy="41562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5" tIns="45023" rIns="91655" bIns="45023"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  <p:sp>
        <p:nvSpPr>
          <p:cNvPr id="26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2150"/>
            <a:ext cx="4619625" cy="34639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4479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2514600" algn="r"/>
                <a:tab pos="3086100" algn="ctr"/>
                <a:tab pos="3657600" algn="l"/>
              </a:tabLst>
              <a:defRPr/>
            </a:pPr>
            <a:r>
              <a:rPr lang="en-US" altLang="en-US" sz="1200" dirty="0">
                <a:latin typeface="Calibri (Body)"/>
              </a:rPr>
              <a:t>σ</a:t>
            </a:r>
            <a:r>
              <a:rPr lang="en-US" altLang="en-US" sz="1200" baseline="30000" dirty="0">
                <a:latin typeface="Calibri (Body)"/>
              </a:rPr>
              <a:t>2</a:t>
            </a:r>
            <a:r>
              <a:rPr lang="en-US" altLang="en-US" sz="1200" baseline="-25000" dirty="0">
                <a:latin typeface="Calibri (Body)"/>
              </a:rPr>
              <a:t>M : </a:t>
            </a:r>
            <a:r>
              <a:rPr lang="en-US" altLang="en-US" sz="1200" dirty="0">
                <a:latin typeface="Calibri (Body)"/>
              </a:rPr>
              <a:t>the variance of the market portfolio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2514600" algn="r"/>
                <a:tab pos="3086100" algn="ctr"/>
                <a:tab pos="3657600" algn="l"/>
              </a:tabLst>
              <a:defRPr/>
            </a:pPr>
            <a:r>
              <a:rPr lang="en-US" altLang="en-US" sz="1200" dirty="0">
                <a:latin typeface="Calibri (Body)"/>
              </a:rPr>
              <a:t>Ᾱ: is the average degree of risk aversion across investors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4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latin typeface="Calibri (Body)"/>
              </a:rPr>
              <a:t>Liquidity: </a:t>
            </a:r>
            <a:r>
              <a:rPr lang="en-US" altLang="en-US" dirty="0">
                <a:latin typeface="Calibri (Body)"/>
              </a:rPr>
              <a:t>The ease and speed with which an asset can be sold at fair market value</a:t>
            </a:r>
          </a:p>
          <a:p>
            <a:pPr eaLnBrk="1" hangingPunct="1"/>
            <a:r>
              <a:rPr lang="en-US" altLang="en-US" i="1" dirty="0">
                <a:latin typeface="Calibri (Body)"/>
              </a:rPr>
              <a:t>Illiquidity Premium: </a:t>
            </a:r>
            <a:r>
              <a:rPr lang="en-US" altLang="en-US" dirty="0">
                <a:latin typeface="Calibri (Body)"/>
              </a:rPr>
              <a:t>Discount from fair market value the seller must accept to obtain a quick sale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chemeClr val="tx1"/>
                </a:solidFill>
              </a:rPr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5638"/>
            <a:ext cx="4040188" cy="412052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166" y="13731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05600"/>
            <a:ext cx="30861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05600"/>
            <a:ext cx="2057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Nine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Capital Asset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Reward-to-risk ratio for investment in market portfolio: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These ratios should equal: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 Example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05443"/>
              </p:ext>
            </p:extLst>
          </p:nvPr>
        </p:nvGraphicFramePr>
        <p:xfrm>
          <a:off x="2433637" y="2594325"/>
          <a:ext cx="4276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3" imgW="2019240" imgH="431640" progId="Equation.DSMT4">
                  <p:embed/>
                </p:oleObj>
              </mc:Choice>
              <mc:Fallback>
                <p:oleObj name="Equation" r:id="rId3" imgW="20192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7" y="2594325"/>
                        <a:ext cx="4276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652318"/>
              </p:ext>
            </p:extLst>
          </p:nvPr>
        </p:nvGraphicFramePr>
        <p:xfrm>
          <a:off x="2944811" y="4370343"/>
          <a:ext cx="325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" imgW="1536480" imgH="431640" progId="Equation.DSMT4">
                  <p:embed/>
                </p:oleObj>
              </mc:Choice>
              <mc:Fallback>
                <p:oleObj name="Equation" r:id="rId5" imgW="15364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1" y="4370343"/>
                        <a:ext cx="3254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27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risk premium for GE: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Restating, we obtain: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 Example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40362"/>
              </p:ext>
            </p:extLst>
          </p:nvPr>
        </p:nvGraphicFramePr>
        <p:xfrm>
          <a:off x="2342355" y="4659511"/>
          <a:ext cx="4459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765300" imgH="241300" progId="Equation.3">
                  <p:embed/>
                </p:oleObj>
              </mc:Choice>
              <mc:Fallback>
                <p:oleObj name="Equation" r:id="rId3" imgW="1765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55" y="4659511"/>
                        <a:ext cx="4459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24138"/>
              </p:ext>
            </p:extLst>
          </p:nvPr>
        </p:nvGraphicFramePr>
        <p:xfrm>
          <a:off x="2203185" y="2286000"/>
          <a:ext cx="473762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85" y="2286000"/>
                        <a:ext cx="473762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00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CAPM holds for the overall portfolio because: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also holds for the market portfolio: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Expected Return-Beta Relationship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9607"/>
              </p:ext>
            </p:extLst>
          </p:nvPr>
        </p:nvGraphicFramePr>
        <p:xfrm>
          <a:off x="2624931" y="1965414"/>
          <a:ext cx="38941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3" imgW="1400192" imgH="628715" progId="Equation.DSMT4">
                  <p:embed/>
                </p:oleObj>
              </mc:Choice>
              <mc:Fallback>
                <p:oleObj name="Equation" r:id="rId3" imgW="1400192" imgH="6287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931" y="1965414"/>
                        <a:ext cx="38941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42784"/>
              </p:ext>
            </p:extLst>
          </p:nvPr>
        </p:nvGraphicFramePr>
        <p:xfrm>
          <a:off x="1866900" y="4541088"/>
          <a:ext cx="541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5" imgW="1743024" imgH="219118" progId="Equation.DSMT4">
                  <p:embed/>
                </p:oleObj>
              </mc:Choice>
              <mc:Fallback>
                <p:oleObj name="Equation" r:id="rId5" imgW="1743024" imgH="2191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541088"/>
                        <a:ext cx="541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26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Security Market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415488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8820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SML and a Positive-Alpha Stock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230349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9686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/>
          <a:p>
            <a:r>
              <a:rPr lang="en-US" altLang="en-US" dirty="0"/>
              <a:t>To move from expected to realized returns, use the index model in excess return form: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index model beta coefficient is the same as the beta of the CAPM expected return-beta relationship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Single-Index Model and </a:t>
            </a:r>
            <a:br>
              <a:rPr lang="en-US" altLang="en-US" dirty="0"/>
            </a:br>
            <a:r>
              <a:rPr lang="en-US" altLang="en-US" dirty="0"/>
              <a:t>Realized Returns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42204"/>
              </p:ext>
            </p:extLst>
          </p:nvPr>
        </p:nvGraphicFramePr>
        <p:xfrm>
          <a:off x="2451100" y="2671572"/>
          <a:ext cx="424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1095392" imgH="171566" progId="Equation.DSMT4">
                  <p:embed/>
                </p:oleObj>
              </mc:Choice>
              <mc:Fallback>
                <p:oleObj name="Equation" r:id="rId3" imgW="1095392" imgH="1715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671572"/>
                        <a:ext cx="424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90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>
                <a:latin typeface="Calibri (Body)"/>
              </a:rPr>
              <a:t>Zero-Beta Model</a:t>
            </a:r>
          </a:p>
          <a:p>
            <a:pPr lvl="1" eaLnBrk="1" hangingPunct="1"/>
            <a:r>
              <a:rPr lang="en-US" altLang="en-US" dirty="0">
                <a:latin typeface="Calibri (Body)"/>
              </a:rPr>
              <a:t>Helps to explain positive alphas on low beta stocks and negative alphas on high beta stocks</a:t>
            </a:r>
          </a:p>
          <a:p>
            <a:pPr eaLnBrk="1" hangingPunct="1"/>
            <a:endParaRPr lang="en-US" altLang="en-US" dirty="0">
              <a:latin typeface="Calibri (Body)"/>
            </a:endParaRPr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en-US" dirty="0">
                <a:latin typeface="Calibri (Body)"/>
              </a:rPr>
              <a:t>Consideration of labor income and nontraded assets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dirty="0"/>
              <a:t>Extensions of the CAPM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53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en-US" dirty="0">
                <a:latin typeface="Calibri (Body)"/>
              </a:rPr>
              <a:t>Merton’s Multi-period Model and hedge portfolios</a:t>
            </a:r>
          </a:p>
          <a:p>
            <a:pPr lvl="1"/>
            <a:r>
              <a:rPr lang="en-US" altLang="en-US" dirty="0">
                <a:latin typeface="Calibri (Body)"/>
              </a:rPr>
              <a:t>Incorporation of the effects of changes in the real rate of interest and inflation</a:t>
            </a:r>
          </a:p>
          <a:p>
            <a:pPr eaLnBrk="1" hangingPunct="1"/>
            <a:endParaRPr lang="en-US" altLang="en-US" sz="2000" dirty="0">
              <a:latin typeface="Calibri (Body)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en-US" dirty="0">
                <a:latin typeface="Calibri (Body)"/>
              </a:rPr>
              <a:t>Consumption-based CAPM</a:t>
            </a:r>
          </a:p>
          <a:p>
            <a:pPr lvl="1"/>
            <a:r>
              <a:rPr lang="en-US" altLang="en-US" dirty="0">
                <a:latin typeface="Calibri (Body)"/>
              </a:rPr>
              <a:t>Rubinstein, Lucas, and Breeden</a:t>
            </a:r>
          </a:p>
          <a:p>
            <a:pPr lvl="1"/>
            <a:r>
              <a:rPr lang="en-US" altLang="en-US" dirty="0">
                <a:latin typeface="Calibri (Body)"/>
              </a:rPr>
              <a:t>Investors allocate wealth between consumption today and investment for the future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dirty="0"/>
              <a:t>Extensions of the CAPM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3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Liquidity: </a:t>
            </a:r>
          </a:p>
          <a:p>
            <a:endParaRPr lang="en-US" altLang="en-US" dirty="0"/>
          </a:p>
          <a:p>
            <a:r>
              <a:rPr lang="en-US" altLang="en-US" dirty="0"/>
              <a:t>Illiquidity Premium: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Measured partly by bid-asked spread</a:t>
            </a:r>
          </a:p>
          <a:p>
            <a:pPr lvl="1"/>
            <a:r>
              <a:rPr lang="en-US" altLang="en-US" dirty="0"/>
              <a:t>Trading costs and illiquidity discount are positively related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Liquidity and the CAPM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23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Relationship Between </a:t>
            </a:r>
            <a:br>
              <a:rPr lang="en-US" altLang="en-US" dirty="0"/>
            </a:br>
            <a:r>
              <a:rPr lang="en-US" altLang="en-US" dirty="0"/>
              <a:t>Illiquidity and Average Returns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4023"/>
            <a:ext cx="67619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8711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the equilibrium model that underlies all modern financial theory</a:t>
            </a:r>
          </a:p>
          <a:p>
            <a:r>
              <a:rPr lang="en-US" altLang="en-US" dirty="0"/>
              <a:t>Derived using principles of diversification with simplified assumptions</a:t>
            </a:r>
          </a:p>
          <a:p>
            <a:r>
              <a:rPr lang="en-US" altLang="en-US" dirty="0"/>
              <a:t>Markowitz, Sharpe, Lintner and Mossin are researchers credited with its development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Capital Asset Pricing Model (CAPM)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11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 financial crisis, liquidity can unexpectedly dry up</a:t>
            </a:r>
          </a:p>
          <a:p>
            <a:r>
              <a:rPr lang="en-US" altLang="en-US" dirty="0"/>
              <a:t>When liquidity in one stock decreases, it concurrently decreases the liquidity in other stocks</a:t>
            </a:r>
          </a:p>
          <a:p>
            <a:r>
              <a:rPr lang="en-US" altLang="en-US" dirty="0"/>
              <a:t>Investors demand compensation for liquidity risk	</a:t>
            </a:r>
          </a:p>
          <a:p>
            <a:pPr lvl="1"/>
            <a:r>
              <a:rPr lang="en-US" altLang="en-US" dirty="0"/>
              <a:t>Liquidity betas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Liquidity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3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Academic World</a:t>
            </a:r>
          </a:p>
          <a:p>
            <a:pPr lvl="1"/>
            <a:r>
              <a:rPr lang="en-US" altLang="en-US" dirty="0"/>
              <a:t>Cannot observe all tradable assets</a:t>
            </a:r>
          </a:p>
          <a:p>
            <a:pPr lvl="1"/>
            <a:r>
              <a:rPr lang="en-US" altLang="en-US" dirty="0"/>
              <a:t>Impossible to pin down market portfolio</a:t>
            </a:r>
          </a:p>
          <a:p>
            <a:pPr lvl="1"/>
            <a:r>
              <a:rPr lang="en-US" altLang="en-US" dirty="0"/>
              <a:t>Attempts to validate using regression analysis 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CAPM and Academia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Investment Industry</a:t>
            </a:r>
          </a:p>
          <a:p>
            <a:pPr lvl="1"/>
            <a:r>
              <a:rPr lang="en-US" altLang="en-US" dirty="0"/>
              <a:t>Relies on the single-index CAPM model</a:t>
            </a:r>
          </a:p>
          <a:p>
            <a:pPr lvl="1"/>
            <a:r>
              <a:rPr lang="en-US" altLang="en-US" dirty="0"/>
              <a:t>Most investors don’t beat the index portfolio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CAPM and Investment Industry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2971800"/>
            <a:ext cx="5572125" cy="302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43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22786" cy="41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293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investors will hold the same portfolio for risky assets — market portfolio</a:t>
            </a:r>
          </a:p>
          <a:p>
            <a:endParaRPr lang="en-US" altLang="en-US" dirty="0"/>
          </a:p>
          <a:p>
            <a:r>
              <a:rPr lang="en-US" altLang="en-US" dirty="0"/>
              <a:t>Market portfolio contains all securities and the proportion of each security is its market value as a percentage of total market value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Resulting Equilibrium Conditions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97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Efficient Frontier and </a:t>
            </a:r>
            <a:br>
              <a:rPr lang="en-US" altLang="en-US" dirty="0"/>
            </a:br>
            <a:r>
              <a:rPr lang="en-US" altLang="en-US" dirty="0"/>
              <a:t>the Capital Allocation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734175" cy="4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509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Efficient Frontier and </a:t>
            </a:r>
            <a:br>
              <a:rPr lang="en-US" altLang="en-US" dirty="0"/>
            </a:br>
            <a:r>
              <a:rPr lang="en-US" altLang="en-US" dirty="0"/>
              <a:t>the Capital Market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09" y="1367481"/>
            <a:ext cx="6596192" cy="456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239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risk premium on the market portfolio is proportional to its risk and the degree of risk aversion:</a:t>
            </a:r>
          </a:p>
          <a:p>
            <a:pPr marL="0" indent="0"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</a:t>
            </a: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Market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53163"/>
              </p:ext>
            </p:extLst>
          </p:nvPr>
        </p:nvGraphicFramePr>
        <p:xfrm>
          <a:off x="3124200" y="2971800"/>
          <a:ext cx="2514849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971800"/>
                        <a:ext cx="2514849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0567"/>
              </p:ext>
            </p:extLst>
          </p:nvPr>
        </p:nvGraphicFramePr>
        <p:xfrm>
          <a:off x="457200" y="4572000"/>
          <a:ext cx="9239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6" imgW="368280" imgH="482400" progId="Equation.DSMT4">
                  <p:embed/>
                </p:oleObj>
              </mc:Choice>
              <mc:Fallback>
                <p:oleObj name="Equation" r:id="rId6" imgW="3682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9239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566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individual security’s risk premium is a function of: </a:t>
            </a:r>
          </a:p>
          <a:p>
            <a:pPr lvl="1"/>
            <a:r>
              <a:rPr lang="en-US" altLang="en-US" dirty="0"/>
              <a:t>Its contribution to the risk of the market portfolio</a:t>
            </a:r>
          </a:p>
          <a:p>
            <a:pPr lvl="1"/>
            <a:r>
              <a:rPr lang="en-US" altLang="en-US" dirty="0"/>
              <a:t>The covariance of returns with the assets that make up the market portfolio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and Risk For Individual Securities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13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Covariance of GE return with the market portfolio: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reward-to-risk ratio for GE would be: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Individual Securities: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9-</a:t>
            </a:r>
            <a:fld id="{D7385802-68EB-4EA4-AADD-3119173359F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24335"/>
              </p:ext>
            </p:extLst>
          </p:nvPr>
        </p:nvGraphicFramePr>
        <p:xfrm>
          <a:off x="1781983" y="2462114"/>
          <a:ext cx="55710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3" imgW="2387520" imgH="457200" progId="Equation.DSMT4">
                  <p:embed/>
                </p:oleObj>
              </mc:Choice>
              <mc:Fallback>
                <p:oleObj name="Equation" r:id="rId3" imgW="2387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983" y="2462114"/>
                        <a:ext cx="557106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88339"/>
              </p:ext>
            </p:extLst>
          </p:nvPr>
        </p:nvGraphicFramePr>
        <p:xfrm>
          <a:off x="1219198" y="4438413"/>
          <a:ext cx="66966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5" imgW="3162240" imgH="431640" progId="Equation.DSMT4">
                  <p:embed/>
                </p:oleObj>
              </mc:Choice>
              <mc:Fallback>
                <p:oleObj name="Equation" r:id="rId5" imgW="3162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198" y="4438413"/>
                        <a:ext cx="669663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705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764</TotalTime>
  <Words>599</Words>
  <Application>Microsoft Office PowerPoint</Application>
  <PresentationFormat>On-screen Show (4:3)</PresentationFormat>
  <Paragraphs>133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Calibri (Body)</vt:lpstr>
      <vt:lpstr>Cambria</vt:lpstr>
      <vt:lpstr>Constantia</vt:lpstr>
      <vt:lpstr>BKM_PPT_Ch01_11e_NB</vt:lpstr>
      <vt:lpstr>Equation</vt:lpstr>
      <vt:lpstr>Chapter Nine</vt:lpstr>
      <vt:lpstr>Capital Asset Pricing Model (CAPM)</vt:lpstr>
      <vt:lpstr>Assumptions</vt:lpstr>
      <vt:lpstr>Resulting Equilibrium Conditions</vt:lpstr>
      <vt:lpstr>The Efficient Frontier and  the Capital Allocation Line</vt:lpstr>
      <vt:lpstr>The Efficient Frontier and  the Capital Market Line</vt:lpstr>
      <vt:lpstr>Market Risk Premium</vt:lpstr>
      <vt:lpstr>Return and Risk For Individual Securities</vt:lpstr>
      <vt:lpstr>Individual Securities: Example</vt:lpstr>
      <vt:lpstr>GE Example (1 of 2)</vt:lpstr>
      <vt:lpstr>GE Example (2 of 2)</vt:lpstr>
      <vt:lpstr>Expected Return-Beta Relationship</vt:lpstr>
      <vt:lpstr>The Security Market Line</vt:lpstr>
      <vt:lpstr>The SML and a Positive-Alpha Stock</vt:lpstr>
      <vt:lpstr>Single-Index Model and  Realized Returns</vt:lpstr>
      <vt:lpstr>Extensions of the CAPM (1 of 2)</vt:lpstr>
      <vt:lpstr>Extensions of the CAPM (2 of 2)</vt:lpstr>
      <vt:lpstr>Liquidity and the CAPM</vt:lpstr>
      <vt:lpstr>The Relationship Between  Illiquidity and Average Returns</vt:lpstr>
      <vt:lpstr>Liquidity Risk</vt:lpstr>
      <vt:lpstr>CAPM and Academia</vt:lpstr>
      <vt:lpstr>CAPM and Investment Industry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53</cp:revision>
  <cp:lastPrinted>2017-03-07T15:41:56Z</cp:lastPrinted>
  <dcterms:created xsi:type="dcterms:W3CDTF">2017-03-09T17:21:39Z</dcterms:created>
  <dcterms:modified xsi:type="dcterms:W3CDTF">2018-01-23T00:28:17Z</dcterms:modified>
</cp:coreProperties>
</file>