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32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2" autoAdjust="0"/>
    <p:restoredTop sz="86737" autoAdjust="0"/>
  </p:normalViewPr>
  <p:slideViewPr>
    <p:cSldViewPr>
      <p:cViewPr varScale="1">
        <p:scale>
          <a:sx n="76" d="100"/>
          <a:sy n="76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Tx/>
              <a:buNone/>
            </a:pPr>
            <a:r>
              <a:rPr lang="en-US" altLang="en-US" sz="1200" i="1" dirty="0">
                <a:latin typeface="Calibri (Body)"/>
              </a:rPr>
              <a:t>R</a:t>
            </a:r>
            <a:r>
              <a:rPr lang="en-US" altLang="en-US" sz="1200" i="1" baseline="-25000" dirty="0">
                <a:latin typeface="Calibri (Body)"/>
              </a:rPr>
              <a:t>i</a:t>
            </a:r>
            <a:r>
              <a:rPr lang="en-US" altLang="en-US" sz="1200" baseline="-25000" dirty="0">
                <a:latin typeface="Calibri (Body)"/>
              </a:rPr>
              <a:t> </a:t>
            </a:r>
            <a:r>
              <a:rPr lang="en-US" altLang="en-US" sz="1200" dirty="0">
                <a:latin typeface="Calibri (Body)"/>
              </a:rPr>
              <a:t>= Excess return on security 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l-GR" altLang="en-US" sz="1200" dirty="0">
                <a:latin typeface="Calibri (Body)"/>
              </a:rPr>
              <a:t>β</a:t>
            </a:r>
            <a:r>
              <a:rPr lang="en-US" altLang="en-US" sz="1200" i="1" baseline="-25000" dirty="0">
                <a:latin typeface="Calibri (Body)"/>
              </a:rPr>
              <a:t>i</a:t>
            </a:r>
            <a:r>
              <a:rPr lang="en-US" altLang="en-US" sz="1200" dirty="0">
                <a:latin typeface="Calibri (Body)"/>
              </a:rPr>
              <a:t>= Factor sensitivity or factor loading or factor beta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1200" i="1" dirty="0">
                <a:latin typeface="Calibri (Body)"/>
              </a:rPr>
              <a:t>F</a:t>
            </a:r>
            <a:r>
              <a:rPr lang="en-US" altLang="en-US" sz="1200" dirty="0">
                <a:latin typeface="Calibri (Body)"/>
              </a:rPr>
              <a:t> = Surprise in macro-economic factor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1200" dirty="0">
                <a:latin typeface="Calibri (Body)"/>
              </a:rPr>
              <a:t>	(F could be positive or negative but has expected value of zero)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1200" i="1" dirty="0">
                <a:latin typeface="Calibri (Body)"/>
              </a:rPr>
              <a:t>e</a:t>
            </a:r>
            <a:r>
              <a:rPr lang="en-US" altLang="en-US" sz="1200" i="1" baseline="-25000" dirty="0">
                <a:latin typeface="Calibri (Body)"/>
              </a:rPr>
              <a:t>i </a:t>
            </a:r>
            <a:r>
              <a:rPr lang="en-US" altLang="en-US" sz="1200" dirty="0">
                <a:latin typeface="Calibri (Body)"/>
              </a:rPr>
              <a:t>= Firm specific events (zero expected value)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baseline="-25000" dirty="0">
              <a:latin typeface="Calibri (Body)"/>
            </a:endParaRPr>
          </a:p>
          <a:p>
            <a:pPr>
              <a:buFontTx/>
              <a:buNone/>
            </a:pPr>
            <a:r>
              <a:rPr lang="en-US" altLang="en-US" i="1" dirty="0">
                <a:latin typeface="Calibri (Body)"/>
              </a:rPr>
              <a:t>R</a:t>
            </a:r>
            <a:r>
              <a:rPr lang="en-US" altLang="en-US" i="1" baseline="-25000" dirty="0">
                <a:latin typeface="Calibri (Body)"/>
              </a:rPr>
              <a:t>i</a:t>
            </a:r>
            <a:r>
              <a:rPr lang="en-US" altLang="en-US" baseline="-25000" dirty="0">
                <a:latin typeface="Calibri (Body)"/>
              </a:rPr>
              <a:t> </a:t>
            </a:r>
            <a:r>
              <a:rPr lang="en-US" altLang="en-US" dirty="0">
                <a:latin typeface="Calibri (Body)"/>
              </a:rPr>
              <a:t>= Excess return for security </a:t>
            </a:r>
            <a:r>
              <a:rPr lang="en-US" altLang="en-US" i="1" dirty="0">
                <a:latin typeface="Calibri (Body)"/>
              </a:rPr>
              <a:t>i</a:t>
            </a:r>
          </a:p>
          <a:p>
            <a:pPr>
              <a:buFontTx/>
              <a:buNone/>
            </a:pPr>
            <a:r>
              <a:rPr lang="el-GR" altLang="en-US" dirty="0">
                <a:latin typeface="Calibri (Body)"/>
              </a:rPr>
              <a:t>β</a:t>
            </a:r>
            <a:r>
              <a:rPr lang="en-US" altLang="en-US" i="1" baseline="-25000" dirty="0">
                <a:latin typeface="Calibri (Body)"/>
              </a:rPr>
              <a:t>GDP </a:t>
            </a:r>
            <a:r>
              <a:rPr lang="en-US" altLang="en-US" dirty="0">
                <a:latin typeface="Calibri (Body)"/>
              </a:rPr>
              <a:t>= Factor sensitivity for GDP </a:t>
            </a:r>
          </a:p>
          <a:p>
            <a:pPr>
              <a:buFontTx/>
              <a:buNone/>
            </a:pPr>
            <a:r>
              <a:rPr lang="el-GR" altLang="en-US" dirty="0">
                <a:latin typeface="Calibri (Body)"/>
              </a:rPr>
              <a:t>β</a:t>
            </a:r>
            <a:r>
              <a:rPr lang="en-US" altLang="en-US" i="1" baseline="-25000" dirty="0">
                <a:latin typeface="Calibri (Body)"/>
              </a:rPr>
              <a:t>IR</a:t>
            </a:r>
            <a:r>
              <a:rPr lang="en-US" altLang="en-US" baseline="-25000" dirty="0">
                <a:latin typeface="Calibri (Body)"/>
              </a:rPr>
              <a:t> </a:t>
            </a:r>
            <a:r>
              <a:rPr lang="en-US" altLang="en-US" dirty="0">
                <a:latin typeface="Calibri (Body)"/>
              </a:rPr>
              <a:t>= Factor sensitivity for Interest Rate</a:t>
            </a:r>
          </a:p>
          <a:p>
            <a:pPr>
              <a:buFontTx/>
              <a:buNone/>
            </a:pPr>
            <a:r>
              <a:rPr lang="en-US" altLang="en-US" i="1" dirty="0">
                <a:latin typeface="Calibri (Body)"/>
              </a:rPr>
              <a:t> e</a:t>
            </a:r>
            <a:r>
              <a:rPr lang="en-US" altLang="en-US" i="1" baseline="-25000" dirty="0">
                <a:latin typeface="Calibri (Body)"/>
              </a:rPr>
              <a:t>i </a:t>
            </a:r>
            <a:r>
              <a:rPr lang="en-US" altLang="en-US" dirty="0">
                <a:latin typeface="Calibri (Body)"/>
              </a:rPr>
              <a:t>= Firm specific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54061"/>
                </a:solidFill>
                <a:latin typeface="+mn-lt"/>
              </a:rPr>
              <a:t>The Law of One Price: </a:t>
            </a:r>
            <a:r>
              <a:rPr lang="en-US" dirty="0">
                <a:solidFill>
                  <a:srgbClr val="254061"/>
                </a:solidFill>
                <a:latin typeface="+mn-lt"/>
              </a:rPr>
              <a:t>states that if two assets are equivalent in all economically relevant respects, then they should have the same market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5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latin typeface="Calibri (Body)"/>
              </a:rPr>
              <a:t>SMB = Small Minus Big (firm size)</a:t>
            </a:r>
          </a:p>
          <a:p>
            <a:r>
              <a:rPr lang="en-US" altLang="en-US" sz="1200" dirty="0">
                <a:latin typeface="Calibri (Body)"/>
              </a:rPr>
              <a:t>HML = High Minus Low (book-to-market ratio)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Arbitrage Pricing Theory and Multifactor Models of 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Returns as a Function of </a:t>
            </a:r>
            <a:br>
              <a:rPr lang="en-US" altLang="en-US" dirty="0"/>
            </a:br>
            <a:r>
              <a:rPr lang="en-US" altLang="en-US" dirty="0"/>
              <a:t>the Systematic Factor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451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517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" y="1373125"/>
            <a:ext cx="8114692" cy="4725708"/>
          </a:xfrm>
        </p:spPr>
      </p:pic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Returns as a Function of the Systematic Factor: An Arbitrage Opportunity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2074" y="1482409"/>
            <a:ext cx="6639852" cy="4534533"/>
          </a:xfrm>
        </p:spPr>
      </p:pic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Arbitrage Opportunity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5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No-Arbitrage Equation of APT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58170"/>
              </p:ext>
            </p:extLst>
          </p:nvPr>
        </p:nvGraphicFramePr>
        <p:xfrm>
          <a:off x="2427242" y="1905000"/>
          <a:ext cx="3908516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242" y="1905000"/>
                        <a:ext cx="3908516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3200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4061"/>
                </a:solidFill>
                <a:latin typeface="+mj-lt"/>
              </a:rPr>
              <a:t>Applies to well-diversified portfolios</a:t>
            </a:r>
          </a:p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4061"/>
                </a:solidFill>
                <a:latin typeface="+mj-lt"/>
              </a:rPr>
              <a:t>Establishes that the SML of CAPM applies to well-diversified portfolios</a:t>
            </a:r>
          </a:p>
        </p:txBody>
      </p:sp>
    </p:spTree>
    <p:extLst>
      <p:ext uri="{BB962C8B-B14F-4D97-AF65-F5344CB8AC3E}">
        <p14:creationId xmlns:p14="http://schemas.microsoft.com/office/powerpoint/2010/main" val="25796364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Placeholder 3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en-US" sz="3200" b="1" dirty="0">
                <a:latin typeface="Calibri (Body)"/>
              </a:rPr>
              <a:t>APT</a:t>
            </a:r>
          </a:p>
        </p:txBody>
      </p:sp>
      <p:sp>
        <p:nvSpPr>
          <p:cNvPr id="16389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>
                <a:latin typeface="Calibri (Body)"/>
              </a:rPr>
              <a:t>Assumes a well-diversified portfolio, but residual risk is still a factor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>
                <a:latin typeface="Calibri (Body)"/>
              </a:rPr>
              <a:t>Does not assume investors are mean-variance optimizers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>
                <a:latin typeface="Calibri (Body)"/>
              </a:rPr>
              <a:t>Uses an observable market index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600" dirty="0">
                <a:latin typeface="Calibri (Body)"/>
              </a:rPr>
              <a:t>Reveals arbitrage opportunities</a:t>
            </a:r>
          </a:p>
        </p:txBody>
      </p:sp>
      <p:sp>
        <p:nvSpPr>
          <p:cNvPr id="17413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en-US" sz="3200" b="1" dirty="0">
                <a:latin typeface="Calibri (Body)"/>
              </a:rPr>
              <a:t>CAPM</a:t>
            </a:r>
          </a:p>
        </p:txBody>
      </p:sp>
      <p:sp>
        <p:nvSpPr>
          <p:cNvPr id="19462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911E3C"/>
              </a:buClr>
            </a:pPr>
            <a:r>
              <a:rPr lang="en-US" altLang="en-US" sz="2600" dirty="0">
                <a:latin typeface="Calibri (Body)"/>
              </a:rPr>
              <a:t>Model is based on an inherently unobservable “market” portfolio</a:t>
            </a:r>
          </a:p>
          <a:p>
            <a:pPr>
              <a:lnSpc>
                <a:spcPct val="90000"/>
              </a:lnSpc>
              <a:buClr>
                <a:srgbClr val="911E3C"/>
              </a:buClr>
            </a:pPr>
            <a:r>
              <a:rPr lang="en-US" altLang="en-US" sz="2600" dirty="0">
                <a:latin typeface="Calibri (Body)"/>
              </a:rPr>
              <a:t>Rests on mean-variance efficiency. The actions of many small investors restore CAPM equilibrium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APT and CAPM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752600"/>
            <a:ext cx="0" cy="3886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53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of more than a single systematic factor</a:t>
            </a:r>
          </a:p>
          <a:p>
            <a:r>
              <a:rPr lang="en-US" altLang="en-US" dirty="0"/>
              <a:t>Requires formation of factor portfolios</a:t>
            </a:r>
          </a:p>
          <a:p>
            <a:r>
              <a:rPr lang="en-US" altLang="en-US" dirty="0"/>
              <a:t>What factors?</a:t>
            </a:r>
          </a:p>
          <a:p>
            <a:pPr lvl="1"/>
            <a:r>
              <a:rPr lang="en-US" altLang="en-US" dirty="0"/>
              <a:t>Factors that are important to performance of the general economy</a:t>
            </a:r>
          </a:p>
          <a:p>
            <a:pPr lvl="1"/>
            <a:r>
              <a:rPr lang="en-US" altLang="en-US" dirty="0"/>
              <a:t>What about firm characteristics?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Multifactor APT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0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multifactor APT is similar to the one-factor case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Model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55872"/>
              </p:ext>
            </p:extLst>
          </p:nvPr>
        </p:nvGraphicFramePr>
        <p:xfrm>
          <a:off x="1524000" y="2830539"/>
          <a:ext cx="647884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1790640" imgH="228600" progId="Equation.DSMT4">
                  <p:embed/>
                </p:oleObj>
              </mc:Choice>
              <mc:Fallback>
                <p:oleObj name="Equation" r:id="rId3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830539"/>
                        <a:ext cx="6478848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9415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382000" cy="4753039"/>
          </a:xfrm>
        </p:spPr>
        <p:txBody>
          <a:bodyPr/>
          <a:lstStyle/>
          <a:p>
            <a:r>
              <a:rPr lang="en-US" altLang="en-US" dirty="0"/>
              <a:t>Track with diversified </a:t>
            </a:r>
            <a:r>
              <a:rPr lang="en-US" altLang="en-US" b="1" dirty="0"/>
              <a:t>factor portfolios</a:t>
            </a:r>
            <a:r>
              <a:rPr lang="en-US" altLang="en-US" dirty="0"/>
              <a:t>:</a:t>
            </a:r>
          </a:p>
          <a:p>
            <a:pPr lvl="1"/>
            <a:r>
              <a:rPr lang="el-GR" altLang="en-US" dirty="0"/>
              <a:t>β</a:t>
            </a:r>
            <a:r>
              <a:rPr lang="en-US" altLang="en-US" dirty="0"/>
              <a:t>=1 for one of the factors and 0 for all other factors</a:t>
            </a:r>
          </a:p>
          <a:p>
            <a:pPr lvl="1"/>
            <a:r>
              <a:rPr lang="en-US" altLang="en-US" dirty="0"/>
              <a:t>The factor portfolios track a particular source of macroeconomic risk, but are uncorrelated with other sources of risk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Model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3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3222689"/>
            <a:ext cx="8229600" cy="2903474"/>
          </a:xfrm>
        </p:spPr>
        <p:txBody>
          <a:bodyPr/>
          <a:lstStyle/>
          <a:p>
            <a:r>
              <a:rPr lang="en-US" altLang="en-US" dirty="0"/>
              <a:t>SMB = </a:t>
            </a:r>
          </a:p>
          <a:p>
            <a:r>
              <a:rPr lang="en-US" altLang="en-US" dirty="0"/>
              <a:t>HML = </a:t>
            </a:r>
          </a:p>
          <a:p>
            <a:r>
              <a:rPr lang="en-US" altLang="en-US" dirty="0"/>
              <a:t>Are these firm characteristics correlated with actual systematic risk factors?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Fama-French Three-Factor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96081"/>
              </p:ext>
            </p:extLst>
          </p:nvPr>
        </p:nvGraphicFramePr>
        <p:xfrm>
          <a:off x="533400" y="1981200"/>
          <a:ext cx="81010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4" imgW="2921000" imgH="228600" progId="Equation.3">
                  <p:embed/>
                </p:oleObj>
              </mc:Choice>
              <mc:Fallback>
                <p:oleObj name="Equation" r:id="rId4" imgW="292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1010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017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multi-index CAPM inherits its risk factors from sources that a broad group of investors deem important enough to hedge</a:t>
            </a:r>
          </a:p>
          <a:p>
            <a:r>
              <a:rPr lang="en-US" altLang="en-US" dirty="0"/>
              <a:t>The APT is largely silent on where to look for priced sources of risk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Multifactor CAPM and the APT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14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Returns on a security come from two sources:</a:t>
            </a:r>
          </a:p>
          <a:p>
            <a:pPr lvl="1"/>
            <a:r>
              <a:rPr lang="en-US" altLang="en-US" dirty="0"/>
              <a:t>Common macro-economic factor</a:t>
            </a:r>
          </a:p>
          <a:p>
            <a:pPr lvl="1"/>
            <a:r>
              <a:rPr lang="en-US" altLang="en-US" dirty="0"/>
              <a:t>Firm specific events</a:t>
            </a:r>
          </a:p>
          <a:p>
            <a:r>
              <a:rPr lang="en-US" altLang="en-US" dirty="0"/>
              <a:t>Possible common macro-economic factors</a:t>
            </a:r>
          </a:p>
          <a:p>
            <a:pPr lvl="1"/>
            <a:r>
              <a:rPr lang="en-US" altLang="en-US" dirty="0"/>
              <a:t>Gross Domestic Product growth</a:t>
            </a:r>
          </a:p>
          <a:p>
            <a:pPr lvl="1"/>
            <a:r>
              <a:rPr lang="en-US" altLang="en-US" dirty="0"/>
              <a:t>Interest rates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 Factor Model</a:t>
            </a:r>
            <a:br>
              <a:rPr lang="en-US" altLang="en-US" dirty="0"/>
            </a:br>
            <a:r>
              <a:rPr lang="en-US" altLang="en-US" sz="2000" dirty="0"/>
              <a:t>(1 of 2)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 lIns="90488" tIns="44450" rIns="90488" bIns="44450"/>
          <a:lstStyle/>
          <a:p>
            <a:pPr>
              <a:spcBef>
                <a:spcPts val="1800"/>
              </a:spcBef>
              <a:buFontTx/>
              <a:buNone/>
            </a:pPr>
            <a:r>
              <a:rPr lang="en-US" altLang="en-US" sz="2800" i="1" dirty="0">
                <a:latin typeface="Calibri (Body)"/>
              </a:rPr>
              <a:t>R</a:t>
            </a:r>
            <a:r>
              <a:rPr lang="en-US" altLang="en-US" sz="2800" i="1" baseline="-25000" dirty="0">
                <a:latin typeface="Calibri (Body)"/>
              </a:rPr>
              <a:t>i</a:t>
            </a:r>
            <a:r>
              <a:rPr lang="en-US" altLang="en-US" sz="2800" baseline="-25000" dirty="0">
                <a:latin typeface="Calibri (Body)"/>
              </a:rPr>
              <a:t> 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l-GR" altLang="en-US" sz="2800" dirty="0">
                <a:latin typeface="Calibri (Body)"/>
              </a:rPr>
              <a:t>β</a:t>
            </a:r>
            <a:r>
              <a:rPr lang="en-US" altLang="en-US" sz="2800" i="1" baseline="-25000" dirty="0">
                <a:latin typeface="Calibri (Body)"/>
              </a:rPr>
              <a:t>i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2800" i="1" dirty="0">
                <a:latin typeface="Calibri (Body)"/>
              </a:rPr>
              <a:t>F</a:t>
            </a:r>
            <a:r>
              <a:rPr lang="en-US" altLang="en-US" sz="2800" dirty="0">
                <a:latin typeface="Calibri (Body)"/>
              </a:rPr>
              <a:t> = 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2800" i="1" dirty="0">
                <a:latin typeface="Calibri (Body)"/>
              </a:rPr>
              <a:t>e</a:t>
            </a:r>
            <a:r>
              <a:rPr lang="en-US" altLang="en-US" sz="2800" i="1" baseline="-25000" dirty="0">
                <a:latin typeface="Calibri (Body)"/>
              </a:rPr>
              <a:t>i </a:t>
            </a:r>
            <a:r>
              <a:rPr lang="en-US" altLang="en-US" sz="2800" dirty="0">
                <a:latin typeface="Calibri (Body)"/>
              </a:rPr>
              <a:t>=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dirty="0"/>
              <a:t>Single Factor Model</a:t>
            </a:r>
            <a:br>
              <a:rPr lang="en-US" altLang="en-US" dirty="0"/>
            </a:br>
            <a:r>
              <a:rPr lang="en-US" altLang="en-US" sz="2000" dirty="0"/>
              <a:t>(2 of 2)</a:t>
            </a:r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74253"/>
              </p:ext>
            </p:extLst>
          </p:nvPr>
        </p:nvGraphicFramePr>
        <p:xfrm>
          <a:off x="2362200" y="1752600"/>
          <a:ext cx="418659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4" imgW="1282680" imgH="228600" progId="Equation.DSMT4">
                  <p:embed/>
                </p:oleObj>
              </mc:Choice>
              <mc:Fallback>
                <p:oleObj name="Equation" r:id="rId4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1752600"/>
                        <a:ext cx="418659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456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more than one factor: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Examples: Market Return, GDP, Expected Inflation, Interest Rates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Estimate a beta or factor loading for each factor using multiple regression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Multifactor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0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en-US" i="1" dirty="0">
                <a:latin typeface="Calibri (Body)"/>
              </a:rPr>
              <a:t>R</a:t>
            </a:r>
            <a:r>
              <a:rPr lang="en-US" altLang="en-US" i="1" baseline="-25000" dirty="0">
                <a:latin typeface="Calibri (Body)"/>
              </a:rPr>
              <a:t>i</a:t>
            </a:r>
            <a:r>
              <a:rPr lang="en-US" altLang="en-US" baseline="-25000" dirty="0">
                <a:latin typeface="Calibri (Body)"/>
              </a:rPr>
              <a:t> </a:t>
            </a:r>
            <a:r>
              <a:rPr lang="en-US" altLang="en-US" dirty="0">
                <a:latin typeface="Calibri (Body)"/>
              </a:rPr>
              <a:t>= </a:t>
            </a:r>
          </a:p>
          <a:p>
            <a:pPr>
              <a:buFontTx/>
              <a:buNone/>
            </a:pPr>
            <a:r>
              <a:rPr lang="el-GR" altLang="en-US" dirty="0">
                <a:latin typeface="Calibri (Body)"/>
              </a:rPr>
              <a:t>β</a:t>
            </a:r>
            <a:r>
              <a:rPr lang="en-US" altLang="en-US" i="1" baseline="-25000" dirty="0">
                <a:latin typeface="Calibri (Body)"/>
              </a:rPr>
              <a:t>GDP </a:t>
            </a:r>
            <a:r>
              <a:rPr lang="en-US" altLang="en-US" dirty="0">
                <a:latin typeface="Calibri (Body)"/>
              </a:rPr>
              <a:t>= </a:t>
            </a:r>
          </a:p>
          <a:p>
            <a:pPr>
              <a:buFontTx/>
              <a:buNone/>
            </a:pPr>
            <a:r>
              <a:rPr lang="el-GR" altLang="en-US" dirty="0">
                <a:latin typeface="Calibri (Body)"/>
              </a:rPr>
              <a:t>β</a:t>
            </a:r>
            <a:r>
              <a:rPr lang="en-US" altLang="en-US" i="1" baseline="-25000" dirty="0">
                <a:latin typeface="Calibri (Body)"/>
              </a:rPr>
              <a:t>IR</a:t>
            </a:r>
            <a:r>
              <a:rPr lang="en-US" altLang="en-US" baseline="-25000" dirty="0">
                <a:latin typeface="Calibri (Body)"/>
              </a:rPr>
              <a:t> </a:t>
            </a:r>
            <a:r>
              <a:rPr lang="en-US" altLang="en-US" dirty="0">
                <a:latin typeface="Calibri (Body)"/>
              </a:rPr>
              <a:t>= </a:t>
            </a:r>
          </a:p>
          <a:p>
            <a:pPr>
              <a:buFontTx/>
              <a:buNone/>
            </a:pPr>
            <a:r>
              <a:rPr lang="en-US" altLang="en-US" i="1" dirty="0">
                <a:latin typeface="Calibri (Body)"/>
              </a:rPr>
              <a:t>e</a:t>
            </a:r>
            <a:r>
              <a:rPr lang="en-US" altLang="en-US" i="1" baseline="-25000" dirty="0">
                <a:latin typeface="Calibri (Body)"/>
              </a:rPr>
              <a:t>i </a:t>
            </a:r>
            <a:r>
              <a:rPr lang="en-US" altLang="en-US" dirty="0">
                <a:latin typeface="Calibri (Body)"/>
              </a:rPr>
              <a:t>=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dirty="0"/>
              <a:t>Multifactor Model Equation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7836"/>
              </p:ext>
            </p:extLst>
          </p:nvPr>
        </p:nvGraphicFramePr>
        <p:xfrm>
          <a:off x="990600" y="1752600"/>
          <a:ext cx="7196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4" imgW="2159000" imgH="228600" progId="Equation.3">
                  <p:embed/>
                </p:oleObj>
              </mc:Choice>
              <mc:Fallback>
                <p:oleObj name="Equation" r:id="rId4" imgW="215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196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4098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expected return on a security is the sum of: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66800" y="2438400"/>
            <a:ext cx="7620000" cy="35353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AutoNum type="arabicPeriod"/>
            </a:pPr>
            <a:r>
              <a:rPr lang="en-US" altLang="en-US" sz="2800" dirty="0">
                <a:latin typeface="Calibri (Body)"/>
              </a:rPr>
              <a:t>The risk-free rate</a:t>
            </a:r>
          </a:p>
          <a:p>
            <a:pPr>
              <a:spcBef>
                <a:spcPts val="600"/>
              </a:spcBef>
              <a:buFontTx/>
              <a:buAutoNum type="arabicPeriod"/>
            </a:pPr>
            <a:r>
              <a:rPr lang="en-US" altLang="en-US" sz="2800" dirty="0">
                <a:latin typeface="Calibri (Body)"/>
              </a:rPr>
              <a:t>The sensitivity to GDP times the GDP risk premium</a:t>
            </a:r>
          </a:p>
          <a:p>
            <a:pPr>
              <a:spcBef>
                <a:spcPts val="600"/>
              </a:spcBef>
              <a:buFontTx/>
              <a:buAutoNum type="arabicPeriod"/>
            </a:pPr>
            <a:r>
              <a:rPr lang="en-US" altLang="en-US" sz="2800" dirty="0">
                <a:latin typeface="Calibri (Body)"/>
              </a:rPr>
              <a:t>The sensitivity to interest rate risk times the interest rate risk premium</a:t>
            </a:r>
          </a:p>
        </p:txBody>
      </p:sp>
    </p:spTree>
    <p:extLst>
      <p:ext uri="{BB962C8B-B14F-4D97-AF65-F5344CB8AC3E}">
        <p14:creationId xmlns:p14="http://schemas.microsoft.com/office/powerpoint/2010/main" val="337685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Arbitrage occurs if there is a zero investment portfolio with a sure profit</a:t>
            </a:r>
          </a:p>
          <a:p>
            <a:pPr lvl="1"/>
            <a:r>
              <a:rPr lang="en-US" altLang="en-US" dirty="0"/>
              <a:t>No investment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investors create large positions to obtain large profits</a:t>
            </a:r>
          </a:p>
          <a:p>
            <a:pPr lvl="1"/>
            <a:r>
              <a:rPr lang="en-US" altLang="en-US" dirty="0"/>
              <a:t>All investors will want an infinite position in the risk-free arbitrage portfolio</a:t>
            </a:r>
          </a:p>
          <a:p>
            <a:pPr lvl="1"/>
            <a:r>
              <a:rPr lang="en-US" altLang="en-US" dirty="0"/>
              <a:t>In efficient markets, profitable arbitrage opportunities will quickly disappear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Arbitrage Pricing Theory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7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Law of One Price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373124"/>
            <a:ext cx="8229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4061"/>
                </a:solidFill>
                <a:latin typeface="+mn-lt"/>
              </a:rPr>
              <a:t>The Law of One Price:</a:t>
            </a:r>
            <a:r>
              <a:rPr lang="en-US" sz="3200" b="1" dirty="0">
                <a:solidFill>
                  <a:srgbClr val="254061"/>
                </a:solidFill>
                <a:latin typeface="+mn-lt"/>
              </a:rPr>
              <a:t> </a:t>
            </a:r>
          </a:p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254061"/>
              </a:solidFill>
              <a:latin typeface="+mn-lt"/>
            </a:endParaRPr>
          </a:p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254061"/>
              </a:solidFill>
              <a:latin typeface="+mn-lt"/>
            </a:endParaRPr>
          </a:p>
          <a:p>
            <a:pPr marL="457200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254061"/>
              </a:solidFill>
              <a:latin typeface="+mn-lt"/>
            </a:endParaRPr>
          </a:p>
          <a:p>
            <a:pPr marL="914400" lvl="1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4061"/>
                </a:solidFill>
                <a:latin typeface="+mn-lt"/>
              </a:rPr>
              <a:t>Enforced by arbitrageurs: If they observe a violation they will engage in </a:t>
            </a:r>
            <a:r>
              <a:rPr lang="en-US" sz="2800" i="1" dirty="0">
                <a:solidFill>
                  <a:srgbClr val="254061"/>
                </a:solidFill>
                <a:latin typeface="+mn-lt"/>
              </a:rPr>
              <a:t>arbitrage activity</a:t>
            </a:r>
          </a:p>
          <a:p>
            <a:pPr marL="914400" lvl="1" indent="-457200">
              <a:buClr>
                <a:srgbClr val="911E3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4061"/>
                </a:solidFill>
                <a:latin typeface="+mn-lt"/>
              </a:rPr>
              <a:t>This bids up (down) the price where it is low (high) until the arbitrage opportunity is eliminated</a:t>
            </a:r>
          </a:p>
        </p:txBody>
      </p:sp>
    </p:spTree>
    <p:extLst>
      <p:ext uri="{BB962C8B-B14F-4D97-AF65-F5344CB8AC3E}">
        <p14:creationId xmlns:p14="http://schemas.microsoft.com/office/powerpoint/2010/main" val="61221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dirty="0">
                <a:latin typeface="Calibri (Body)"/>
              </a:rPr>
              <a:t>For a well-diversified portfolio, </a:t>
            </a:r>
          </a:p>
          <a:p>
            <a:pPr lvl="1"/>
            <a:r>
              <a:rPr lang="en-US" altLang="en-US" i="1" dirty="0">
                <a:latin typeface="Calibri (Body)"/>
              </a:rPr>
              <a:t>e</a:t>
            </a:r>
            <a:r>
              <a:rPr lang="en-US" altLang="en-US" i="1" baseline="-25000" dirty="0">
                <a:latin typeface="Calibri (Body)"/>
              </a:rPr>
              <a:t>P </a:t>
            </a:r>
            <a:r>
              <a:rPr lang="en-US" altLang="en-US" dirty="0">
                <a:latin typeface="Calibri (Body)"/>
                <a:sym typeface="Wingdings" panose="05000000000000000000" pitchFamily="2" charset="2"/>
              </a:rPr>
              <a:t> 0 </a:t>
            </a:r>
            <a:r>
              <a:rPr lang="en-US" altLang="en-US" dirty="0">
                <a:latin typeface="Calibri (Body)"/>
              </a:rPr>
              <a:t>as the number of securities increases </a:t>
            </a:r>
          </a:p>
          <a:p>
            <a:pPr lvl="1"/>
            <a:r>
              <a:rPr lang="en-US" altLang="en-US" dirty="0">
                <a:latin typeface="Calibri (Body)"/>
              </a:rPr>
              <a:t>and their associated weights decrease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r>
              <a:rPr lang="en-US" altLang="en-US" dirty="0"/>
              <a:t>APT and Well-Diversified Portfolios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10-</a:t>
            </a:r>
            <a:fld id="{64435AF5-BEFA-4435-AF57-1889F273B39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18557"/>
              </p:ext>
            </p:extLst>
          </p:nvPr>
        </p:nvGraphicFramePr>
        <p:xfrm>
          <a:off x="2671763" y="1447800"/>
          <a:ext cx="36671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1663560" imgH="1244520" progId="Equation.DSMT4">
                  <p:embed/>
                </p:oleObj>
              </mc:Choice>
              <mc:Fallback>
                <p:oleObj name="Equation" r:id="rId3" imgW="166356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1763" y="1447800"/>
                        <a:ext cx="3667125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234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681</TotalTime>
  <Words>679</Words>
  <Application>Microsoft Office PowerPoint</Application>
  <PresentationFormat>On-screen Show (4:3)</PresentationFormat>
  <Paragraphs>133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(Body)</vt:lpstr>
      <vt:lpstr>Cambria</vt:lpstr>
      <vt:lpstr>Constantia</vt:lpstr>
      <vt:lpstr>Wingdings</vt:lpstr>
      <vt:lpstr>BKM_PPT_Ch01_11e_NB</vt:lpstr>
      <vt:lpstr>Equation</vt:lpstr>
      <vt:lpstr>Chapter Ten</vt:lpstr>
      <vt:lpstr>Single Factor Model (1 of 2)</vt:lpstr>
      <vt:lpstr>Single Factor Model (2 of 2)</vt:lpstr>
      <vt:lpstr>Multifactor Models</vt:lpstr>
      <vt:lpstr>Multifactor Model Equation</vt:lpstr>
      <vt:lpstr>Interpretation</vt:lpstr>
      <vt:lpstr>Arbitrage Pricing Theory</vt:lpstr>
      <vt:lpstr>Law of One Price</vt:lpstr>
      <vt:lpstr>APT and Well-Diversified Portfolios</vt:lpstr>
      <vt:lpstr>Returns as a Function of  the Systematic Factor</vt:lpstr>
      <vt:lpstr>Returns as a Function of the Systematic Factor: An Arbitrage Opportunity</vt:lpstr>
      <vt:lpstr>An Arbitrage Opportunity</vt:lpstr>
      <vt:lpstr>No-Arbitrage Equation of APT</vt:lpstr>
      <vt:lpstr>APT and CAPM</vt:lpstr>
      <vt:lpstr>Multifactor APT</vt:lpstr>
      <vt:lpstr>Two-Factor Model (1 of 2)</vt:lpstr>
      <vt:lpstr>Two-Factor Model (2 of 2)</vt:lpstr>
      <vt:lpstr>Fama-French Three-Factor Model</vt:lpstr>
      <vt:lpstr>The Multifactor CAPM and the APT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54</cp:revision>
  <cp:lastPrinted>2017-03-07T15:41:56Z</cp:lastPrinted>
  <dcterms:created xsi:type="dcterms:W3CDTF">2017-03-09T17:21:39Z</dcterms:created>
  <dcterms:modified xsi:type="dcterms:W3CDTF">2018-01-23T00:28:41Z</dcterms:modified>
</cp:coreProperties>
</file>