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comments/comment2.xml" ContentType="application/vnd.openxmlformats-officedocument.presentationml.comments+xml"/>
  <Override PartName="/ppt/notesSlides/notesSlide21.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comments/comment4.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5.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6"/>
  </p:notesMasterIdLst>
  <p:handoutMasterIdLst>
    <p:handoutMasterId r:id="rId37"/>
  </p:handoutMasterIdLst>
  <p:sldIdLst>
    <p:sldId id="313"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46" r:id="rId18"/>
    <p:sldId id="329" r:id="rId19"/>
    <p:sldId id="330" r:id="rId20"/>
    <p:sldId id="332" r:id="rId21"/>
    <p:sldId id="333" r:id="rId22"/>
    <p:sldId id="334" r:id="rId23"/>
    <p:sldId id="331" r:id="rId24"/>
    <p:sldId id="335" r:id="rId25"/>
    <p:sldId id="336" r:id="rId26"/>
    <p:sldId id="337" r:id="rId27"/>
    <p:sldId id="338" r:id="rId28"/>
    <p:sldId id="339" r:id="rId29"/>
    <p:sldId id="340" r:id="rId30"/>
    <p:sldId id="341" r:id="rId31"/>
    <p:sldId id="342" r:id="rId32"/>
    <p:sldId id="343" r:id="rId33"/>
    <p:sldId id="344" r:id="rId34"/>
    <p:sldId id="345" r:id="rId35"/>
  </p:sldIdLst>
  <p:sldSz cx="9144000" cy="6858000" type="screen4x3"/>
  <p:notesSz cx="6973888"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9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Wood" initials="AW" lastIdx="6" clrIdx="0">
    <p:extLst>
      <p:ext uri="{19B8F6BF-5375-455C-9EA6-DF929625EA0E}">
        <p15:presenceInfo xmlns:p15="http://schemas.microsoft.com/office/powerpoint/2012/main" userId="81f415766915de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061"/>
    <a:srgbClr val="911E3C"/>
    <a:srgbClr val="E9D2D7"/>
    <a:srgbClr val="FFF5F5"/>
    <a:srgbClr val="D2F0FF"/>
    <a:srgbClr val="953735"/>
    <a:srgbClr val="CDEBFE"/>
    <a:srgbClr val="CAE2FE"/>
    <a:srgbClr val="99CCFF"/>
    <a:srgbClr val="B3C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8" autoAdjust="0"/>
    <p:restoredTop sz="77847" autoAdjust="0"/>
  </p:normalViewPr>
  <p:slideViewPr>
    <p:cSldViewPr>
      <p:cViewPr varScale="1">
        <p:scale>
          <a:sx n="68" d="100"/>
          <a:sy n="68" d="100"/>
        </p:scale>
        <p:origin x="147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40" y="-96"/>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11T16:45:32.662" idx="2">
    <p:pos x="10" y="10"/>
    <p:text>Missing info in slide/notes for Small Firm Effect</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11T16:46:46.626" idx="3">
    <p:pos x="10" y="10"/>
    <p:text>Missing info in slide/notes for Book-to-Market Ratios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11T16:48:12.943" idx="4">
    <p:pos x="10" y="10"/>
    <p:text>Missing info in slide/notes for Post-Earnings-Announcement</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11T16:49:25.990" idx="5">
    <p:pos x="10" y="10"/>
    <p:text>Missing info in slide/notes for the terms presented</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11T16:56:29.188" idx="6">
    <p:pos x="1351" y="2921"/>
    <p:text>Chordia, Subrahmanyam, and Tong... (p 358) This point seems incomplete</p:text>
    <p:extLst>
      <p:ext uri="{C676402C-5697-4E1C-873F-D02D1690AC5C}">
        <p15:threadingInfo xmlns:p15="http://schemas.microsoft.com/office/powerpoint/2012/main" timeZoneBias="24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2018" cy="461804"/>
          </a:xfrm>
          <a:prstGeom prst="rect">
            <a:avLst/>
          </a:prstGeom>
          <a:noFill/>
          <a:ln w="9525">
            <a:noFill/>
            <a:miter lim="800000"/>
            <a:headEnd/>
            <a:tailEnd/>
          </a:ln>
          <a:effectLst/>
        </p:spPr>
        <p:txBody>
          <a:bodyPr vert="horz" wrap="square" lIns="92620" tIns="46310" rIns="92620" bIns="46310" numCol="1" anchor="t" anchorCtr="0" compatLnSpc="1">
            <a:prstTxWarp prst="textNoShape">
              <a:avLst/>
            </a:prstTxWarp>
          </a:bodyPr>
          <a:lstStyle>
            <a:lvl1pPr>
              <a:defRPr sz="1200">
                <a:ea typeface="+mn-ea"/>
              </a:defRPr>
            </a:lvl1pPr>
          </a:lstStyle>
          <a:p>
            <a:pPr>
              <a:defRPr/>
            </a:pPr>
            <a:endParaRPr lang="en-US" dirty="0"/>
          </a:p>
        </p:txBody>
      </p:sp>
      <p:sp>
        <p:nvSpPr>
          <p:cNvPr id="33795" name="Rectangle 3"/>
          <p:cNvSpPr>
            <a:spLocks noGrp="1" noChangeArrowheads="1"/>
          </p:cNvSpPr>
          <p:nvPr>
            <p:ph type="dt" sz="quarter" idx="1"/>
          </p:nvPr>
        </p:nvSpPr>
        <p:spPr bwMode="auto">
          <a:xfrm>
            <a:off x="3950256" y="0"/>
            <a:ext cx="3022018" cy="461804"/>
          </a:xfrm>
          <a:prstGeom prst="rect">
            <a:avLst/>
          </a:prstGeom>
          <a:noFill/>
          <a:ln w="9525">
            <a:noFill/>
            <a:miter lim="800000"/>
            <a:headEnd/>
            <a:tailEnd/>
          </a:ln>
          <a:effectLst/>
        </p:spPr>
        <p:txBody>
          <a:bodyPr vert="horz" wrap="square" lIns="92620" tIns="46310" rIns="92620" bIns="46310" numCol="1" anchor="t" anchorCtr="0" compatLnSpc="1">
            <a:prstTxWarp prst="textNoShape">
              <a:avLst/>
            </a:prstTxWarp>
          </a:bodyPr>
          <a:lstStyle>
            <a:lvl1pPr algn="r">
              <a:defRPr sz="1200">
                <a:ea typeface="+mn-ea"/>
              </a:defRPr>
            </a:lvl1pPr>
          </a:lstStyle>
          <a:p>
            <a:pPr>
              <a:defRPr/>
            </a:pPr>
            <a:endParaRPr lang="en-US" dirty="0"/>
          </a:p>
        </p:txBody>
      </p:sp>
      <p:sp>
        <p:nvSpPr>
          <p:cNvPr id="33796" name="Rectangle 4"/>
          <p:cNvSpPr>
            <a:spLocks noGrp="1" noChangeArrowheads="1"/>
          </p:cNvSpPr>
          <p:nvPr>
            <p:ph type="ftr" sz="quarter" idx="2"/>
          </p:nvPr>
        </p:nvSpPr>
        <p:spPr bwMode="auto">
          <a:xfrm>
            <a:off x="0" y="8772668"/>
            <a:ext cx="3022018" cy="461804"/>
          </a:xfrm>
          <a:prstGeom prst="rect">
            <a:avLst/>
          </a:prstGeom>
          <a:noFill/>
          <a:ln w="9525">
            <a:noFill/>
            <a:miter lim="800000"/>
            <a:headEnd/>
            <a:tailEnd/>
          </a:ln>
          <a:effectLst/>
        </p:spPr>
        <p:txBody>
          <a:bodyPr vert="horz" wrap="square" lIns="92620" tIns="46310" rIns="92620" bIns="46310" numCol="1" anchor="b" anchorCtr="0" compatLnSpc="1">
            <a:prstTxWarp prst="textNoShape">
              <a:avLst/>
            </a:prstTxWarp>
          </a:bodyPr>
          <a:lstStyle>
            <a:lvl1pPr>
              <a:defRPr sz="1200">
                <a:ea typeface="+mn-ea"/>
              </a:defRPr>
            </a:lvl1pPr>
          </a:lstStyle>
          <a:p>
            <a:pPr>
              <a:defRPr/>
            </a:pPr>
            <a:endParaRPr lang="en-US" dirty="0"/>
          </a:p>
        </p:txBody>
      </p:sp>
      <p:sp>
        <p:nvSpPr>
          <p:cNvPr id="33797" name="Rectangle 5"/>
          <p:cNvSpPr>
            <a:spLocks noGrp="1" noChangeArrowheads="1"/>
          </p:cNvSpPr>
          <p:nvPr>
            <p:ph type="sldNum" sz="quarter" idx="3"/>
          </p:nvPr>
        </p:nvSpPr>
        <p:spPr bwMode="auto">
          <a:xfrm>
            <a:off x="3950256" y="8772668"/>
            <a:ext cx="3022018" cy="461804"/>
          </a:xfrm>
          <a:prstGeom prst="rect">
            <a:avLst/>
          </a:prstGeom>
          <a:noFill/>
          <a:ln w="9525">
            <a:noFill/>
            <a:miter lim="800000"/>
            <a:headEnd/>
            <a:tailEnd/>
          </a:ln>
          <a:effectLst/>
        </p:spPr>
        <p:txBody>
          <a:bodyPr vert="horz" wrap="square" lIns="92620" tIns="46310" rIns="92620" bIns="46310" numCol="1" anchor="b" anchorCtr="0" compatLnSpc="1">
            <a:prstTxWarp prst="textNoShape">
              <a:avLst/>
            </a:prstTxWarp>
          </a:bodyPr>
          <a:lstStyle>
            <a:lvl1pPr algn="r">
              <a:defRPr sz="1200">
                <a:ea typeface="+mn-ea"/>
              </a:defRPr>
            </a:lvl1pPr>
          </a:lstStyle>
          <a:p>
            <a:pPr>
              <a:defRPr/>
            </a:pPr>
            <a:endParaRPr lang="en-US" dirty="0"/>
          </a:p>
        </p:txBody>
      </p:sp>
    </p:spTree>
    <p:extLst>
      <p:ext uri="{BB962C8B-B14F-4D97-AF65-F5344CB8AC3E}">
        <p14:creationId xmlns:p14="http://schemas.microsoft.com/office/powerpoint/2010/main" val="3503677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2018" cy="461804"/>
          </a:xfrm>
          <a:prstGeom prst="rect">
            <a:avLst/>
          </a:prstGeom>
        </p:spPr>
        <p:txBody>
          <a:bodyPr vert="horz" lIns="92620" tIns="46310" rIns="92620" bIns="46310" rtlCol="0"/>
          <a:lstStyle>
            <a:lvl1pPr algn="l">
              <a:defRPr sz="1200">
                <a:ea typeface="+mn-ea"/>
              </a:defRPr>
            </a:lvl1pPr>
          </a:lstStyle>
          <a:p>
            <a:pPr>
              <a:defRPr/>
            </a:pPr>
            <a:endParaRPr lang="en-US" dirty="0"/>
          </a:p>
        </p:txBody>
      </p:sp>
      <p:sp>
        <p:nvSpPr>
          <p:cNvPr id="3" name="Date Placeholder 2"/>
          <p:cNvSpPr>
            <a:spLocks noGrp="1"/>
          </p:cNvSpPr>
          <p:nvPr>
            <p:ph type="dt" idx="1"/>
          </p:nvPr>
        </p:nvSpPr>
        <p:spPr>
          <a:xfrm>
            <a:off x="3950256" y="0"/>
            <a:ext cx="3022018" cy="461804"/>
          </a:xfrm>
          <a:prstGeom prst="rect">
            <a:avLst/>
          </a:prstGeom>
        </p:spPr>
        <p:txBody>
          <a:bodyPr vert="horz" wrap="square" lIns="92620" tIns="46310" rIns="92620" bIns="46310" numCol="1" anchor="t" anchorCtr="0" compatLnSpc="1">
            <a:prstTxWarp prst="textNoShape">
              <a:avLst/>
            </a:prstTxWarp>
          </a:bodyPr>
          <a:lstStyle>
            <a:lvl1pPr algn="r">
              <a:defRPr sz="1200"/>
            </a:lvl1pPr>
          </a:lstStyle>
          <a:p>
            <a:fld id="{FE75341E-D6E9-7A48-9509-661CCAD616DB}" type="datetimeFigureOut">
              <a:rPr lang="en-US"/>
              <a:pPr/>
              <a:t>1/22/2018</a:t>
            </a:fld>
            <a:endParaRPr lang="en-US" dirty="0"/>
          </a:p>
        </p:txBody>
      </p:sp>
      <p:sp>
        <p:nvSpPr>
          <p:cNvPr id="4" name="Slide Image Placeholder 3"/>
          <p:cNvSpPr>
            <a:spLocks noGrp="1" noRot="1" noChangeAspect="1"/>
          </p:cNvSpPr>
          <p:nvPr>
            <p:ph type="sldImg" idx="2"/>
          </p:nvPr>
        </p:nvSpPr>
        <p:spPr>
          <a:xfrm>
            <a:off x="1177925" y="692150"/>
            <a:ext cx="4618038" cy="3463925"/>
          </a:xfrm>
          <a:prstGeom prst="rect">
            <a:avLst/>
          </a:prstGeom>
          <a:noFill/>
          <a:ln w="12700">
            <a:solidFill>
              <a:prstClr val="black"/>
            </a:solidFill>
          </a:ln>
        </p:spPr>
        <p:txBody>
          <a:bodyPr vert="horz" lIns="92620" tIns="46310" rIns="92620" bIns="46310" rtlCol="0" anchor="ctr"/>
          <a:lstStyle/>
          <a:p>
            <a:pPr lvl="0"/>
            <a:endParaRPr lang="en-US" noProof="0" dirty="0"/>
          </a:p>
        </p:txBody>
      </p:sp>
      <p:sp>
        <p:nvSpPr>
          <p:cNvPr id="5" name="Notes Placeholder 4"/>
          <p:cNvSpPr>
            <a:spLocks noGrp="1"/>
          </p:cNvSpPr>
          <p:nvPr>
            <p:ph type="body" sz="quarter" idx="3"/>
          </p:nvPr>
        </p:nvSpPr>
        <p:spPr>
          <a:xfrm>
            <a:off x="697389" y="4387136"/>
            <a:ext cx="5579110" cy="4156234"/>
          </a:xfrm>
          <a:prstGeom prst="rect">
            <a:avLst/>
          </a:prstGeom>
        </p:spPr>
        <p:txBody>
          <a:bodyPr vert="horz" lIns="92620" tIns="46310" rIns="92620" bIns="4631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668"/>
            <a:ext cx="3022018" cy="461804"/>
          </a:xfrm>
          <a:prstGeom prst="rect">
            <a:avLst/>
          </a:prstGeom>
        </p:spPr>
        <p:txBody>
          <a:bodyPr vert="horz" lIns="92620" tIns="46310" rIns="92620" bIns="46310" rtlCol="0" anchor="b"/>
          <a:lstStyle>
            <a:lvl1pPr algn="l">
              <a:defRPr sz="1200">
                <a:ea typeface="+mn-ea"/>
              </a:defRPr>
            </a:lvl1pPr>
          </a:lstStyle>
          <a:p>
            <a:pPr>
              <a:defRPr/>
            </a:pPr>
            <a:endParaRPr lang="en-US" dirty="0"/>
          </a:p>
        </p:txBody>
      </p:sp>
      <p:sp>
        <p:nvSpPr>
          <p:cNvPr id="7" name="Slide Number Placeholder 6"/>
          <p:cNvSpPr>
            <a:spLocks noGrp="1"/>
          </p:cNvSpPr>
          <p:nvPr>
            <p:ph type="sldNum" sz="quarter" idx="5"/>
          </p:nvPr>
        </p:nvSpPr>
        <p:spPr>
          <a:xfrm>
            <a:off x="3950256" y="8772668"/>
            <a:ext cx="3022018" cy="461804"/>
          </a:xfrm>
          <a:prstGeom prst="rect">
            <a:avLst/>
          </a:prstGeom>
        </p:spPr>
        <p:txBody>
          <a:bodyPr vert="horz" wrap="square" lIns="92620" tIns="46310" rIns="92620" bIns="46310" numCol="1" anchor="b" anchorCtr="0" compatLnSpc="1">
            <a:prstTxWarp prst="textNoShape">
              <a:avLst/>
            </a:prstTxWarp>
          </a:bodyPr>
          <a:lstStyle>
            <a:lvl1pPr algn="r">
              <a:defRPr sz="1200"/>
            </a:lvl1pPr>
          </a:lstStyle>
          <a:p>
            <a:fld id="{8702DF03-1B33-BC46-83F8-3BE79744AC34}" type="slidenum">
              <a:rPr lang="en-US"/>
              <a:pPr/>
              <a:t>‹#›</a:t>
            </a:fld>
            <a:endParaRPr lang="en-US" dirty="0"/>
          </a:p>
        </p:txBody>
      </p:sp>
    </p:spTree>
    <p:extLst>
      <p:ext uri="{BB962C8B-B14F-4D97-AF65-F5344CB8AC3E}">
        <p14:creationId xmlns:p14="http://schemas.microsoft.com/office/powerpoint/2010/main" val="27809062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84199BBA-6C6E-4B9C-8D66-5D897984D2A7}" type="slidenum">
              <a:rPr lang="en-US" altLang="en-US"/>
              <a:pPr eaLnBrk="1" hangingPunct="1">
                <a:spcBef>
                  <a:spcPct val="0"/>
                </a:spcBef>
              </a:pPr>
              <a:t>2</a:t>
            </a:fld>
            <a:endParaRPr lang="en-US" altLang="en-US" dirty="0"/>
          </a:p>
        </p:txBody>
      </p:sp>
    </p:spTree>
    <p:extLst>
      <p:ext uri="{BB962C8B-B14F-4D97-AF65-F5344CB8AC3E}">
        <p14:creationId xmlns:p14="http://schemas.microsoft.com/office/powerpoint/2010/main" val="2569455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57F12013-F51D-4502-A5AA-EB2BB7103CAB}" type="slidenum">
              <a:rPr lang="en-US" altLang="en-US"/>
              <a:pPr eaLnBrk="1" hangingPunct="1">
                <a:spcBef>
                  <a:spcPct val="0"/>
                </a:spcBef>
              </a:pPr>
              <a:t>11</a:t>
            </a:fld>
            <a:endParaRPr lang="en-US" altLang="en-US" dirty="0"/>
          </a:p>
        </p:txBody>
      </p:sp>
    </p:spTree>
    <p:extLst>
      <p:ext uri="{BB962C8B-B14F-4D97-AF65-F5344CB8AC3E}">
        <p14:creationId xmlns:p14="http://schemas.microsoft.com/office/powerpoint/2010/main" val="357246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EAF3824F-D69E-480D-A708-0445B748C395}" type="slidenum">
              <a:rPr lang="en-US" altLang="en-US"/>
              <a:pPr eaLnBrk="1" hangingPunct="1">
                <a:spcBef>
                  <a:spcPct val="0"/>
                </a:spcBef>
              </a:pPr>
              <a:t>12</a:t>
            </a:fld>
            <a:endParaRPr lang="en-US" altLang="en-US" dirty="0"/>
          </a:p>
        </p:txBody>
      </p:sp>
    </p:spTree>
    <p:extLst>
      <p:ext uri="{BB962C8B-B14F-4D97-AF65-F5344CB8AC3E}">
        <p14:creationId xmlns:p14="http://schemas.microsoft.com/office/powerpoint/2010/main" val="3904609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EDA5B6DA-EA2C-425E-8EC1-F07CFF02D9C0}" type="slidenum">
              <a:rPr lang="en-US" altLang="en-US"/>
              <a:pPr eaLnBrk="1" hangingPunct="1">
                <a:spcBef>
                  <a:spcPct val="0"/>
                </a:spcBef>
              </a:pPr>
              <a:t>13</a:t>
            </a:fld>
            <a:endParaRPr lang="en-US" altLang="en-US" dirty="0"/>
          </a:p>
        </p:txBody>
      </p:sp>
    </p:spTree>
    <p:extLst>
      <p:ext uri="{BB962C8B-B14F-4D97-AF65-F5344CB8AC3E}">
        <p14:creationId xmlns:p14="http://schemas.microsoft.com/office/powerpoint/2010/main" val="3753962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B5D0F7AE-A531-43A3-B3BA-1AC132911AF5}" type="slidenum">
              <a:rPr lang="en-US" altLang="en-US"/>
              <a:pPr eaLnBrk="1" hangingPunct="1">
                <a:spcBef>
                  <a:spcPct val="0"/>
                </a:spcBef>
              </a:pPr>
              <a:t>14</a:t>
            </a:fld>
            <a:endParaRPr lang="en-US" altLang="en-US" dirty="0"/>
          </a:p>
        </p:txBody>
      </p:sp>
    </p:spTree>
    <p:extLst>
      <p:ext uri="{BB962C8B-B14F-4D97-AF65-F5344CB8AC3E}">
        <p14:creationId xmlns:p14="http://schemas.microsoft.com/office/powerpoint/2010/main" val="417264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23233720-FA2D-4643-8911-ECA800F0E4FB}" type="slidenum">
              <a:rPr lang="en-US" altLang="en-US"/>
              <a:pPr eaLnBrk="1" hangingPunct="1">
                <a:spcBef>
                  <a:spcPct val="0"/>
                </a:spcBef>
              </a:pPr>
              <a:t>15</a:t>
            </a:fld>
            <a:endParaRPr lang="en-US" altLang="en-US" dirty="0"/>
          </a:p>
        </p:txBody>
      </p:sp>
    </p:spTree>
    <p:extLst>
      <p:ext uri="{BB962C8B-B14F-4D97-AF65-F5344CB8AC3E}">
        <p14:creationId xmlns:p14="http://schemas.microsoft.com/office/powerpoint/2010/main" val="1395553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latin typeface="Calibri (Body)"/>
              </a:rPr>
              <a:t>Magnitude Issue: </a:t>
            </a:r>
            <a:r>
              <a:rPr lang="en-US" altLang="en-US" dirty="0">
                <a:latin typeface="Calibri (Body)"/>
              </a:rPr>
              <a:t>Only managers of large portfolios can earn enough trading profits to make the exploitation of minor mispricing worth the effort.</a:t>
            </a:r>
          </a:p>
          <a:p>
            <a:r>
              <a:rPr lang="en-US" altLang="en-US" sz="2800" dirty="0">
                <a:latin typeface="Calibri (Body)"/>
              </a:rPr>
              <a:t>Selection Bias Issue: </a:t>
            </a:r>
            <a:r>
              <a:rPr lang="en-US" altLang="en-US" dirty="0">
                <a:latin typeface="Calibri (Body)"/>
              </a:rPr>
              <a:t>Only unsuccessful investment schemes are made public; good schemes remain private.</a:t>
            </a:r>
          </a:p>
          <a:p>
            <a:r>
              <a:rPr lang="en-US" altLang="en-US" dirty="0">
                <a:latin typeface="Calibri (Body)"/>
              </a:rPr>
              <a:t>Lucky Event Issue:  </a:t>
            </a:r>
            <a:r>
              <a:rPr lang="en-US" dirty="0"/>
              <a:t>For every big winner, there may be many big losers, but we never hear of these managers. The winners, though, turn up in The Wall Street Journal as the latest stock market gurus; then they can make a fortune publishing market newsletters.</a:t>
            </a:r>
            <a:endParaRPr lang="en-US" altLang="en-US" dirty="0">
              <a:latin typeface="Calibri (Body)"/>
            </a:endParaRPr>
          </a:p>
          <a:p>
            <a:endParaRPr lang="en-US" altLang="en-US" dirty="0">
              <a:latin typeface="Arial" pitchFamily="34"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FA609F95-15E8-4DD2-8351-0FAFD150A9ED}" type="slidenum">
              <a:rPr lang="en-US" altLang="en-US"/>
              <a:pPr eaLnBrk="1" hangingPunct="1">
                <a:spcBef>
                  <a:spcPct val="0"/>
                </a:spcBef>
              </a:pPr>
              <a:t>16</a:t>
            </a:fld>
            <a:endParaRPr lang="en-US" altLang="en-US" dirty="0"/>
          </a:p>
        </p:txBody>
      </p:sp>
    </p:spTree>
    <p:extLst>
      <p:ext uri="{BB962C8B-B14F-4D97-AF65-F5344CB8AC3E}">
        <p14:creationId xmlns:p14="http://schemas.microsoft.com/office/powerpoint/2010/main" val="354284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sz="3200" i="1" dirty="0">
                <a:latin typeface="Calibri (Body)"/>
              </a:rPr>
              <a:t>Momentum</a:t>
            </a:r>
            <a:r>
              <a:rPr lang="en-US" altLang="en-US" sz="3200" dirty="0">
                <a:latin typeface="Calibri (Body)"/>
              </a:rPr>
              <a:t>: good or bad recent performance continues over short to intermediate time horizons</a:t>
            </a:r>
          </a:p>
          <a:p>
            <a:endParaRPr lang="en-US" altLang="en-US" dirty="0">
              <a:latin typeface="Arial" pitchFamily="34"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7B85F455-2BE8-4896-8780-4F412C65718D}" type="slidenum">
              <a:rPr lang="en-US" altLang="en-US"/>
              <a:pPr eaLnBrk="1" hangingPunct="1">
                <a:spcBef>
                  <a:spcPct val="0"/>
                </a:spcBef>
              </a:pPr>
              <a:t>17</a:t>
            </a:fld>
            <a:endParaRPr lang="en-US" altLang="en-US" dirty="0"/>
          </a:p>
        </p:txBody>
      </p:sp>
    </p:spTree>
    <p:extLst>
      <p:ext uri="{BB962C8B-B14F-4D97-AF65-F5344CB8AC3E}">
        <p14:creationId xmlns:p14="http://schemas.microsoft.com/office/powerpoint/2010/main" val="1442719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0" i="1" u="none" strike="noStrike" kern="1200" baseline="0" dirty="0">
                <a:solidFill>
                  <a:schemeClr val="tx1"/>
                </a:solidFill>
                <a:latin typeface="+mn-lt"/>
                <a:ea typeface="ＭＳ Ｐゴシック" charset="0"/>
                <a:cs typeface="+mn-cs"/>
              </a:rPr>
              <a:t>Reversal effect:</a:t>
            </a:r>
            <a:r>
              <a:rPr lang="en-US" sz="1200" b="1" i="0" u="none" strike="noStrike" kern="1200" baseline="0" dirty="0">
                <a:solidFill>
                  <a:schemeClr val="tx1"/>
                </a:solidFill>
                <a:latin typeface="+mn-lt"/>
                <a:ea typeface="ＭＳ Ｐゴシック" charset="0"/>
                <a:cs typeface="+mn-cs"/>
              </a:rPr>
              <a:t> </a:t>
            </a:r>
            <a:r>
              <a:rPr lang="en-US" sz="1200" b="0" i="0" u="none" strike="noStrike" kern="1200" baseline="0" dirty="0">
                <a:solidFill>
                  <a:schemeClr val="tx1"/>
                </a:solidFill>
                <a:latin typeface="+mn-lt"/>
                <a:ea typeface="ＭＳ Ｐゴシック" charset="0"/>
                <a:cs typeface="+mn-cs"/>
              </a:rPr>
              <a:t>in which losers rebound and winners fade back, suggests that the stock market overreacts to relevant news</a:t>
            </a:r>
            <a:endParaRPr lang="en-US" altLang="en-US" dirty="0">
              <a:latin typeface="Arial" pitchFamily="34"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7B85F455-2BE8-4896-8780-4F412C65718D}" type="slidenum">
              <a:rPr lang="en-US" altLang="en-US"/>
              <a:pPr eaLnBrk="1" hangingPunct="1">
                <a:spcBef>
                  <a:spcPct val="0"/>
                </a:spcBef>
              </a:pPr>
              <a:t>18</a:t>
            </a:fld>
            <a:endParaRPr lang="en-US" altLang="en-US" dirty="0"/>
          </a:p>
        </p:txBody>
      </p:sp>
    </p:spTree>
    <p:extLst>
      <p:ext uri="{BB962C8B-B14F-4D97-AF65-F5344CB8AC3E}">
        <p14:creationId xmlns:p14="http://schemas.microsoft.com/office/powerpoint/2010/main" val="1636232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695C9F68-52ED-402E-9FDA-A7CA94F8FFE0}" type="slidenum">
              <a:rPr lang="en-US" altLang="en-US"/>
              <a:pPr eaLnBrk="1" hangingPunct="1">
                <a:spcBef>
                  <a:spcPct val="0"/>
                </a:spcBef>
              </a:pPr>
              <a:t>19</a:t>
            </a:fld>
            <a:endParaRPr lang="en-US" altLang="en-US" dirty="0"/>
          </a:p>
        </p:txBody>
      </p:sp>
    </p:spTree>
    <p:extLst>
      <p:ext uri="{BB962C8B-B14F-4D97-AF65-F5344CB8AC3E}">
        <p14:creationId xmlns:p14="http://schemas.microsoft.com/office/powerpoint/2010/main" val="3156085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25832693-C0DF-4A48-BBCD-D50ADCF31326}" type="slidenum">
              <a:rPr lang="en-US" altLang="en-US"/>
              <a:pPr eaLnBrk="1" hangingPunct="1">
                <a:spcBef>
                  <a:spcPct val="0"/>
                </a:spcBef>
              </a:pPr>
              <a:t>20</a:t>
            </a:fld>
            <a:endParaRPr lang="en-US" altLang="en-US" dirty="0"/>
          </a:p>
        </p:txBody>
      </p:sp>
    </p:spTree>
    <p:extLst>
      <p:ext uri="{BB962C8B-B14F-4D97-AF65-F5344CB8AC3E}">
        <p14:creationId xmlns:p14="http://schemas.microsoft.com/office/powerpoint/2010/main" val="107621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Calibri (Body)"/>
              </a:rPr>
              <a:t>EMH: says stock prices already reflect all available information</a:t>
            </a:r>
          </a:p>
          <a:p>
            <a:endParaRPr lang="en-US" altLang="en-US" dirty="0">
              <a:latin typeface="Arial"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AF6E7D52-0F3E-4A50-852A-404A2B16F02B}" type="slidenum">
              <a:rPr lang="en-US" altLang="en-US"/>
              <a:pPr eaLnBrk="1" hangingPunct="1">
                <a:spcBef>
                  <a:spcPct val="0"/>
                </a:spcBef>
              </a:pPr>
              <a:t>3</a:t>
            </a:fld>
            <a:endParaRPr lang="en-US" altLang="en-US" dirty="0"/>
          </a:p>
        </p:txBody>
      </p:sp>
    </p:spTree>
    <p:extLst>
      <p:ext uri="{BB962C8B-B14F-4D97-AF65-F5344CB8AC3E}">
        <p14:creationId xmlns:p14="http://schemas.microsoft.com/office/powerpoint/2010/main" val="3116494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46B741E8-79BD-4244-A47F-D0B31FF4C176}" type="slidenum">
              <a:rPr lang="en-US" altLang="en-US"/>
              <a:pPr eaLnBrk="1" hangingPunct="1">
                <a:spcBef>
                  <a:spcPct val="0"/>
                </a:spcBef>
              </a:pPr>
              <a:t>21</a:t>
            </a:fld>
            <a:endParaRPr lang="en-US" altLang="en-US" dirty="0"/>
          </a:p>
        </p:txBody>
      </p:sp>
    </p:spTree>
    <p:extLst>
      <p:ext uri="{BB962C8B-B14F-4D97-AF65-F5344CB8AC3E}">
        <p14:creationId xmlns:p14="http://schemas.microsoft.com/office/powerpoint/2010/main" val="1272524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F5681EF2-3F27-4A71-B103-D25A096D003E}" type="slidenum">
              <a:rPr lang="en-US" altLang="en-US"/>
              <a:pPr eaLnBrk="1" hangingPunct="1">
                <a:spcBef>
                  <a:spcPct val="0"/>
                </a:spcBef>
              </a:pPr>
              <a:t>22</a:t>
            </a:fld>
            <a:endParaRPr lang="en-US" altLang="en-US" dirty="0"/>
          </a:p>
        </p:txBody>
      </p:sp>
    </p:spTree>
    <p:extLst>
      <p:ext uri="{BB962C8B-B14F-4D97-AF65-F5344CB8AC3E}">
        <p14:creationId xmlns:p14="http://schemas.microsoft.com/office/powerpoint/2010/main" val="833454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F3038271-8AA9-4B11-B484-1618B1029EAA}" type="slidenum">
              <a:rPr lang="en-US" altLang="en-US"/>
              <a:pPr eaLnBrk="1" hangingPunct="1">
                <a:spcBef>
                  <a:spcPct val="0"/>
                </a:spcBef>
              </a:pPr>
              <a:t>23</a:t>
            </a:fld>
            <a:endParaRPr lang="en-US" altLang="en-US" dirty="0"/>
          </a:p>
        </p:txBody>
      </p:sp>
    </p:spTree>
    <p:extLst>
      <p:ext uri="{BB962C8B-B14F-4D97-AF65-F5344CB8AC3E}">
        <p14:creationId xmlns:p14="http://schemas.microsoft.com/office/powerpoint/2010/main" val="3859974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24F6FE74-98D1-481D-AC37-13FB9237EFB6}" type="slidenum">
              <a:rPr lang="en-US" altLang="en-US"/>
              <a:pPr eaLnBrk="1" hangingPunct="1">
                <a:spcBef>
                  <a:spcPct val="0"/>
                </a:spcBef>
              </a:pPr>
              <a:t>24</a:t>
            </a:fld>
            <a:endParaRPr lang="en-US" altLang="en-US" dirty="0"/>
          </a:p>
        </p:txBody>
      </p:sp>
    </p:spTree>
    <p:extLst>
      <p:ext uri="{BB962C8B-B14F-4D97-AF65-F5344CB8AC3E}">
        <p14:creationId xmlns:p14="http://schemas.microsoft.com/office/powerpoint/2010/main" val="3959091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A634AC93-AB78-4B09-A81A-138AC5B5548E}" type="slidenum">
              <a:rPr lang="en-US" altLang="en-US"/>
              <a:pPr eaLnBrk="1" hangingPunct="1">
                <a:spcBef>
                  <a:spcPct val="0"/>
                </a:spcBef>
              </a:pPr>
              <a:t>25</a:t>
            </a:fld>
            <a:endParaRPr lang="en-US" altLang="en-US" dirty="0"/>
          </a:p>
        </p:txBody>
      </p:sp>
    </p:spTree>
    <p:extLst>
      <p:ext uri="{BB962C8B-B14F-4D97-AF65-F5344CB8AC3E}">
        <p14:creationId xmlns:p14="http://schemas.microsoft.com/office/powerpoint/2010/main" val="2703759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600567A5-080F-48B7-8985-A2EB87A7846E}" type="slidenum">
              <a:rPr lang="en-US" altLang="en-US"/>
              <a:pPr eaLnBrk="1" hangingPunct="1">
                <a:spcBef>
                  <a:spcPct val="0"/>
                </a:spcBef>
              </a:pPr>
              <a:t>26</a:t>
            </a:fld>
            <a:endParaRPr lang="en-US" altLang="en-US" dirty="0"/>
          </a:p>
        </p:txBody>
      </p:sp>
    </p:spTree>
    <p:extLst>
      <p:ext uri="{BB962C8B-B14F-4D97-AF65-F5344CB8AC3E}">
        <p14:creationId xmlns:p14="http://schemas.microsoft.com/office/powerpoint/2010/main" val="3519108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4F34C0D9-578B-4147-AE0B-95B13B300B4E}" type="slidenum">
              <a:rPr lang="en-US" altLang="en-US"/>
              <a:pPr eaLnBrk="1" hangingPunct="1">
                <a:spcBef>
                  <a:spcPct val="0"/>
                </a:spcBef>
              </a:pPr>
              <a:t>27</a:t>
            </a:fld>
            <a:endParaRPr lang="en-US" altLang="en-US" dirty="0"/>
          </a:p>
        </p:txBody>
      </p:sp>
    </p:spTree>
    <p:extLst>
      <p:ext uri="{BB962C8B-B14F-4D97-AF65-F5344CB8AC3E}">
        <p14:creationId xmlns:p14="http://schemas.microsoft.com/office/powerpoint/2010/main" val="1299042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B7BB42DD-BF86-4075-8139-3F2907A19AB7}" type="slidenum">
              <a:rPr lang="en-US" altLang="en-US"/>
              <a:pPr eaLnBrk="1" hangingPunct="1">
                <a:spcBef>
                  <a:spcPct val="0"/>
                </a:spcBef>
              </a:pPr>
              <a:t>28</a:t>
            </a:fld>
            <a:endParaRPr lang="en-US" altLang="en-US" dirty="0"/>
          </a:p>
        </p:txBody>
      </p:sp>
    </p:spTree>
    <p:extLst>
      <p:ext uri="{BB962C8B-B14F-4D97-AF65-F5344CB8AC3E}">
        <p14:creationId xmlns:p14="http://schemas.microsoft.com/office/powerpoint/2010/main" val="4046275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DC824E98-8548-45E6-B6DB-E5F41C9B9976}" type="slidenum">
              <a:rPr lang="en-US" altLang="en-US"/>
              <a:pPr eaLnBrk="1" hangingPunct="1">
                <a:spcBef>
                  <a:spcPct val="0"/>
                </a:spcBef>
              </a:pPr>
              <a:t>29</a:t>
            </a:fld>
            <a:endParaRPr lang="en-US" altLang="en-US" dirty="0"/>
          </a:p>
        </p:txBody>
      </p:sp>
    </p:spTree>
    <p:extLst>
      <p:ext uri="{BB962C8B-B14F-4D97-AF65-F5344CB8AC3E}">
        <p14:creationId xmlns:p14="http://schemas.microsoft.com/office/powerpoint/2010/main" val="4200584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latin typeface="Calibri (Body)"/>
              </a:rPr>
              <a:t>The three Fama-French factors:</a:t>
            </a:r>
            <a:r>
              <a:rPr lang="en-US" altLang="en-US" baseline="0" dirty="0">
                <a:latin typeface="Calibri (Body)"/>
              </a:rPr>
              <a:t> </a:t>
            </a:r>
            <a:r>
              <a:rPr lang="en-US" altLang="en-US" dirty="0">
                <a:latin typeface="Calibri (Body)"/>
              </a:rPr>
              <a:t>the return on the market index, and returns to portfolios based on size, and book-to-market ratio </a:t>
            </a:r>
          </a:p>
          <a:p>
            <a:pPr lvl="1"/>
            <a:r>
              <a:rPr lang="en-US" altLang="en-US" dirty="0">
                <a:latin typeface="Calibri (Body)"/>
              </a:rPr>
              <a:t>Momentum factor:</a:t>
            </a:r>
            <a:r>
              <a:rPr lang="en-US" altLang="en-US" baseline="0" dirty="0">
                <a:latin typeface="Calibri (Body)"/>
              </a:rPr>
              <a:t> </a:t>
            </a:r>
            <a:r>
              <a:rPr lang="en-US" altLang="en-US" dirty="0">
                <a:latin typeface="Calibri (Body)"/>
              </a:rPr>
              <a:t>a portfolio constructed based on prior-year stock return</a:t>
            </a:r>
          </a:p>
          <a:p>
            <a:endParaRPr lang="en-US" altLang="en-US" dirty="0">
              <a:latin typeface="Arial"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5CC7C72B-E6F4-40DC-8D4C-1BCC2BE848AC}" type="slidenum">
              <a:rPr lang="en-US" altLang="en-US"/>
              <a:pPr eaLnBrk="1" hangingPunct="1">
                <a:spcBef>
                  <a:spcPct val="0"/>
                </a:spcBef>
              </a:pPr>
              <a:t>30</a:t>
            </a:fld>
            <a:endParaRPr lang="en-US" altLang="en-US" dirty="0"/>
          </a:p>
        </p:txBody>
      </p:sp>
    </p:spTree>
    <p:extLst>
      <p:ext uri="{BB962C8B-B14F-4D97-AF65-F5344CB8AC3E}">
        <p14:creationId xmlns:p14="http://schemas.microsoft.com/office/powerpoint/2010/main" val="3284980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ABBFACAA-C0D3-447E-8E92-F0C7FD8534F8}" type="slidenum">
              <a:rPr lang="en-US" altLang="en-US"/>
              <a:pPr eaLnBrk="1" hangingPunct="1">
                <a:spcBef>
                  <a:spcPct val="0"/>
                </a:spcBef>
              </a:pPr>
              <a:t>4</a:t>
            </a:fld>
            <a:endParaRPr lang="en-US" altLang="en-US" dirty="0"/>
          </a:p>
        </p:txBody>
      </p:sp>
    </p:spTree>
    <p:extLst>
      <p:ext uri="{BB962C8B-B14F-4D97-AF65-F5344CB8AC3E}">
        <p14:creationId xmlns:p14="http://schemas.microsoft.com/office/powerpoint/2010/main" val="1527780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5177A45E-9FB8-4373-8FBC-8241051D2C0E}" type="slidenum">
              <a:rPr lang="en-US" altLang="en-US"/>
              <a:pPr eaLnBrk="1" hangingPunct="1">
                <a:spcBef>
                  <a:spcPct val="0"/>
                </a:spcBef>
              </a:pPr>
              <a:t>31</a:t>
            </a:fld>
            <a:endParaRPr lang="en-US" altLang="en-US" dirty="0"/>
          </a:p>
        </p:txBody>
      </p:sp>
    </p:spTree>
    <p:extLst>
      <p:ext uri="{BB962C8B-B14F-4D97-AF65-F5344CB8AC3E}">
        <p14:creationId xmlns:p14="http://schemas.microsoft.com/office/powerpoint/2010/main" val="2571409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673637D6-EC7F-451A-9F9D-F5C15BF3CA1D}" type="slidenum">
              <a:rPr lang="en-US" altLang="en-US"/>
              <a:pPr eaLnBrk="1" hangingPunct="1">
                <a:spcBef>
                  <a:spcPct val="0"/>
                </a:spcBef>
              </a:pPr>
              <a:t>32</a:t>
            </a:fld>
            <a:endParaRPr lang="en-US" altLang="en-US" dirty="0"/>
          </a:p>
        </p:txBody>
      </p:sp>
    </p:spTree>
    <p:extLst>
      <p:ext uri="{BB962C8B-B14F-4D97-AF65-F5344CB8AC3E}">
        <p14:creationId xmlns:p14="http://schemas.microsoft.com/office/powerpoint/2010/main" val="3580681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4D652C08-A7A9-4B8C-80F9-A4B11453ED4F}" type="slidenum">
              <a:rPr lang="en-US" altLang="en-US"/>
              <a:pPr eaLnBrk="1" hangingPunct="1">
                <a:spcBef>
                  <a:spcPct val="0"/>
                </a:spcBef>
              </a:pPr>
              <a:t>33</a:t>
            </a:fld>
            <a:endParaRPr lang="en-US" altLang="en-US" dirty="0"/>
          </a:p>
        </p:txBody>
      </p:sp>
    </p:spTree>
    <p:extLst>
      <p:ext uri="{BB962C8B-B14F-4D97-AF65-F5344CB8AC3E}">
        <p14:creationId xmlns:p14="http://schemas.microsoft.com/office/powerpoint/2010/main" val="36344143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6C145958-BE23-43C3-955E-35DB10FECA1E}" type="slidenum">
              <a:rPr lang="en-US" altLang="en-US"/>
              <a:pPr eaLnBrk="1" hangingPunct="1">
                <a:spcBef>
                  <a:spcPct val="0"/>
                </a:spcBef>
              </a:pPr>
              <a:t>34</a:t>
            </a:fld>
            <a:endParaRPr lang="en-US" altLang="en-US" dirty="0"/>
          </a:p>
        </p:txBody>
      </p:sp>
    </p:spTree>
    <p:extLst>
      <p:ext uri="{BB962C8B-B14F-4D97-AF65-F5344CB8AC3E}">
        <p14:creationId xmlns:p14="http://schemas.microsoft.com/office/powerpoint/2010/main" val="295426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3DF5AB09-3DB0-4355-94A2-579840C61356}" type="slidenum">
              <a:rPr lang="en-US" altLang="en-US"/>
              <a:pPr eaLnBrk="1" hangingPunct="1">
                <a:spcBef>
                  <a:spcPct val="0"/>
                </a:spcBef>
              </a:pPr>
              <a:t>5</a:t>
            </a:fld>
            <a:endParaRPr lang="en-US" altLang="en-US" dirty="0"/>
          </a:p>
        </p:txBody>
      </p:sp>
    </p:spTree>
    <p:extLst>
      <p:ext uri="{BB962C8B-B14F-4D97-AF65-F5344CB8AC3E}">
        <p14:creationId xmlns:p14="http://schemas.microsoft.com/office/powerpoint/2010/main" val="3909466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C2CBDA16-BDCD-487C-90E3-5705076E5600}" type="slidenum">
              <a:rPr lang="en-US" altLang="en-US"/>
              <a:pPr eaLnBrk="1" hangingPunct="1">
                <a:spcBef>
                  <a:spcPct val="0"/>
                </a:spcBef>
              </a:pPr>
              <a:t>6</a:t>
            </a:fld>
            <a:endParaRPr lang="en-US" altLang="en-US" dirty="0"/>
          </a:p>
        </p:txBody>
      </p:sp>
    </p:spTree>
    <p:extLst>
      <p:ext uri="{BB962C8B-B14F-4D97-AF65-F5344CB8AC3E}">
        <p14:creationId xmlns:p14="http://schemas.microsoft.com/office/powerpoint/2010/main" val="2348271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CAB05E5A-CCB7-4FB3-9AD4-7916D5C88B03}" type="slidenum">
              <a:rPr lang="en-US" altLang="en-US"/>
              <a:pPr eaLnBrk="1" hangingPunct="1">
                <a:spcBef>
                  <a:spcPct val="0"/>
                </a:spcBef>
              </a:pPr>
              <a:t>7</a:t>
            </a:fld>
            <a:endParaRPr lang="en-US" altLang="en-US" dirty="0"/>
          </a:p>
        </p:txBody>
      </p:sp>
    </p:spTree>
    <p:extLst>
      <p:ext uri="{BB962C8B-B14F-4D97-AF65-F5344CB8AC3E}">
        <p14:creationId xmlns:p14="http://schemas.microsoft.com/office/powerpoint/2010/main" val="1631908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ＭＳ Ｐゴシック" charset="0"/>
                <a:cs typeface="+mn-cs"/>
              </a:rPr>
              <a:t>The </a:t>
            </a:r>
            <a:r>
              <a:rPr lang="en-US" sz="1200" b="1" i="0" u="none" strike="noStrike" kern="1200" baseline="0" dirty="0">
                <a:solidFill>
                  <a:schemeClr val="tx1"/>
                </a:solidFill>
                <a:latin typeface="+mn-lt"/>
                <a:ea typeface="ＭＳ Ｐゴシック" charset="0"/>
                <a:cs typeface="+mn-cs"/>
              </a:rPr>
              <a:t>weak-form </a:t>
            </a:r>
            <a:r>
              <a:rPr lang="en-US" sz="1200" b="0" i="0" u="none" strike="noStrike" kern="1200" baseline="0" dirty="0">
                <a:solidFill>
                  <a:schemeClr val="tx1"/>
                </a:solidFill>
                <a:latin typeface="+mn-lt"/>
                <a:ea typeface="ＭＳ Ｐゴシック" charset="0"/>
                <a:cs typeface="+mn-cs"/>
              </a:rPr>
              <a:t>hypothesis asserts that stock prices already reflect all information that can be derived by examining market trading data such as the history of past prices, trading volume, or short interest. </a:t>
            </a:r>
          </a:p>
          <a:p>
            <a:r>
              <a:rPr lang="en-US" sz="1200" b="0" i="0" u="none" strike="noStrike" kern="1200" baseline="0" dirty="0">
                <a:solidFill>
                  <a:schemeClr val="tx1"/>
                </a:solidFill>
                <a:latin typeface="+mn-lt"/>
                <a:ea typeface="ＭＳ Ｐゴシック" charset="0"/>
                <a:cs typeface="+mn-cs"/>
              </a:rPr>
              <a:t>The </a:t>
            </a:r>
            <a:r>
              <a:rPr lang="en-US" sz="1200" b="1" i="0" u="none" strike="noStrike" kern="1200" baseline="0" dirty="0">
                <a:solidFill>
                  <a:schemeClr val="tx1"/>
                </a:solidFill>
                <a:latin typeface="+mn-lt"/>
                <a:ea typeface="ＭＳ Ｐゴシック" charset="0"/>
                <a:cs typeface="+mn-cs"/>
              </a:rPr>
              <a:t>semistrong-form </a:t>
            </a:r>
            <a:r>
              <a:rPr lang="en-US" sz="1200" b="0" i="0" u="none" strike="noStrike" kern="1200" baseline="0" dirty="0">
                <a:solidFill>
                  <a:schemeClr val="tx1"/>
                </a:solidFill>
                <a:latin typeface="+mn-lt"/>
                <a:ea typeface="ＭＳ Ｐゴシック" charset="0"/>
                <a:cs typeface="+mn-cs"/>
              </a:rPr>
              <a:t>hypothesis states that all publicly available information regarding the prospects of a firm must be reflected already in the stock price. Such information includes, in addition to past prices, fundamental data on the firm’s product line, quality of management, balance sheet composition, patents held, earnings forecasts, and accounting practices. </a:t>
            </a:r>
          </a:p>
          <a:p>
            <a:r>
              <a:rPr lang="en-US" sz="1200" b="0" i="0" u="none" strike="noStrike" kern="1200" baseline="0" dirty="0">
                <a:solidFill>
                  <a:schemeClr val="tx1"/>
                </a:solidFill>
                <a:latin typeface="+mn-lt"/>
                <a:ea typeface="ＭＳ Ｐゴシック" charset="0"/>
                <a:cs typeface="+mn-cs"/>
              </a:rPr>
              <a:t>The </a:t>
            </a:r>
            <a:r>
              <a:rPr lang="en-US" sz="1200" b="1" i="0" u="none" strike="noStrike" kern="1200" baseline="0" dirty="0">
                <a:solidFill>
                  <a:schemeClr val="tx1"/>
                </a:solidFill>
                <a:latin typeface="+mn-lt"/>
                <a:ea typeface="ＭＳ Ｐゴシック" charset="0"/>
                <a:cs typeface="+mn-cs"/>
              </a:rPr>
              <a:t>strong-form </a:t>
            </a:r>
            <a:r>
              <a:rPr lang="en-US" sz="1200" b="0" i="0" u="none" strike="noStrike" kern="1200" baseline="0" dirty="0">
                <a:solidFill>
                  <a:schemeClr val="tx1"/>
                </a:solidFill>
                <a:latin typeface="+mn-lt"/>
                <a:ea typeface="ＭＳ Ｐゴシック" charset="0"/>
                <a:cs typeface="+mn-cs"/>
              </a:rPr>
              <a:t>version of the efficient market hypothesis states that stock prices reflect all information relevant to the firm, even including information available only to company insiders. </a:t>
            </a:r>
            <a:endParaRPr lang="en-US" altLang="en-US" dirty="0">
              <a:latin typeface="Arial" pitchFamily="34"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B0AF1AAE-F1AF-4D4C-9CBB-DA9ACD9EAC8F}" type="slidenum">
              <a:rPr lang="en-US" altLang="en-US"/>
              <a:pPr eaLnBrk="1" hangingPunct="1">
                <a:spcBef>
                  <a:spcPct val="0"/>
                </a:spcBef>
              </a:pPr>
              <a:t>8</a:t>
            </a:fld>
            <a:endParaRPr lang="en-US" altLang="en-US" dirty="0"/>
          </a:p>
        </p:txBody>
      </p:sp>
    </p:spTree>
    <p:extLst>
      <p:ext uri="{BB962C8B-B14F-4D97-AF65-F5344CB8AC3E}">
        <p14:creationId xmlns:p14="http://schemas.microsoft.com/office/powerpoint/2010/main" val="125595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i="1" u="sng" dirty="0">
                <a:latin typeface="Calibri (Body)"/>
              </a:rPr>
              <a:t>Technical Analysis </a:t>
            </a:r>
            <a:r>
              <a:rPr lang="en-US" altLang="en-US" sz="1200" dirty="0">
                <a:latin typeface="Calibri (Body)"/>
              </a:rPr>
              <a:t>- using prices and volume information to predict future prices</a:t>
            </a:r>
          </a:p>
          <a:p>
            <a:endParaRPr lang="en-US" altLang="en-US" dirty="0">
              <a:latin typeface="Arial" pitchFamily="34"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852A5838-A581-4B61-9B03-D6865C2827FD}" type="slidenum">
              <a:rPr lang="en-US" altLang="en-US"/>
              <a:pPr eaLnBrk="1" hangingPunct="1">
                <a:spcBef>
                  <a:spcPct val="0"/>
                </a:spcBef>
              </a:pPr>
              <a:t>9</a:t>
            </a:fld>
            <a:endParaRPr lang="en-US" altLang="en-US" dirty="0"/>
          </a:p>
        </p:txBody>
      </p:sp>
    </p:spTree>
    <p:extLst>
      <p:ext uri="{BB962C8B-B14F-4D97-AF65-F5344CB8AC3E}">
        <p14:creationId xmlns:p14="http://schemas.microsoft.com/office/powerpoint/2010/main" val="2449228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i="1" u="sng" dirty="0">
                <a:latin typeface="Calibri (Body)"/>
              </a:rPr>
              <a:t>Fundamental Analysis </a:t>
            </a:r>
            <a:r>
              <a:rPr lang="en-US" altLang="en-US" sz="1200" dirty="0">
                <a:latin typeface="Calibri (Body)"/>
              </a:rPr>
              <a:t>- using economic and accounting information to predict stock prices</a:t>
            </a:r>
          </a:p>
          <a:p>
            <a:endParaRPr lang="en-US" altLang="en-US" dirty="0">
              <a:latin typeface="Arial"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52534" indent="-289436" eaLnBrk="0" hangingPunct="0">
              <a:spcBef>
                <a:spcPct val="30000"/>
              </a:spcBef>
              <a:defRPr sz="1200">
                <a:solidFill>
                  <a:schemeClr val="tx1"/>
                </a:solidFill>
                <a:latin typeface="Arial" pitchFamily="34" charset="0"/>
              </a:defRPr>
            </a:lvl2pPr>
            <a:lvl3pPr marL="1157745" indent="-231549" eaLnBrk="0" hangingPunct="0">
              <a:spcBef>
                <a:spcPct val="30000"/>
              </a:spcBef>
              <a:defRPr sz="1200">
                <a:solidFill>
                  <a:schemeClr val="tx1"/>
                </a:solidFill>
                <a:latin typeface="Arial" pitchFamily="34" charset="0"/>
              </a:defRPr>
            </a:lvl3pPr>
            <a:lvl4pPr marL="1620843" indent="-231549" eaLnBrk="0" hangingPunct="0">
              <a:spcBef>
                <a:spcPct val="30000"/>
              </a:spcBef>
              <a:defRPr sz="1200">
                <a:solidFill>
                  <a:schemeClr val="tx1"/>
                </a:solidFill>
                <a:latin typeface="Arial" pitchFamily="34" charset="0"/>
              </a:defRPr>
            </a:lvl4pPr>
            <a:lvl5pPr marL="2083940" indent="-231549" eaLnBrk="0" hangingPunct="0">
              <a:spcBef>
                <a:spcPct val="30000"/>
              </a:spcBef>
              <a:defRPr sz="1200">
                <a:solidFill>
                  <a:schemeClr val="tx1"/>
                </a:solidFill>
                <a:latin typeface="Arial" pitchFamily="34" charset="0"/>
              </a:defRPr>
            </a:lvl5pPr>
            <a:lvl6pPr marL="2547038" indent="-231549" eaLnBrk="0" fontAlgn="base" hangingPunct="0">
              <a:spcBef>
                <a:spcPct val="30000"/>
              </a:spcBef>
              <a:spcAft>
                <a:spcPct val="0"/>
              </a:spcAft>
              <a:defRPr sz="1200">
                <a:solidFill>
                  <a:schemeClr val="tx1"/>
                </a:solidFill>
                <a:latin typeface="Arial" pitchFamily="34" charset="0"/>
              </a:defRPr>
            </a:lvl6pPr>
            <a:lvl7pPr marL="3010136" indent="-231549" eaLnBrk="0" fontAlgn="base" hangingPunct="0">
              <a:spcBef>
                <a:spcPct val="30000"/>
              </a:spcBef>
              <a:spcAft>
                <a:spcPct val="0"/>
              </a:spcAft>
              <a:defRPr sz="1200">
                <a:solidFill>
                  <a:schemeClr val="tx1"/>
                </a:solidFill>
                <a:latin typeface="Arial" pitchFamily="34" charset="0"/>
              </a:defRPr>
            </a:lvl7pPr>
            <a:lvl8pPr marL="3473234" indent="-231549" eaLnBrk="0" fontAlgn="base" hangingPunct="0">
              <a:spcBef>
                <a:spcPct val="30000"/>
              </a:spcBef>
              <a:spcAft>
                <a:spcPct val="0"/>
              </a:spcAft>
              <a:defRPr sz="1200">
                <a:solidFill>
                  <a:schemeClr val="tx1"/>
                </a:solidFill>
                <a:latin typeface="Arial" pitchFamily="34" charset="0"/>
              </a:defRPr>
            </a:lvl8pPr>
            <a:lvl9pPr marL="3936332" indent="-231549"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1ED13F33-9DA8-4590-8598-9001B0900143}" type="slidenum">
              <a:rPr lang="en-US" altLang="en-US"/>
              <a:pPr eaLnBrk="1" hangingPunct="1">
                <a:spcBef>
                  <a:spcPct val="0"/>
                </a:spcBef>
              </a:pPr>
              <a:t>10</a:t>
            </a:fld>
            <a:endParaRPr lang="en-US" altLang="en-US" dirty="0"/>
          </a:p>
        </p:txBody>
      </p:sp>
    </p:spTree>
    <p:extLst>
      <p:ext uri="{BB962C8B-B14F-4D97-AF65-F5344CB8AC3E}">
        <p14:creationId xmlns:p14="http://schemas.microsoft.com/office/powerpoint/2010/main" val="2852716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Box 8"/>
          <p:cNvSpPr txBox="1">
            <a:spLocks noChangeArrowheads="1"/>
          </p:cNvSpPr>
          <p:nvPr userDrawn="1"/>
        </p:nvSpPr>
        <p:spPr bwMode="auto">
          <a:xfrm>
            <a:off x="-1" y="6496050"/>
            <a:ext cx="914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1000" i="1" dirty="0"/>
              <a:t>©2018 McGraw-Hill Education. </a:t>
            </a:r>
            <a:r>
              <a:rPr lang="en-US" sz="1000" i="1" kern="1200" dirty="0">
                <a:solidFill>
                  <a:schemeClr val="tx1"/>
                </a:solidFill>
                <a:effectLst/>
                <a:latin typeface="Arial" charset="0"/>
                <a:ea typeface="ＭＳ Ｐゴシック" charset="0"/>
                <a:cs typeface="+mn-cs"/>
              </a:rPr>
              <a:t>All rights reserved. Authorized only for instructor use in the classroom.</a:t>
            </a:r>
          </a:p>
          <a:p>
            <a:pPr algn="ctr">
              <a:spcBef>
                <a:spcPts val="0"/>
              </a:spcBef>
            </a:pPr>
            <a:r>
              <a:rPr lang="en-US" sz="1000" i="1" kern="1200" dirty="0">
                <a:solidFill>
                  <a:schemeClr val="tx1"/>
                </a:solidFill>
                <a:effectLst/>
                <a:latin typeface="Arial" charset="0"/>
                <a:ea typeface="ＭＳ Ｐゴシック" charset="0"/>
                <a:cs typeface="+mn-cs"/>
              </a:rPr>
              <a:t>No reproduction or further distribution permitted without the prior written consent of McGraw-Hill Education.</a:t>
            </a:r>
            <a:endParaRPr lang="en-US" sz="1000" i="1" dirty="0"/>
          </a:p>
        </p:txBody>
      </p:sp>
      <p:sp>
        <p:nvSpPr>
          <p:cNvPr id="6" name="Rectangle 2"/>
          <p:cNvSpPr>
            <a:spLocks noChangeArrowheads="1"/>
          </p:cNvSpPr>
          <p:nvPr userDrawn="1"/>
        </p:nvSpPr>
        <p:spPr bwMode="auto">
          <a:xfrm>
            <a:off x="0" y="1219199"/>
            <a:ext cx="9144000" cy="1524000"/>
          </a:xfrm>
          <a:prstGeom prst="rect">
            <a:avLst/>
          </a:prstGeom>
          <a:solidFill>
            <a:schemeClr val="tx2">
              <a:lumMod val="75000"/>
            </a:schemeClr>
          </a:solidFill>
          <a:ln w="9525">
            <a:solidFill>
              <a:schemeClr val="tx2"/>
            </a:solidFill>
            <a:miter lim="800000"/>
            <a:headEnd/>
            <a:tailEnd/>
          </a:ln>
          <a:effectLst/>
        </p:spPr>
        <p:txBody>
          <a:bodyPr wrap="none" anchor="ctr"/>
          <a:lstStyle/>
          <a:p>
            <a:endParaRPr lang="en-US" dirty="0"/>
          </a:p>
        </p:txBody>
      </p:sp>
      <p:sp>
        <p:nvSpPr>
          <p:cNvPr id="8" name="Title 1"/>
          <p:cNvSpPr>
            <a:spLocks noGrp="1"/>
          </p:cNvSpPr>
          <p:nvPr>
            <p:ph type="ctrTitle"/>
          </p:nvPr>
        </p:nvSpPr>
        <p:spPr>
          <a:xfrm>
            <a:off x="537117" y="1219199"/>
            <a:ext cx="8077200" cy="1524000"/>
          </a:xfrm>
        </p:spPr>
        <p:txBody>
          <a:bodyPr/>
          <a:lstStyle>
            <a:lvl1pPr>
              <a:defRPr sz="6000">
                <a:solidFill>
                  <a:srgbClr val="D2F0FF"/>
                </a:solidFill>
                <a:latin typeface="Constantia" pitchFamily="18" charset="0"/>
              </a:defRPr>
            </a:lvl1pPr>
          </a:lstStyle>
          <a:p>
            <a:r>
              <a:rPr lang="en-US" dirty="0"/>
              <a:t>Click to edit Master title style</a:t>
            </a:r>
          </a:p>
        </p:txBody>
      </p:sp>
      <p:sp>
        <p:nvSpPr>
          <p:cNvPr id="9" name="Subtitle 2"/>
          <p:cNvSpPr>
            <a:spLocks noGrp="1"/>
          </p:cNvSpPr>
          <p:nvPr>
            <p:ph type="subTitle" idx="1"/>
          </p:nvPr>
        </p:nvSpPr>
        <p:spPr>
          <a:xfrm>
            <a:off x="533400" y="3103987"/>
            <a:ext cx="8077200" cy="2971800"/>
          </a:xfrm>
        </p:spPr>
        <p:txBody>
          <a:bodyPr>
            <a:noAutofit/>
          </a:bodyPr>
          <a:lstStyle>
            <a:lvl1pPr marL="0" indent="0" algn="ctr">
              <a:buNone/>
              <a:defRPr sz="6000" b="1">
                <a:solidFill>
                  <a:srgbClr val="911E3C"/>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1850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373124"/>
            <a:ext cx="8229600" cy="4753039"/>
          </a:xfrm>
        </p:spPr>
        <p:txBody>
          <a:bodyPr vert="eaVert"/>
          <a:lstStyle>
            <a:lvl1pPr>
              <a:buClr>
                <a:srgbClr val="C00000"/>
              </a:buClr>
              <a:defRPr/>
            </a:lvl1pPr>
            <a:lvl2pPr>
              <a:buClr>
                <a:srgbClr val="C00000"/>
              </a:buClr>
              <a:defRPr/>
            </a:lvl2pPr>
            <a:lvl3pPr>
              <a:buClr>
                <a:srgbClr val="C00000"/>
              </a:buClr>
              <a:defRPr/>
            </a:lvl3pPr>
            <a:lvl4pPr>
              <a:buClr>
                <a:srgbClr val="C00000"/>
              </a:buClr>
              <a:defRPr/>
            </a:lvl4pPr>
            <a:lvl5pPr>
              <a:buClr>
                <a:srgbClr val="C0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2"/>
          <p:cNvSpPr>
            <a:spLocks noChangeArrowheads="1"/>
          </p:cNvSpPr>
          <p:nvPr userDrawn="1"/>
        </p:nvSpPr>
        <p:spPr bwMode="auto">
          <a:xfrm>
            <a:off x="1859" y="152400"/>
            <a:ext cx="8686800" cy="1143000"/>
          </a:xfrm>
          <a:prstGeom prst="rect">
            <a:avLst/>
          </a:prstGeom>
          <a:solidFill>
            <a:srgbClr val="E9D2D7"/>
          </a:solidFill>
          <a:ln w="9525">
            <a:solidFill>
              <a:schemeClr val="tx1"/>
            </a:solidFill>
            <a:miter lim="800000"/>
            <a:headEnd/>
            <a:tailEnd/>
          </a:ln>
          <a:effectLst/>
        </p:spPr>
        <p:txBody>
          <a:bodyPr wrap="none" anchor="ctr"/>
          <a:lstStyle/>
          <a:p>
            <a:endParaRPr lang="en-US" dirty="0">
              <a:solidFill>
                <a:srgbClr val="D2F0FF"/>
              </a:solidFill>
            </a:endParaRPr>
          </a:p>
        </p:txBody>
      </p:sp>
      <p:sp>
        <p:nvSpPr>
          <p:cNvPr id="7" name="Title 1"/>
          <p:cNvSpPr>
            <a:spLocks noGrp="1"/>
          </p:cNvSpPr>
          <p:nvPr>
            <p:ph type="title"/>
          </p:nvPr>
        </p:nvSpPr>
        <p:spPr>
          <a:xfrm>
            <a:off x="457200" y="74676"/>
            <a:ext cx="8229600" cy="1298448"/>
          </a:xfrm>
        </p:spPr>
        <p:txBody>
          <a:bodyPr/>
          <a:lstStyle>
            <a:lvl1pPr>
              <a:defRPr>
                <a:solidFill>
                  <a:srgbClr val="254061"/>
                </a:solidFill>
              </a:defRPr>
            </a:lvl1pPr>
          </a:lstStyle>
          <a:p>
            <a:r>
              <a:rPr lang="en-US" dirty="0"/>
              <a:t>Click to edit Master title style</a:t>
            </a:r>
          </a:p>
        </p:txBody>
      </p:sp>
      <p:sp>
        <p:nvSpPr>
          <p:cNvPr id="4" name="Footer Placeholder 3"/>
          <p:cNvSpPr>
            <a:spLocks noGrp="1"/>
          </p:cNvSpPr>
          <p:nvPr>
            <p:ph type="ftr" sz="quarter" idx="10"/>
          </p:nvPr>
        </p:nvSpPr>
        <p:spPr/>
        <p:txBody>
          <a:bodyPr/>
          <a:lstStyle/>
          <a:p>
            <a:r>
              <a:rPr lang="en-US" dirty="0"/>
              <a:t>©2018 McGraw-Hill Education</a:t>
            </a:r>
          </a:p>
        </p:txBody>
      </p:sp>
      <p:sp>
        <p:nvSpPr>
          <p:cNvPr id="8" name="Slide Number Placeholder 7"/>
          <p:cNvSpPr>
            <a:spLocks noGrp="1"/>
          </p:cNvSpPr>
          <p:nvPr>
            <p:ph type="sldNum" sz="quarter" idx="11"/>
          </p:nvPr>
        </p:nvSpPr>
        <p:spPr/>
        <p:txBody>
          <a:bodyPr/>
          <a:lstStyle/>
          <a:p>
            <a:r>
              <a:rPr lang="en-US" dirty="0"/>
              <a:t>11-</a:t>
            </a:r>
            <a:fld id="{C0F7D595-B734-4AE4-9D13-8FC20BF99653}" type="slidenum">
              <a:rPr lang="en-US" smtClean="0"/>
              <a:pPr/>
              <a:t>‹#›</a:t>
            </a:fld>
            <a:endParaRPr lang="en-US" dirty="0"/>
          </a:p>
        </p:txBody>
      </p:sp>
    </p:spTree>
    <p:extLst>
      <p:ext uri="{BB962C8B-B14F-4D97-AF65-F5344CB8AC3E}">
        <p14:creationId xmlns:p14="http://schemas.microsoft.com/office/powerpoint/2010/main" val="369561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a:prstGeom prst="rect">
            <a:avLst/>
          </a:prstGeom>
        </p:spPr>
        <p:txBody>
          <a:bodyPr vert="eaVert"/>
          <a:lstStyle>
            <a:lvl1pPr>
              <a:defRPr>
                <a:solidFill>
                  <a:sysClr val="windowText" lastClr="000000"/>
                </a:solidFill>
              </a:defRPr>
            </a:lvl1pPr>
          </a:lstStyle>
          <a:p>
            <a:r>
              <a:rPr lang="en-US"/>
              <a:t>Click to edit Master title style</a:t>
            </a:r>
          </a:p>
        </p:txBody>
      </p:sp>
      <p:sp>
        <p:nvSpPr>
          <p:cNvPr id="3" name="Vertical Text Placeholder 2"/>
          <p:cNvSpPr>
            <a:spLocks noGrp="1"/>
          </p:cNvSpPr>
          <p:nvPr>
            <p:ph type="body" orient="vert" idx="1"/>
          </p:nvPr>
        </p:nvSpPr>
        <p:spPr>
          <a:xfrm>
            <a:off x="457200" y="1295400"/>
            <a:ext cx="6019800" cy="4830763"/>
          </a:xfrm>
        </p:spPr>
        <p:txBody>
          <a:bodyPr vert="eaVert"/>
          <a:lstStyle>
            <a:lvl1pPr>
              <a:buClr>
                <a:srgbClr val="C00000"/>
              </a:buClr>
              <a:defRPr/>
            </a:lvl1pPr>
            <a:lvl2pPr>
              <a:buClr>
                <a:srgbClr val="C00000"/>
              </a:buClr>
              <a:defRPr/>
            </a:lvl2pPr>
            <a:lvl3pPr>
              <a:buClr>
                <a:srgbClr val="C00000"/>
              </a:buClr>
              <a:defRPr/>
            </a:lvl3pPr>
            <a:lvl4pPr>
              <a:buClr>
                <a:srgbClr val="C00000"/>
              </a:buClr>
              <a:defRPr/>
            </a:lvl4pPr>
            <a:lvl5pPr>
              <a:buClr>
                <a:srgbClr val="C0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2"/>
          <p:cNvSpPr>
            <a:spLocks noChangeArrowheads="1"/>
          </p:cNvSpPr>
          <p:nvPr userDrawn="1"/>
        </p:nvSpPr>
        <p:spPr bwMode="auto">
          <a:xfrm>
            <a:off x="1859" y="152400"/>
            <a:ext cx="8686800" cy="1143000"/>
          </a:xfrm>
          <a:prstGeom prst="rect">
            <a:avLst/>
          </a:prstGeom>
          <a:solidFill>
            <a:srgbClr val="E9D2D7"/>
          </a:solidFill>
          <a:ln w="9525">
            <a:solidFill>
              <a:schemeClr val="tx1"/>
            </a:solidFill>
            <a:miter lim="800000"/>
            <a:headEnd/>
            <a:tailEnd/>
          </a:ln>
          <a:effectLst/>
        </p:spPr>
        <p:txBody>
          <a:bodyPr wrap="none" anchor="ctr"/>
          <a:lstStyle/>
          <a:p>
            <a:endParaRPr lang="en-US" dirty="0">
              <a:solidFill>
                <a:srgbClr val="D2F0FF"/>
              </a:solidFill>
            </a:endParaRPr>
          </a:p>
        </p:txBody>
      </p:sp>
      <p:sp>
        <p:nvSpPr>
          <p:cNvPr id="4" name="Footer Placeholder 3"/>
          <p:cNvSpPr>
            <a:spLocks noGrp="1"/>
          </p:cNvSpPr>
          <p:nvPr>
            <p:ph type="ftr" sz="quarter" idx="10"/>
          </p:nvPr>
        </p:nvSpPr>
        <p:spPr/>
        <p:txBody>
          <a:bodyPr/>
          <a:lstStyle/>
          <a:p>
            <a:r>
              <a:rPr lang="en-US" dirty="0"/>
              <a:t>©2018 McGraw-Hill Education</a:t>
            </a:r>
          </a:p>
        </p:txBody>
      </p:sp>
      <p:sp>
        <p:nvSpPr>
          <p:cNvPr id="8" name="Slide Number Placeholder 7"/>
          <p:cNvSpPr>
            <a:spLocks noGrp="1"/>
          </p:cNvSpPr>
          <p:nvPr>
            <p:ph type="sldNum" sz="quarter" idx="11"/>
          </p:nvPr>
        </p:nvSpPr>
        <p:spPr/>
        <p:txBody>
          <a:bodyPr/>
          <a:lstStyle/>
          <a:p>
            <a:r>
              <a:rPr lang="en-US" dirty="0"/>
              <a:t>11-</a:t>
            </a:r>
            <a:fld id="{C0F7D595-B734-4AE4-9D13-8FC20BF99653}" type="slidenum">
              <a:rPr lang="en-US" smtClean="0"/>
              <a:pPr/>
              <a:t>‹#›</a:t>
            </a:fld>
            <a:endParaRPr lang="en-US" dirty="0"/>
          </a:p>
        </p:txBody>
      </p:sp>
    </p:spTree>
    <p:extLst>
      <p:ext uri="{BB962C8B-B14F-4D97-AF65-F5344CB8AC3E}">
        <p14:creationId xmlns:p14="http://schemas.microsoft.com/office/powerpoint/2010/main" val="103415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124"/>
            <a:ext cx="8229600" cy="4753039"/>
          </a:xfrm>
        </p:spPr>
        <p:txBody>
          <a:bodyPr/>
          <a:lstStyle>
            <a:lvl1pPr marL="342900" indent="-342900">
              <a:buClr>
                <a:srgbClr val="C00000"/>
              </a:buClr>
              <a:buFont typeface="Arial" pitchFamily="34" charset="0"/>
              <a:buChar char="•"/>
              <a:defRPr/>
            </a:lvl1pPr>
            <a:lvl2pPr marL="742950" indent="-285750">
              <a:buClr>
                <a:srgbClr val="C00000"/>
              </a:buClr>
              <a:buFont typeface="Arial" pitchFamily="34" charset="0"/>
              <a:buChar char="•"/>
              <a:defRPr/>
            </a:lvl2pPr>
            <a:lvl3pPr marL="1143000" indent="-228600">
              <a:buClr>
                <a:srgbClr val="C00000"/>
              </a:buClr>
              <a:buFont typeface="Arial" pitchFamily="34" charset="0"/>
              <a:buChar char="•"/>
              <a:defRPr/>
            </a:lvl3pPr>
            <a:lvl4pPr marL="1600200" indent="-228600">
              <a:buClr>
                <a:srgbClr val="C00000"/>
              </a:buClr>
              <a:buFont typeface="Arial" pitchFamily="34" charset="0"/>
              <a:buChar char="•"/>
              <a:defRPr/>
            </a:lvl4pPr>
            <a:lvl5pPr marL="2057400" indent="-228600">
              <a:buClr>
                <a:srgbClr val="C00000"/>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2"/>
          <p:cNvSpPr>
            <a:spLocks noChangeArrowheads="1"/>
          </p:cNvSpPr>
          <p:nvPr userDrawn="1"/>
        </p:nvSpPr>
        <p:spPr bwMode="auto">
          <a:xfrm>
            <a:off x="1859" y="152400"/>
            <a:ext cx="8686800" cy="1143000"/>
          </a:xfrm>
          <a:prstGeom prst="rect">
            <a:avLst/>
          </a:prstGeom>
          <a:solidFill>
            <a:srgbClr val="E9D2D7"/>
          </a:solidFill>
          <a:ln w="9525">
            <a:solidFill>
              <a:schemeClr val="tx1"/>
            </a:solidFill>
            <a:miter lim="800000"/>
            <a:headEnd/>
            <a:tailEnd/>
          </a:ln>
          <a:effectLst/>
        </p:spPr>
        <p:txBody>
          <a:bodyPr wrap="none" anchor="ctr"/>
          <a:lstStyle/>
          <a:p>
            <a:endParaRPr lang="en-US" dirty="0">
              <a:solidFill>
                <a:srgbClr val="D2F0FF"/>
              </a:solidFill>
            </a:endParaRPr>
          </a:p>
        </p:txBody>
      </p:sp>
      <p:sp>
        <p:nvSpPr>
          <p:cNvPr id="8" name="Title 1"/>
          <p:cNvSpPr>
            <a:spLocks noGrp="1"/>
          </p:cNvSpPr>
          <p:nvPr>
            <p:ph type="title"/>
          </p:nvPr>
        </p:nvSpPr>
        <p:spPr>
          <a:xfrm>
            <a:off x="457200" y="74676"/>
            <a:ext cx="8229600" cy="1298448"/>
          </a:xfrm>
        </p:spPr>
        <p:txBody>
          <a:bodyPr/>
          <a:lstStyle>
            <a:lvl1pPr>
              <a:defRPr>
                <a:solidFill>
                  <a:srgbClr val="254061"/>
                </a:solidFill>
              </a:defRPr>
            </a:lvl1pPr>
          </a:lstStyle>
          <a:p>
            <a:r>
              <a:rPr lang="en-US" dirty="0"/>
              <a:t>Click to edit Master title style</a:t>
            </a:r>
          </a:p>
        </p:txBody>
      </p:sp>
      <p:sp>
        <p:nvSpPr>
          <p:cNvPr id="4" name="Footer Placeholder 3"/>
          <p:cNvSpPr>
            <a:spLocks noGrp="1"/>
          </p:cNvSpPr>
          <p:nvPr>
            <p:ph type="ftr" sz="quarter" idx="10"/>
          </p:nvPr>
        </p:nvSpPr>
        <p:spPr/>
        <p:txBody>
          <a:bodyPr/>
          <a:lstStyle/>
          <a:p>
            <a:r>
              <a:rPr lang="en-US" dirty="0"/>
              <a:t>©2018 McGraw-Hill Education</a:t>
            </a:r>
          </a:p>
        </p:txBody>
      </p:sp>
      <p:sp>
        <p:nvSpPr>
          <p:cNvPr id="5" name="Slide Number Placeholder 4"/>
          <p:cNvSpPr>
            <a:spLocks noGrp="1"/>
          </p:cNvSpPr>
          <p:nvPr>
            <p:ph type="sldNum" sz="quarter" idx="11"/>
          </p:nvPr>
        </p:nvSpPr>
        <p:spPr/>
        <p:txBody>
          <a:bodyPr/>
          <a:lstStyle/>
          <a:p>
            <a:r>
              <a:rPr lang="en-US" dirty="0"/>
              <a:t>11-</a:t>
            </a:r>
            <a:fld id="{C0F7D595-B734-4AE4-9D13-8FC20BF99653}" type="slidenum">
              <a:rPr lang="en-US" smtClean="0"/>
              <a:pPr/>
              <a:t>‹#›</a:t>
            </a:fld>
            <a:endParaRPr lang="en-US" dirty="0"/>
          </a:p>
        </p:txBody>
      </p:sp>
    </p:spTree>
    <p:extLst>
      <p:ext uri="{BB962C8B-B14F-4D97-AF65-F5344CB8AC3E}">
        <p14:creationId xmlns:p14="http://schemas.microsoft.com/office/powerpoint/2010/main" val="56146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Rectangle 2"/>
          <p:cNvSpPr>
            <a:spLocks noChangeArrowheads="1"/>
          </p:cNvSpPr>
          <p:nvPr userDrawn="1"/>
        </p:nvSpPr>
        <p:spPr bwMode="auto">
          <a:xfrm>
            <a:off x="1859" y="152400"/>
            <a:ext cx="8686800" cy="1143000"/>
          </a:xfrm>
          <a:prstGeom prst="rect">
            <a:avLst/>
          </a:prstGeom>
          <a:solidFill>
            <a:srgbClr val="E9D2D7"/>
          </a:solidFill>
          <a:ln w="9525">
            <a:solidFill>
              <a:schemeClr val="tx1"/>
            </a:solidFill>
            <a:miter lim="800000"/>
            <a:headEnd/>
            <a:tailEnd/>
          </a:ln>
          <a:effectLst/>
        </p:spPr>
        <p:txBody>
          <a:bodyPr wrap="none" anchor="ctr"/>
          <a:lstStyle/>
          <a:p>
            <a:endParaRPr lang="en-US" dirty="0">
              <a:solidFill>
                <a:srgbClr val="D2F0FF"/>
              </a:solidFill>
            </a:endParaRPr>
          </a:p>
        </p:txBody>
      </p:sp>
      <p:sp>
        <p:nvSpPr>
          <p:cNvPr id="4" name="Footer Placeholder 3"/>
          <p:cNvSpPr>
            <a:spLocks noGrp="1"/>
          </p:cNvSpPr>
          <p:nvPr>
            <p:ph type="ftr" sz="quarter" idx="10"/>
          </p:nvPr>
        </p:nvSpPr>
        <p:spPr/>
        <p:txBody>
          <a:bodyPr/>
          <a:lstStyle/>
          <a:p>
            <a:r>
              <a:rPr lang="en-US" dirty="0"/>
              <a:t>©2018 McGraw-Hill Education</a:t>
            </a:r>
          </a:p>
        </p:txBody>
      </p:sp>
      <p:sp>
        <p:nvSpPr>
          <p:cNvPr id="8" name="Slide Number Placeholder 7"/>
          <p:cNvSpPr>
            <a:spLocks noGrp="1"/>
          </p:cNvSpPr>
          <p:nvPr>
            <p:ph type="sldNum" sz="quarter" idx="11"/>
          </p:nvPr>
        </p:nvSpPr>
        <p:spPr/>
        <p:txBody>
          <a:bodyPr/>
          <a:lstStyle/>
          <a:p>
            <a:r>
              <a:rPr lang="en-US" dirty="0"/>
              <a:t>11-</a:t>
            </a:r>
            <a:fld id="{C0F7D595-B734-4AE4-9D13-8FC20BF99653}" type="slidenum">
              <a:rPr lang="en-US" smtClean="0"/>
              <a:pPr/>
              <a:t>‹#›</a:t>
            </a:fld>
            <a:endParaRPr lang="en-US" dirty="0"/>
          </a:p>
        </p:txBody>
      </p:sp>
    </p:spTree>
    <p:extLst>
      <p:ext uri="{BB962C8B-B14F-4D97-AF65-F5344CB8AC3E}">
        <p14:creationId xmlns:p14="http://schemas.microsoft.com/office/powerpoint/2010/main" val="269759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3124"/>
            <a:ext cx="4038600" cy="4753039"/>
          </a:xfrm>
        </p:spPr>
        <p:txBody>
          <a:bodyPr/>
          <a:lstStyle>
            <a:lvl1pPr marL="342900" indent="-342900">
              <a:buClr>
                <a:srgbClr val="C00000"/>
              </a:buClr>
              <a:buFont typeface="Arial" pitchFamily="34" charset="0"/>
              <a:buChar char="•"/>
              <a:defRPr sz="2800"/>
            </a:lvl1pPr>
            <a:lvl2pPr marL="742950" indent="-285750">
              <a:buClr>
                <a:srgbClr val="C00000"/>
              </a:buClr>
              <a:buFont typeface="Arial" pitchFamily="34" charset="0"/>
              <a:buChar char="•"/>
              <a:defRPr sz="2400"/>
            </a:lvl2pPr>
            <a:lvl3pPr marL="1143000" indent="-228600">
              <a:buClr>
                <a:srgbClr val="C00000"/>
              </a:buClr>
              <a:buFont typeface="Arial" pitchFamily="34" charset="0"/>
              <a:buChar char="•"/>
              <a:defRPr sz="2000"/>
            </a:lvl3pPr>
            <a:lvl4pPr marL="1600200" indent="-228600">
              <a:buClr>
                <a:srgbClr val="C00000"/>
              </a:buClr>
              <a:buFont typeface="Arial" pitchFamily="34" charset="0"/>
              <a:buChar char="•"/>
              <a:defRPr sz="1800"/>
            </a:lvl4pPr>
            <a:lvl5pPr marL="2057400" indent="-228600">
              <a:buClr>
                <a:srgbClr val="C00000"/>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3124"/>
            <a:ext cx="4038600" cy="4753039"/>
          </a:xfrm>
        </p:spPr>
        <p:txBody>
          <a:bodyPr vert="horz" lIns="91440" tIns="45720" rIns="91440" bIns="45720" rtlCol="0">
            <a:normAutofit/>
          </a:bodyPr>
          <a:lstStyle>
            <a:lvl1pPr>
              <a:defRPr lang="en-US" sz="2800" smtClean="0"/>
            </a:lvl1pPr>
            <a:lvl2pPr>
              <a:defRPr lang="en-US" sz="2400" smtClean="0"/>
            </a:lvl2pPr>
            <a:lvl3pPr>
              <a:defRPr lang="en-US" sz="2000" smtClean="0"/>
            </a:lvl3pPr>
            <a:lvl4pPr>
              <a:defRPr lang="en-US" sz="1800" smtClean="0"/>
            </a:lvl4pPr>
            <a:lvl5pPr>
              <a:defRPr lang="en-US" sz="1800"/>
            </a:lvl5pPr>
          </a:lstStyle>
          <a:p>
            <a:pPr lvl="0">
              <a:buClr>
                <a:srgbClr val="C00000"/>
              </a:buClr>
            </a:pPr>
            <a:r>
              <a:rPr lang="en-US"/>
              <a:t>Click to edit Master text styles</a:t>
            </a:r>
          </a:p>
          <a:p>
            <a:pPr lvl="1">
              <a:buClr>
                <a:srgbClr val="C00000"/>
              </a:buClr>
            </a:pPr>
            <a:r>
              <a:rPr lang="en-US"/>
              <a:t>Second level</a:t>
            </a:r>
          </a:p>
          <a:p>
            <a:pPr lvl="2">
              <a:buClr>
                <a:srgbClr val="C00000"/>
              </a:buClr>
            </a:pPr>
            <a:r>
              <a:rPr lang="en-US"/>
              <a:t>Third level</a:t>
            </a:r>
          </a:p>
          <a:p>
            <a:pPr lvl="3">
              <a:buClr>
                <a:srgbClr val="C00000"/>
              </a:buClr>
            </a:pPr>
            <a:r>
              <a:rPr lang="en-US"/>
              <a:t>Fourth level</a:t>
            </a:r>
          </a:p>
          <a:p>
            <a:pPr lvl="4">
              <a:buClr>
                <a:srgbClr val="C00000"/>
              </a:buClr>
            </a:pPr>
            <a:r>
              <a:rPr lang="en-US"/>
              <a:t>Fifth level</a:t>
            </a:r>
          </a:p>
        </p:txBody>
      </p:sp>
      <p:sp>
        <p:nvSpPr>
          <p:cNvPr id="7" name="Rectangle 2"/>
          <p:cNvSpPr>
            <a:spLocks noChangeArrowheads="1"/>
          </p:cNvSpPr>
          <p:nvPr userDrawn="1"/>
        </p:nvSpPr>
        <p:spPr bwMode="auto">
          <a:xfrm>
            <a:off x="1859" y="152400"/>
            <a:ext cx="8686800" cy="1143000"/>
          </a:xfrm>
          <a:prstGeom prst="rect">
            <a:avLst/>
          </a:prstGeom>
          <a:solidFill>
            <a:srgbClr val="E9D2D7"/>
          </a:solidFill>
          <a:ln w="9525">
            <a:solidFill>
              <a:schemeClr val="tx1"/>
            </a:solidFill>
            <a:miter lim="800000"/>
            <a:headEnd/>
            <a:tailEnd/>
          </a:ln>
          <a:effectLst/>
        </p:spPr>
        <p:txBody>
          <a:bodyPr wrap="none" anchor="ctr"/>
          <a:lstStyle/>
          <a:p>
            <a:endParaRPr lang="en-US" dirty="0">
              <a:solidFill>
                <a:srgbClr val="D2F0FF"/>
              </a:solidFill>
            </a:endParaRPr>
          </a:p>
        </p:txBody>
      </p:sp>
      <p:sp>
        <p:nvSpPr>
          <p:cNvPr id="8" name="Title 1"/>
          <p:cNvSpPr>
            <a:spLocks noGrp="1"/>
          </p:cNvSpPr>
          <p:nvPr>
            <p:ph type="title"/>
          </p:nvPr>
        </p:nvSpPr>
        <p:spPr>
          <a:xfrm>
            <a:off x="457200" y="74676"/>
            <a:ext cx="8229600" cy="1298448"/>
          </a:xfrm>
        </p:spPr>
        <p:txBody>
          <a:bodyPr/>
          <a:lstStyle>
            <a:lvl1pPr>
              <a:defRPr>
                <a:solidFill>
                  <a:srgbClr val="254061"/>
                </a:solidFill>
              </a:defRPr>
            </a:lvl1pPr>
          </a:lstStyle>
          <a:p>
            <a:r>
              <a:rPr lang="en-US" dirty="0"/>
              <a:t>Click to edit Master title style</a:t>
            </a:r>
          </a:p>
        </p:txBody>
      </p:sp>
      <p:sp>
        <p:nvSpPr>
          <p:cNvPr id="5" name="Footer Placeholder 4"/>
          <p:cNvSpPr>
            <a:spLocks noGrp="1"/>
          </p:cNvSpPr>
          <p:nvPr>
            <p:ph type="ftr" sz="quarter" idx="10"/>
          </p:nvPr>
        </p:nvSpPr>
        <p:spPr/>
        <p:txBody>
          <a:bodyPr/>
          <a:lstStyle/>
          <a:p>
            <a:r>
              <a:rPr lang="en-US" dirty="0"/>
              <a:t>©2018 McGraw-Hill Education</a:t>
            </a:r>
          </a:p>
        </p:txBody>
      </p:sp>
      <p:sp>
        <p:nvSpPr>
          <p:cNvPr id="9" name="Slide Number Placeholder 8"/>
          <p:cNvSpPr>
            <a:spLocks noGrp="1"/>
          </p:cNvSpPr>
          <p:nvPr>
            <p:ph type="sldNum" sz="quarter" idx="11"/>
          </p:nvPr>
        </p:nvSpPr>
        <p:spPr/>
        <p:txBody>
          <a:bodyPr/>
          <a:lstStyle/>
          <a:p>
            <a:r>
              <a:rPr lang="en-US" dirty="0"/>
              <a:t>11-</a:t>
            </a:r>
            <a:fld id="{C0F7D595-B734-4AE4-9D13-8FC20BF99653}" type="slidenum">
              <a:rPr lang="en-US" smtClean="0"/>
              <a:pPr/>
              <a:t>‹#›</a:t>
            </a:fld>
            <a:endParaRPr lang="en-US" dirty="0"/>
          </a:p>
        </p:txBody>
      </p:sp>
    </p:spTree>
    <p:extLst>
      <p:ext uri="{BB962C8B-B14F-4D97-AF65-F5344CB8AC3E}">
        <p14:creationId xmlns:p14="http://schemas.microsoft.com/office/powerpoint/2010/main" val="41717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73124"/>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12886"/>
            <a:ext cx="4040188" cy="4113277"/>
          </a:xfrm>
        </p:spPr>
        <p:txBody>
          <a:bodyPr/>
          <a:lstStyle>
            <a:lvl1pPr>
              <a:buClr>
                <a:srgbClr val="C00000"/>
              </a:buClr>
              <a:defRPr sz="2400"/>
            </a:lvl1pPr>
            <a:lvl2pPr>
              <a:buClr>
                <a:srgbClr val="C00000"/>
              </a:buClr>
              <a:defRPr sz="2000"/>
            </a:lvl2pPr>
            <a:lvl3pPr>
              <a:buClr>
                <a:srgbClr val="C00000"/>
              </a:buClr>
              <a:defRPr sz="1800"/>
            </a:lvl3pPr>
            <a:lvl4pPr>
              <a:buClr>
                <a:srgbClr val="C00000"/>
              </a:buClr>
              <a:defRPr sz="1600"/>
            </a:lvl4pPr>
            <a:lvl5pPr>
              <a:buClr>
                <a:srgbClr val="C00000"/>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4" y="1373124"/>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12886"/>
            <a:ext cx="4041775" cy="4113277"/>
          </a:xfrm>
        </p:spPr>
        <p:txBody>
          <a:bodyPr/>
          <a:lstStyle>
            <a:lvl1pPr>
              <a:buClr>
                <a:srgbClr val="C00000"/>
              </a:buClr>
              <a:defRPr sz="2400"/>
            </a:lvl1pPr>
            <a:lvl2pPr>
              <a:buClr>
                <a:srgbClr val="C00000"/>
              </a:buClr>
              <a:defRPr sz="2000"/>
            </a:lvl2pPr>
            <a:lvl3pPr>
              <a:buClr>
                <a:srgbClr val="C00000"/>
              </a:buClr>
              <a:defRPr sz="1800"/>
            </a:lvl3pPr>
            <a:lvl4pPr>
              <a:buClr>
                <a:srgbClr val="C00000"/>
              </a:buClr>
              <a:defRPr sz="1600"/>
            </a:lvl4pPr>
            <a:lvl5pPr>
              <a:buClr>
                <a:srgbClr val="C00000"/>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ChangeArrowheads="1"/>
          </p:cNvSpPr>
          <p:nvPr userDrawn="1"/>
        </p:nvSpPr>
        <p:spPr bwMode="auto">
          <a:xfrm>
            <a:off x="1859" y="152400"/>
            <a:ext cx="8686800" cy="1143000"/>
          </a:xfrm>
          <a:prstGeom prst="rect">
            <a:avLst/>
          </a:prstGeom>
          <a:solidFill>
            <a:srgbClr val="E9D2D7"/>
          </a:solidFill>
          <a:ln w="9525">
            <a:solidFill>
              <a:schemeClr val="tx1"/>
            </a:solidFill>
            <a:miter lim="800000"/>
            <a:headEnd/>
            <a:tailEnd/>
          </a:ln>
          <a:effectLst/>
        </p:spPr>
        <p:txBody>
          <a:bodyPr wrap="none" anchor="ctr"/>
          <a:lstStyle/>
          <a:p>
            <a:endParaRPr lang="en-US" dirty="0">
              <a:solidFill>
                <a:srgbClr val="D2F0FF"/>
              </a:solidFill>
            </a:endParaRPr>
          </a:p>
        </p:txBody>
      </p:sp>
      <p:sp>
        <p:nvSpPr>
          <p:cNvPr id="10" name="Title 1"/>
          <p:cNvSpPr>
            <a:spLocks noGrp="1"/>
          </p:cNvSpPr>
          <p:nvPr>
            <p:ph type="title"/>
          </p:nvPr>
        </p:nvSpPr>
        <p:spPr>
          <a:xfrm>
            <a:off x="457200" y="74676"/>
            <a:ext cx="8229600" cy="1298448"/>
          </a:xfrm>
        </p:spPr>
        <p:txBody>
          <a:bodyPr/>
          <a:lstStyle>
            <a:lvl1pPr>
              <a:defRPr>
                <a:solidFill>
                  <a:srgbClr val="254061"/>
                </a:solidFill>
              </a:defRPr>
            </a:lvl1pPr>
          </a:lstStyle>
          <a:p>
            <a:r>
              <a:rPr lang="en-US" dirty="0"/>
              <a:t>Click to edit Master title style</a:t>
            </a:r>
          </a:p>
        </p:txBody>
      </p:sp>
      <p:sp>
        <p:nvSpPr>
          <p:cNvPr id="7" name="Footer Placeholder 6"/>
          <p:cNvSpPr>
            <a:spLocks noGrp="1"/>
          </p:cNvSpPr>
          <p:nvPr>
            <p:ph type="ftr" sz="quarter" idx="10"/>
          </p:nvPr>
        </p:nvSpPr>
        <p:spPr/>
        <p:txBody>
          <a:bodyPr/>
          <a:lstStyle/>
          <a:p>
            <a:r>
              <a:rPr lang="en-US" dirty="0"/>
              <a:t>©2018 McGraw-Hill Education</a:t>
            </a:r>
          </a:p>
        </p:txBody>
      </p:sp>
      <p:sp>
        <p:nvSpPr>
          <p:cNvPr id="11" name="Slide Number Placeholder 10"/>
          <p:cNvSpPr>
            <a:spLocks noGrp="1"/>
          </p:cNvSpPr>
          <p:nvPr>
            <p:ph type="sldNum" sz="quarter" idx="11"/>
          </p:nvPr>
        </p:nvSpPr>
        <p:spPr/>
        <p:txBody>
          <a:bodyPr/>
          <a:lstStyle/>
          <a:p>
            <a:r>
              <a:rPr lang="en-US" dirty="0"/>
              <a:t>11-</a:t>
            </a:r>
            <a:fld id="{C0F7D595-B734-4AE4-9D13-8FC20BF99653}" type="slidenum">
              <a:rPr lang="en-US" smtClean="0"/>
              <a:pPr/>
              <a:t>‹#›</a:t>
            </a:fld>
            <a:endParaRPr lang="en-US" dirty="0"/>
          </a:p>
        </p:txBody>
      </p:sp>
    </p:spTree>
    <p:extLst>
      <p:ext uri="{BB962C8B-B14F-4D97-AF65-F5344CB8AC3E}">
        <p14:creationId xmlns:p14="http://schemas.microsoft.com/office/powerpoint/2010/main" val="239272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1859" y="152400"/>
            <a:ext cx="8686800" cy="1143000"/>
          </a:xfrm>
          <a:prstGeom prst="rect">
            <a:avLst/>
          </a:prstGeom>
          <a:solidFill>
            <a:srgbClr val="E9D2D7"/>
          </a:solidFill>
          <a:ln w="9525">
            <a:solidFill>
              <a:schemeClr val="tx1"/>
            </a:solidFill>
            <a:miter lim="800000"/>
            <a:headEnd/>
            <a:tailEnd/>
          </a:ln>
          <a:effectLst/>
        </p:spPr>
        <p:txBody>
          <a:bodyPr wrap="none" anchor="ctr"/>
          <a:lstStyle/>
          <a:p>
            <a:endParaRPr lang="en-US" dirty="0">
              <a:solidFill>
                <a:srgbClr val="D2F0FF"/>
              </a:solidFill>
            </a:endParaRPr>
          </a:p>
        </p:txBody>
      </p:sp>
      <p:sp>
        <p:nvSpPr>
          <p:cNvPr id="6" name="Title 1"/>
          <p:cNvSpPr>
            <a:spLocks noGrp="1"/>
          </p:cNvSpPr>
          <p:nvPr>
            <p:ph type="title"/>
          </p:nvPr>
        </p:nvSpPr>
        <p:spPr>
          <a:xfrm>
            <a:off x="457200" y="74676"/>
            <a:ext cx="8229600" cy="1298448"/>
          </a:xfrm>
        </p:spPr>
        <p:txBody>
          <a:bodyPr/>
          <a:lstStyle>
            <a:lvl1pPr>
              <a:defRPr>
                <a:solidFill>
                  <a:srgbClr val="25406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©2018 McGraw-Hill Education</a:t>
            </a:r>
          </a:p>
        </p:txBody>
      </p:sp>
      <p:sp>
        <p:nvSpPr>
          <p:cNvPr id="7" name="Slide Number Placeholder 6"/>
          <p:cNvSpPr>
            <a:spLocks noGrp="1"/>
          </p:cNvSpPr>
          <p:nvPr>
            <p:ph type="sldNum" sz="quarter" idx="11"/>
          </p:nvPr>
        </p:nvSpPr>
        <p:spPr/>
        <p:txBody>
          <a:bodyPr/>
          <a:lstStyle/>
          <a:p>
            <a:r>
              <a:rPr lang="en-US" dirty="0"/>
              <a:t>11-</a:t>
            </a:r>
            <a:fld id="{C0F7D595-B734-4AE4-9D13-8FC20BF99653}" type="slidenum">
              <a:rPr lang="en-US" smtClean="0"/>
              <a:pPr/>
              <a:t>‹#›</a:t>
            </a:fld>
            <a:endParaRPr lang="en-US" dirty="0"/>
          </a:p>
        </p:txBody>
      </p:sp>
    </p:spTree>
    <p:extLst>
      <p:ext uri="{BB962C8B-B14F-4D97-AF65-F5344CB8AC3E}">
        <p14:creationId xmlns:p14="http://schemas.microsoft.com/office/powerpoint/2010/main" val="30510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1859" y="152400"/>
            <a:ext cx="8686800" cy="1143000"/>
          </a:xfrm>
          <a:prstGeom prst="rect">
            <a:avLst/>
          </a:prstGeom>
          <a:solidFill>
            <a:srgbClr val="E9D2D7"/>
          </a:solidFill>
          <a:ln w="9525">
            <a:solidFill>
              <a:schemeClr val="tx1"/>
            </a:solidFill>
            <a:miter lim="800000"/>
            <a:headEnd/>
            <a:tailEnd/>
          </a:ln>
          <a:effectLst/>
        </p:spPr>
        <p:txBody>
          <a:bodyPr wrap="none" anchor="ctr"/>
          <a:lstStyle/>
          <a:p>
            <a:endParaRPr lang="en-US" dirty="0">
              <a:solidFill>
                <a:srgbClr val="D2F0FF"/>
              </a:solidFill>
            </a:endParaRPr>
          </a:p>
        </p:txBody>
      </p:sp>
      <p:sp>
        <p:nvSpPr>
          <p:cNvPr id="6" name="Title 1"/>
          <p:cNvSpPr>
            <a:spLocks noGrp="1"/>
          </p:cNvSpPr>
          <p:nvPr>
            <p:ph type="title"/>
          </p:nvPr>
        </p:nvSpPr>
        <p:spPr>
          <a:xfrm>
            <a:off x="457200" y="74676"/>
            <a:ext cx="8229600" cy="1298448"/>
          </a:xfrm>
        </p:spPr>
        <p:txBody>
          <a:bodyPr/>
          <a:lstStyle>
            <a:lvl1pPr>
              <a:defRPr>
                <a:solidFill>
                  <a:srgbClr val="254061"/>
                </a:solidFill>
              </a:defRPr>
            </a:lvl1pPr>
          </a:lstStyle>
          <a:p>
            <a:r>
              <a:rPr lang="en-US" dirty="0"/>
              <a:t>Click to edit Master title style</a:t>
            </a:r>
          </a:p>
        </p:txBody>
      </p:sp>
      <p:sp>
        <p:nvSpPr>
          <p:cNvPr id="2" name="Footer Placeholder 1"/>
          <p:cNvSpPr>
            <a:spLocks noGrp="1"/>
          </p:cNvSpPr>
          <p:nvPr>
            <p:ph type="ftr" sz="quarter" idx="10"/>
          </p:nvPr>
        </p:nvSpPr>
        <p:spPr/>
        <p:txBody>
          <a:bodyPr/>
          <a:lstStyle/>
          <a:p>
            <a:r>
              <a:rPr lang="en-US" dirty="0"/>
              <a:t>©2018 McGraw-Hill Education</a:t>
            </a:r>
          </a:p>
        </p:txBody>
      </p:sp>
      <p:sp>
        <p:nvSpPr>
          <p:cNvPr id="7" name="Slide Number Placeholder 6"/>
          <p:cNvSpPr>
            <a:spLocks noGrp="1"/>
          </p:cNvSpPr>
          <p:nvPr>
            <p:ph type="sldNum" sz="quarter" idx="11"/>
          </p:nvPr>
        </p:nvSpPr>
        <p:spPr/>
        <p:txBody>
          <a:bodyPr/>
          <a:lstStyle/>
          <a:p>
            <a:r>
              <a:rPr lang="en-US" dirty="0"/>
              <a:t>11-</a:t>
            </a:r>
            <a:fld id="{C0F7D595-B734-4AE4-9D13-8FC20BF99653}" type="slidenum">
              <a:rPr lang="en-US" smtClean="0"/>
              <a:pPr/>
              <a:t>‹#›</a:t>
            </a:fld>
            <a:endParaRPr lang="en-US" dirty="0"/>
          </a:p>
        </p:txBody>
      </p:sp>
    </p:spTree>
    <p:extLst>
      <p:ext uri="{BB962C8B-B14F-4D97-AF65-F5344CB8AC3E}">
        <p14:creationId xmlns:p14="http://schemas.microsoft.com/office/powerpoint/2010/main" val="2154167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3008313" cy="857250"/>
          </a:xfrm>
          <a:prstGeom prst="rect">
            <a:avLst/>
          </a:prstGeom>
        </p:spPr>
        <p:txBody>
          <a:bodyPr anchor="b"/>
          <a:lstStyle>
            <a:lvl1pPr algn="l">
              <a:defRPr sz="2000" b="1">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1255488"/>
            <a:ext cx="5111750" cy="4870675"/>
          </a:xfrm>
        </p:spPr>
        <p:txBody>
          <a:bodyPr/>
          <a:lstStyle>
            <a:lvl1pPr>
              <a:defRPr sz="3200"/>
            </a:lvl1pPr>
            <a:lvl2pPr>
              <a:buClr>
                <a:srgbClr val="C00000"/>
              </a:buClr>
              <a:defRPr sz="2800"/>
            </a:lvl2pPr>
            <a:lvl3pPr>
              <a:buClr>
                <a:srgbClr val="C00000"/>
              </a:buClr>
              <a:defRPr sz="2400"/>
            </a:lvl3pPr>
            <a:lvl4pPr>
              <a:buClr>
                <a:srgbClr val="C00000"/>
              </a:buClr>
              <a:defRPr sz="2000"/>
            </a:lvl4pPr>
            <a:lvl5pPr>
              <a:buClr>
                <a:srgbClr val="C00000"/>
              </a:buCl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286000"/>
            <a:ext cx="3008313" cy="3840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2"/>
          <p:cNvSpPr>
            <a:spLocks noChangeArrowheads="1"/>
          </p:cNvSpPr>
          <p:nvPr userDrawn="1"/>
        </p:nvSpPr>
        <p:spPr bwMode="auto">
          <a:xfrm>
            <a:off x="1859" y="152400"/>
            <a:ext cx="8686800" cy="1143000"/>
          </a:xfrm>
          <a:prstGeom prst="rect">
            <a:avLst/>
          </a:prstGeom>
          <a:solidFill>
            <a:srgbClr val="E9D2D7"/>
          </a:solidFill>
          <a:ln w="9525">
            <a:solidFill>
              <a:schemeClr val="tx1"/>
            </a:solidFill>
            <a:miter lim="800000"/>
            <a:headEnd/>
            <a:tailEnd/>
          </a:ln>
          <a:effectLst/>
        </p:spPr>
        <p:txBody>
          <a:bodyPr wrap="none" anchor="ctr"/>
          <a:lstStyle/>
          <a:p>
            <a:endParaRPr lang="en-US" dirty="0">
              <a:solidFill>
                <a:srgbClr val="D2F0FF"/>
              </a:solidFill>
            </a:endParaRPr>
          </a:p>
        </p:txBody>
      </p:sp>
      <p:sp>
        <p:nvSpPr>
          <p:cNvPr id="9" name="Title 1"/>
          <p:cNvSpPr txBox="1">
            <a:spLocks/>
          </p:cNvSpPr>
          <p:nvPr userDrawn="1"/>
        </p:nvSpPr>
        <p:spPr>
          <a:xfrm>
            <a:off x="457200" y="74676"/>
            <a:ext cx="8229600" cy="129844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rgbClr val="254061"/>
                </a:solidFill>
                <a:latin typeface="Constantia" pitchFamily="18" charset="0"/>
                <a:ea typeface="+mj-ea"/>
                <a:cs typeface="+mj-cs"/>
              </a:defRPr>
            </a:lvl1pPr>
          </a:lstStyle>
          <a:p>
            <a:pPr fontAlgn="auto">
              <a:spcAft>
                <a:spcPts val="0"/>
              </a:spcAft>
            </a:pPr>
            <a:r>
              <a:rPr lang="en-US" dirty="0"/>
              <a:t>Click to edit Master title style</a:t>
            </a:r>
          </a:p>
        </p:txBody>
      </p:sp>
      <p:sp>
        <p:nvSpPr>
          <p:cNvPr id="5" name="Footer Placeholder 4"/>
          <p:cNvSpPr>
            <a:spLocks noGrp="1"/>
          </p:cNvSpPr>
          <p:nvPr>
            <p:ph type="ftr" sz="quarter" idx="10"/>
          </p:nvPr>
        </p:nvSpPr>
        <p:spPr/>
        <p:txBody>
          <a:bodyPr/>
          <a:lstStyle/>
          <a:p>
            <a:r>
              <a:rPr lang="en-US" dirty="0"/>
              <a:t>©2018 McGraw-Hill Education</a:t>
            </a:r>
          </a:p>
        </p:txBody>
      </p:sp>
      <p:sp>
        <p:nvSpPr>
          <p:cNvPr id="10" name="Slide Number Placeholder 9"/>
          <p:cNvSpPr>
            <a:spLocks noGrp="1"/>
          </p:cNvSpPr>
          <p:nvPr>
            <p:ph type="sldNum" sz="quarter" idx="11"/>
          </p:nvPr>
        </p:nvSpPr>
        <p:spPr/>
        <p:txBody>
          <a:bodyPr/>
          <a:lstStyle/>
          <a:p>
            <a:r>
              <a:rPr lang="en-US" dirty="0"/>
              <a:t>11-</a:t>
            </a:r>
            <a:fld id="{C0F7D595-B734-4AE4-9D13-8FC20BF99653}" type="slidenum">
              <a:rPr lang="en-US" smtClean="0"/>
              <a:pPr/>
              <a:t>‹#›</a:t>
            </a:fld>
            <a:endParaRPr lang="en-US" dirty="0"/>
          </a:p>
        </p:txBody>
      </p:sp>
    </p:spTree>
    <p:extLst>
      <p:ext uri="{BB962C8B-B14F-4D97-AF65-F5344CB8AC3E}">
        <p14:creationId xmlns:p14="http://schemas.microsoft.com/office/powerpoint/2010/main" val="66474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1792288" y="1447799"/>
            <a:ext cx="5486400" cy="3279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2"/>
          <p:cNvSpPr>
            <a:spLocks noChangeArrowheads="1"/>
          </p:cNvSpPr>
          <p:nvPr userDrawn="1"/>
        </p:nvSpPr>
        <p:spPr bwMode="auto">
          <a:xfrm>
            <a:off x="1859" y="152400"/>
            <a:ext cx="8686800" cy="1143000"/>
          </a:xfrm>
          <a:prstGeom prst="rect">
            <a:avLst/>
          </a:prstGeom>
          <a:solidFill>
            <a:srgbClr val="E9D2D7"/>
          </a:solidFill>
          <a:ln w="9525">
            <a:solidFill>
              <a:schemeClr val="tx1"/>
            </a:solidFill>
            <a:miter lim="800000"/>
            <a:headEnd/>
            <a:tailEnd/>
          </a:ln>
          <a:effectLst/>
        </p:spPr>
        <p:txBody>
          <a:bodyPr wrap="none" anchor="ctr"/>
          <a:lstStyle/>
          <a:p>
            <a:endParaRPr lang="en-US" dirty="0">
              <a:solidFill>
                <a:srgbClr val="D2F0FF"/>
              </a:solidFill>
            </a:endParaRPr>
          </a:p>
        </p:txBody>
      </p:sp>
      <p:sp>
        <p:nvSpPr>
          <p:cNvPr id="9" name="Title 1"/>
          <p:cNvSpPr txBox="1">
            <a:spLocks/>
          </p:cNvSpPr>
          <p:nvPr userDrawn="1"/>
        </p:nvSpPr>
        <p:spPr>
          <a:xfrm>
            <a:off x="457200" y="74676"/>
            <a:ext cx="8229600" cy="129844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a:solidFill>
                  <a:srgbClr val="254061"/>
                </a:solidFill>
                <a:latin typeface="Constantia" pitchFamily="18" charset="0"/>
                <a:ea typeface="+mj-ea"/>
                <a:cs typeface="+mj-cs"/>
              </a:defRPr>
            </a:lvl1pPr>
          </a:lstStyle>
          <a:p>
            <a:pPr fontAlgn="auto">
              <a:spcAft>
                <a:spcPts val="0"/>
              </a:spcAft>
            </a:pPr>
            <a:r>
              <a:rPr lang="en-US" dirty="0"/>
              <a:t>Click to edit Master title style</a:t>
            </a:r>
          </a:p>
        </p:txBody>
      </p:sp>
      <p:sp>
        <p:nvSpPr>
          <p:cNvPr id="5" name="Footer Placeholder 4"/>
          <p:cNvSpPr>
            <a:spLocks noGrp="1"/>
          </p:cNvSpPr>
          <p:nvPr>
            <p:ph type="ftr" sz="quarter" idx="10"/>
          </p:nvPr>
        </p:nvSpPr>
        <p:spPr/>
        <p:txBody>
          <a:bodyPr/>
          <a:lstStyle/>
          <a:p>
            <a:r>
              <a:rPr lang="en-US" dirty="0"/>
              <a:t>©2018 McGraw-Hill Education</a:t>
            </a:r>
          </a:p>
        </p:txBody>
      </p:sp>
      <p:sp>
        <p:nvSpPr>
          <p:cNvPr id="10" name="Slide Number Placeholder 9"/>
          <p:cNvSpPr>
            <a:spLocks noGrp="1"/>
          </p:cNvSpPr>
          <p:nvPr>
            <p:ph type="sldNum" sz="quarter" idx="11"/>
          </p:nvPr>
        </p:nvSpPr>
        <p:spPr/>
        <p:txBody>
          <a:bodyPr/>
          <a:lstStyle/>
          <a:p>
            <a:r>
              <a:rPr lang="en-US" dirty="0"/>
              <a:t>11-</a:t>
            </a:r>
            <a:fld id="{C0F7D595-B734-4AE4-9D13-8FC20BF99653}" type="slidenum">
              <a:rPr lang="en-US" smtClean="0"/>
              <a:pPr/>
              <a:t>‹#›</a:t>
            </a:fld>
            <a:endParaRPr lang="en-US" dirty="0"/>
          </a:p>
        </p:txBody>
      </p:sp>
    </p:spTree>
    <p:extLst>
      <p:ext uri="{BB962C8B-B14F-4D97-AF65-F5344CB8AC3E}">
        <p14:creationId xmlns:p14="http://schemas.microsoft.com/office/powerpoint/2010/main" val="358481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alpha val="2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buClr>
                <a:srgbClr val="C00000"/>
              </a:buClr>
            </a:pPr>
            <a:r>
              <a:rPr lang="en-US" dirty="0"/>
              <a:t>Click to edit Master text styles</a:t>
            </a:r>
          </a:p>
          <a:p>
            <a:pPr lvl="1">
              <a:buClr>
                <a:srgbClr val="C00000"/>
              </a:buClr>
            </a:pPr>
            <a:r>
              <a:rPr lang="en-US" dirty="0"/>
              <a:t>Second level</a:t>
            </a:r>
          </a:p>
          <a:p>
            <a:pPr lvl="2">
              <a:buClr>
                <a:srgbClr val="C00000"/>
              </a:buClr>
            </a:pPr>
            <a:r>
              <a:rPr lang="en-US" dirty="0"/>
              <a:t>Third level</a:t>
            </a:r>
          </a:p>
          <a:p>
            <a:pPr lvl="3">
              <a:buClr>
                <a:srgbClr val="C00000"/>
              </a:buClr>
            </a:pPr>
            <a:r>
              <a:rPr lang="en-US" dirty="0"/>
              <a:t>Fourth level</a:t>
            </a:r>
          </a:p>
          <a:p>
            <a:pPr lvl="4">
              <a:buClr>
                <a:srgbClr val="C00000"/>
              </a:buClr>
            </a:pPr>
            <a:r>
              <a:rPr lang="en-US" dirty="0"/>
              <a:t>Fifth level</a:t>
            </a:r>
          </a:p>
        </p:txBody>
      </p:sp>
      <p:sp>
        <p:nvSpPr>
          <p:cNvPr id="8" name="Rectangle 3"/>
          <p:cNvSpPr>
            <a:spLocks noChangeArrowheads="1"/>
          </p:cNvSpPr>
          <p:nvPr/>
        </p:nvSpPr>
        <p:spPr bwMode="auto">
          <a:xfrm>
            <a:off x="533400" y="6096000"/>
            <a:ext cx="8610600" cy="407432"/>
          </a:xfrm>
          <a:prstGeom prst="rect">
            <a:avLst/>
          </a:prstGeom>
          <a:solidFill>
            <a:srgbClr val="911E3C"/>
          </a:solidFill>
          <a:ln w="9525">
            <a:solidFill>
              <a:schemeClr val="accent2">
                <a:lumMod val="50000"/>
              </a:schemeClr>
            </a:solidFill>
            <a:miter lim="800000"/>
            <a:headEnd/>
            <a:tailEnd/>
          </a:ln>
          <a:effectLst/>
        </p:spPr>
        <p:txBody>
          <a:bodyPr wrap="none" anchor="ctr"/>
          <a:lstStyle/>
          <a:p>
            <a:endParaRPr lang="en-US" dirty="0">
              <a:solidFill>
                <a:schemeClr val="tx2">
                  <a:lumMod val="20000"/>
                  <a:lumOff val="80000"/>
                </a:schemeClr>
              </a:solidFill>
            </a:endParaRPr>
          </a:p>
        </p:txBody>
      </p:sp>
      <p:sp>
        <p:nvSpPr>
          <p:cNvPr id="9" name="Text Box 7"/>
          <p:cNvSpPr txBox="1">
            <a:spLocks noChangeArrowheads="1"/>
          </p:cNvSpPr>
          <p:nvPr/>
        </p:nvSpPr>
        <p:spPr bwMode="auto">
          <a:xfrm>
            <a:off x="4838700" y="6134100"/>
            <a:ext cx="4305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800" b="1" dirty="0">
                <a:solidFill>
                  <a:srgbClr val="D2F0FF"/>
                </a:solidFill>
                <a:latin typeface="Constantia" pitchFamily="18" charset="0"/>
              </a:rPr>
              <a:t>INVESTMENTS</a:t>
            </a:r>
            <a:r>
              <a:rPr lang="en-US" sz="1600" b="1" dirty="0">
                <a:solidFill>
                  <a:srgbClr val="D2F0FF"/>
                </a:solidFill>
                <a:latin typeface="Constantia" pitchFamily="18" charset="0"/>
              </a:rPr>
              <a:t> </a:t>
            </a:r>
            <a:r>
              <a:rPr lang="en-US" sz="1800" b="1" dirty="0">
                <a:solidFill>
                  <a:srgbClr val="D2F0FF"/>
                </a:solidFill>
                <a:latin typeface="Constantia" pitchFamily="18" charset="0"/>
              </a:rPr>
              <a:t>|</a:t>
            </a:r>
            <a:r>
              <a:rPr lang="en-US" sz="1200" b="1" dirty="0">
                <a:solidFill>
                  <a:srgbClr val="D2F0FF"/>
                </a:solidFill>
                <a:latin typeface="Constantia" pitchFamily="18" charset="0"/>
              </a:rPr>
              <a:t> </a:t>
            </a:r>
            <a:r>
              <a:rPr lang="en-US" sz="1400" b="1" dirty="0">
                <a:solidFill>
                  <a:srgbClr val="D2F0FF"/>
                </a:solidFill>
                <a:latin typeface="Constantia" pitchFamily="18" charset="0"/>
              </a:rPr>
              <a:t>BODIE, KANE, MARCUS</a:t>
            </a:r>
          </a:p>
        </p:txBody>
      </p:sp>
      <p:sp>
        <p:nvSpPr>
          <p:cNvPr id="6" name="Title Placeholder 1"/>
          <p:cNvSpPr>
            <a:spLocks noGrp="1"/>
          </p:cNvSpPr>
          <p:nvPr>
            <p:ph type="title"/>
          </p:nvPr>
        </p:nvSpPr>
        <p:spPr>
          <a:xfrm>
            <a:off x="457200" y="74676"/>
            <a:ext cx="8229600" cy="1298448"/>
          </a:xfrm>
          <a:prstGeom prst="rect">
            <a:avLst/>
          </a:prstGeom>
        </p:spPr>
        <p:txBody>
          <a:bodyPr vert="horz" lIns="91440" tIns="45720" rIns="91440" bIns="45720" rtlCol="0" anchor="ctr">
            <a:noAutofit/>
          </a:bodyPr>
          <a:lstStyle/>
          <a:p>
            <a:r>
              <a:rPr lang="en-US" dirty="0"/>
              <a:t>Click to edit Master title style</a:t>
            </a:r>
          </a:p>
        </p:txBody>
      </p:sp>
      <p:sp>
        <p:nvSpPr>
          <p:cNvPr id="4" name="Footer Placeholder 3"/>
          <p:cNvSpPr>
            <a:spLocks noGrp="1"/>
          </p:cNvSpPr>
          <p:nvPr>
            <p:ph type="ftr" sz="quarter" idx="3"/>
          </p:nvPr>
        </p:nvSpPr>
        <p:spPr>
          <a:xfrm>
            <a:off x="3028950" y="6721475"/>
            <a:ext cx="3086100" cy="133569"/>
          </a:xfrm>
          <a:prstGeom prst="rect">
            <a:avLst/>
          </a:prstGeom>
        </p:spPr>
        <p:txBody>
          <a:bodyPr vert="horz" lIns="91440" tIns="45720" rIns="91440" bIns="45720" rtlCol="0" anchor="ctr"/>
          <a:lstStyle>
            <a:lvl1pPr algn="ctr">
              <a:defRPr sz="1000" b="0" i="1">
                <a:solidFill>
                  <a:schemeClr val="tx1"/>
                </a:solidFill>
              </a:defRPr>
            </a:lvl1pPr>
          </a:lstStyle>
          <a:p>
            <a:r>
              <a:rPr lang="en-US" dirty="0"/>
              <a:t>©2018 McGraw-Hill Education</a:t>
            </a:r>
          </a:p>
        </p:txBody>
      </p:sp>
      <p:sp>
        <p:nvSpPr>
          <p:cNvPr id="5" name="Slide Number Placeholder 4"/>
          <p:cNvSpPr>
            <a:spLocks noGrp="1"/>
          </p:cNvSpPr>
          <p:nvPr>
            <p:ph type="sldNum" sz="quarter" idx="4"/>
          </p:nvPr>
        </p:nvSpPr>
        <p:spPr>
          <a:xfrm>
            <a:off x="7086600" y="6721475"/>
            <a:ext cx="2057400" cy="136525"/>
          </a:xfrm>
          <a:prstGeom prst="rect">
            <a:avLst/>
          </a:prstGeom>
        </p:spPr>
        <p:txBody>
          <a:bodyPr vert="horz" lIns="91440" tIns="45720" rIns="91440" bIns="45720" rtlCol="0" anchor="ctr"/>
          <a:lstStyle>
            <a:lvl1pPr algn="r">
              <a:defRPr sz="1000">
                <a:solidFill>
                  <a:schemeClr val="tx1"/>
                </a:solidFill>
              </a:defRPr>
            </a:lvl1pPr>
          </a:lstStyle>
          <a:p>
            <a:r>
              <a:rPr lang="en-US" dirty="0"/>
              <a:t>11-</a:t>
            </a:r>
            <a:fld id="{C0F7D595-B734-4AE4-9D13-8FC20BF99653}" type="slidenum">
              <a:rPr lang="en-US" smtClean="0"/>
              <a:pPr/>
              <a:t>‹#›</a:t>
            </a:fld>
            <a:endParaRPr lang="en-US" dirty="0"/>
          </a:p>
        </p:txBody>
      </p:sp>
    </p:spTree>
    <p:extLst>
      <p:ext uri="{BB962C8B-B14F-4D97-AF65-F5344CB8AC3E}">
        <p14:creationId xmlns:p14="http://schemas.microsoft.com/office/powerpoint/2010/main" val="63137840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ctr" defTabSz="914400" rtl="0" eaLnBrk="1" latinLnBrk="0" hangingPunct="1">
        <a:spcBef>
          <a:spcPct val="0"/>
        </a:spcBef>
        <a:buNone/>
        <a:defRPr sz="3600" b="1" kern="1200">
          <a:solidFill>
            <a:srgbClr val="254061"/>
          </a:solidFill>
          <a:latin typeface="Constant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lang="en-US" sz="3200" kern="1200" smtClean="0">
          <a:solidFill>
            <a:srgbClr val="25406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smtClean="0">
          <a:solidFill>
            <a:srgbClr val="254061"/>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en-US" sz="2400" kern="1200" smtClean="0">
          <a:solidFill>
            <a:srgbClr val="254061"/>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smtClean="0">
          <a:solidFill>
            <a:srgbClr val="254061"/>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a:solidFill>
            <a:srgbClr val="25406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Eleven</a:t>
            </a:r>
          </a:p>
        </p:txBody>
      </p:sp>
      <p:sp>
        <p:nvSpPr>
          <p:cNvPr id="3" name="Subtitle 2"/>
          <p:cNvSpPr>
            <a:spLocks noGrp="1"/>
          </p:cNvSpPr>
          <p:nvPr>
            <p:ph type="subTitle" idx="1"/>
          </p:nvPr>
        </p:nvSpPr>
        <p:spPr/>
        <p:txBody>
          <a:bodyPr/>
          <a:lstStyle/>
          <a:p>
            <a:r>
              <a:rPr lang="en-US" dirty="0"/>
              <a:t>The Efficient Market Hypothesis</a:t>
            </a:r>
          </a:p>
        </p:txBody>
      </p:sp>
    </p:spTree>
    <p:extLst>
      <p:ext uri="{BB962C8B-B14F-4D97-AF65-F5344CB8AC3E}">
        <p14:creationId xmlns:p14="http://schemas.microsoft.com/office/powerpoint/2010/main" val="2323188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r>
              <a:rPr lang="en-US" altLang="en-US" i="1" dirty="0"/>
              <a:t>Fundamental</a:t>
            </a:r>
            <a:r>
              <a:rPr lang="en-US" altLang="en-US" dirty="0"/>
              <a:t> </a:t>
            </a:r>
            <a:r>
              <a:rPr lang="en-US" altLang="en-US" i="1" dirty="0"/>
              <a:t>Analysis:</a:t>
            </a:r>
            <a:endParaRPr lang="en-US" altLang="en-US" dirty="0"/>
          </a:p>
          <a:p>
            <a:pPr lvl="1"/>
            <a:endParaRPr lang="en-US" altLang="en-US" dirty="0"/>
          </a:p>
          <a:p>
            <a:pPr lvl="1"/>
            <a:endParaRPr lang="en-US" altLang="en-US" dirty="0"/>
          </a:p>
          <a:p>
            <a:pPr lvl="1"/>
            <a:r>
              <a:rPr lang="en-US" altLang="en-US" dirty="0"/>
              <a:t>Seek firms that are </a:t>
            </a:r>
            <a:r>
              <a:rPr lang="en-US" altLang="en-US" i="1" dirty="0"/>
              <a:t>mispriced</a:t>
            </a:r>
          </a:p>
          <a:p>
            <a:pPr lvl="1"/>
            <a:r>
              <a:rPr lang="en-US" altLang="en-US" dirty="0"/>
              <a:t>Find poorly run firms that are not as bad as the market thinks</a:t>
            </a:r>
          </a:p>
          <a:p>
            <a:pPr lvl="1"/>
            <a:r>
              <a:rPr lang="en-US" altLang="en-US" dirty="0"/>
              <a:t>Semistrong form efficiency and fundamental analysis</a:t>
            </a:r>
          </a:p>
        </p:txBody>
      </p:sp>
      <p:sp>
        <p:nvSpPr>
          <p:cNvPr id="13314" name="Title 1"/>
          <p:cNvSpPr>
            <a:spLocks noGrp="1"/>
          </p:cNvSpPr>
          <p:nvPr>
            <p:ph type="title"/>
          </p:nvPr>
        </p:nvSpPr>
        <p:spPr/>
        <p:txBody>
          <a:bodyPr/>
          <a:lstStyle/>
          <a:p>
            <a:r>
              <a:rPr lang="en-US" altLang="en-US" dirty="0"/>
              <a:t>Types of Stock Analysis</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10</a:t>
            </a:fld>
            <a:endParaRPr lang="en-US" dirty="0"/>
          </a:p>
        </p:txBody>
      </p:sp>
    </p:spTree>
    <p:extLst>
      <p:ext uri="{BB962C8B-B14F-4D97-AF65-F5344CB8AC3E}">
        <p14:creationId xmlns:p14="http://schemas.microsoft.com/office/powerpoint/2010/main" val="29484095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idx="1"/>
          </p:nvPr>
        </p:nvSpPr>
        <p:spPr/>
        <p:txBody>
          <a:bodyPr/>
          <a:lstStyle/>
          <a:p>
            <a:r>
              <a:rPr lang="en-US" altLang="en-US" dirty="0"/>
              <a:t>Active Management</a:t>
            </a:r>
          </a:p>
          <a:p>
            <a:pPr lvl="1"/>
            <a:r>
              <a:rPr lang="en-US" altLang="en-US" dirty="0"/>
              <a:t>An expensive strategy</a:t>
            </a:r>
          </a:p>
          <a:p>
            <a:pPr lvl="1"/>
            <a:r>
              <a:rPr lang="en-US" altLang="en-US" dirty="0"/>
              <a:t>Suitable for very large portfolios</a:t>
            </a:r>
          </a:p>
          <a:p>
            <a:r>
              <a:rPr lang="en-US" altLang="en-US" dirty="0"/>
              <a:t>Passive Management: </a:t>
            </a:r>
          </a:p>
          <a:p>
            <a:pPr lvl="1"/>
            <a:r>
              <a:rPr lang="en-US" altLang="en-US" dirty="0"/>
              <a:t>No attempt to outsmart the market</a:t>
            </a:r>
          </a:p>
          <a:p>
            <a:pPr lvl="1"/>
            <a:r>
              <a:rPr lang="en-US" altLang="en-US" dirty="0"/>
              <a:t>Accept EMH</a:t>
            </a:r>
          </a:p>
          <a:p>
            <a:pPr lvl="1"/>
            <a:r>
              <a:rPr lang="en-US" altLang="en-US" dirty="0"/>
              <a:t>Index Funds and ETFs</a:t>
            </a:r>
          </a:p>
          <a:p>
            <a:pPr lvl="1"/>
            <a:r>
              <a:rPr lang="en-US" altLang="en-US" dirty="0"/>
              <a:t>Very low cost</a:t>
            </a:r>
          </a:p>
        </p:txBody>
      </p:sp>
      <p:sp>
        <p:nvSpPr>
          <p:cNvPr id="14338" name="Rectangle 3"/>
          <p:cNvSpPr>
            <a:spLocks noGrp="1" noChangeArrowheads="1"/>
          </p:cNvSpPr>
          <p:nvPr>
            <p:ph type="title"/>
          </p:nvPr>
        </p:nvSpPr>
        <p:spPr/>
        <p:txBody>
          <a:bodyPr/>
          <a:lstStyle/>
          <a:p>
            <a:r>
              <a:rPr lang="en-US" altLang="en-US" dirty="0"/>
              <a:t>Active versus Passive Management</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11</a:t>
            </a:fld>
            <a:endParaRPr lang="en-US" dirty="0"/>
          </a:p>
        </p:txBody>
      </p:sp>
    </p:spTree>
    <p:extLst>
      <p:ext uri="{BB962C8B-B14F-4D97-AF65-F5344CB8AC3E}">
        <p14:creationId xmlns:p14="http://schemas.microsoft.com/office/powerpoint/2010/main" val="32952288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0">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idx="1"/>
          </p:nvPr>
        </p:nvSpPr>
        <p:spPr/>
        <p:txBody>
          <a:bodyPr/>
          <a:lstStyle/>
          <a:p>
            <a:r>
              <a:rPr lang="en-US" altLang="en-US" dirty="0"/>
              <a:t>Even if the market is efficient a role exists for portfolio management:</a:t>
            </a:r>
          </a:p>
          <a:p>
            <a:pPr lvl="1"/>
            <a:r>
              <a:rPr lang="en-US" altLang="en-US" dirty="0"/>
              <a:t>Diversification</a:t>
            </a:r>
          </a:p>
          <a:p>
            <a:pPr lvl="1"/>
            <a:r>
              <a:rPr lang="en-US" altLang="en-US" dirty="0"/>
              <a:t>Appropriate risk level</a:t>
            </a:r>
          </a:p>
          <a:p>
            <a:pPr lvl="1"/>
            <a:r>
              <a:rPr lang="en-US" altLang="en-US" dirty="0"/>
              <a:t>Tax considerations</a:t>
            </a:r>
          </a:p>
        </p:txBody>
      </p:sp>
      <p:sp>
        <p:nvSpPr>
          <p:cNvPr id="14340" name="Rectangle 3"/>
          <p:cNvSpPr>
            <a:spLocks noGrp="1" noChangeArrowheads="1"/>
          </p:cNvSpPr>
          <p:nvPr>
            <p:ph type="title"/>
          </p:nvPr>
        </p:nvSpPr>
        <p:spPr/>
        <p:txBody>
          <a:bodyPr/>
          <a:lstStyle/>
          <a:p>
            <a:r>
              <a:rPr lang="en-US" altLang="en-US" dirty="0"/>
              <a:t>Market Efficiency and </a:t>
            </a:r>
            <a:br>
              <a:rPr lang="en-US" altLang="en-US" dirty="0"/>
            </a:br>
            <a:r>
              <a:rPr lang="en-US" altLang="en-US" dirty="0"/>
              <a:t>Portfolio Management</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12</a:t>
            </a:fld>
            <a:endParaRPr lang="en-US" dirty="0"/>
          </a:p>
        </p:txBody>
      </p:sp>
    </p:spTree>
    <p:extLst>
      <p:ext uri="{BB962C8B-B14F-4D97-AF65-F5344CB8AC3E}">
        <p14:creationId xmlns:p14="http://schemas.microsoft.com/office/powerpoint/2010/main" val="1007646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en-US" dirty="0"/>
              <a:t>Inefficient markets </a:t>
            </a:r>
            <a:r>
              <a:rPr lang="en-US" altLang="en-US" dirty="0">
                <a:sym typeface="Wingdings" panose="05000000000000000000" pitchFamily="2" charset="2"/>
              </a:rPr>
              <a:t> systematic </a:t>
            </a:r>
            <a:r>
              <a:rPr lang="en-US" altLang="en-US" dirty="0"/>
              <a:t>resource misallocation</a:t>
            </a:r>
          </a:p>
          <a:p>
            <a:pPr lvl="1"/>
            <a:r>
              <a:rPr lang="en-US" altLang="en-US" dirty="0"/>
              <a:t>Overvalued securities can raise capital too cheaply</a:t>
            </a:r>
          </a:p>
          <a:p>
            <a:pPr lvl="1"/>
            <a:r>
              <a:rPr lang="en-US" altLang="en-US" dirty="0"/>
              <a:t>Undervalued securities may pass up profitable opportunities because cost of capital is too high</a:t>
            </a:r>
          </a:p>
          <a:p>
            <a:pPr lvl="1"/>
            <a:r>
              <a:rPr lang="en-US" altLang="en-US" dirty="0"/>
              <a:t>Efficient market ≠ perfect foresight market </a:t>
            </a:r>
          </a:p>
        </p:txBody>
      </p:sp>
      <p:sp>
        <p:nvSpPr>
          <p:cNvPr id="16386" name="Title 2"/>
          <p:cNvSpPr>
            <a:spLocks noGrp="1"/>
          </p:cNvSpPr>
          <p:nvPr>
            <p:ph type="title"/>
          </p:nvPr>
        </p:nvSpPr>
        <p:spPr/>
        <p:txBody>
          <a:bodyPr/>
          <a:lstStyle/>
          <a:p>
            <a:r>
              <a:rPr lang="en-US" altLang="en-US" dirty="0"/>
              <a:t>Resource Allocation</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13</a:t>
            </a:fld>
            <a:endParaRPr lang="en-US" dirty="0"/>
          </a:p>
        </p:txBody>
      </p:sp>
    </p:spTree>
    <p:extLst>
      <p:ext uri="{BB962C8B-B14F-4D97-AF65-F5344CB8AC3E}">
        <p14:creationId xmlns:p14="http://schemas.microsoft.com/office/powerpoint/2010/main" val="17212981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p:txBody>
          <a:bodyPr/>
          <a:lstStyle/>
          <a:p>
            <a:r>
              <a:rPr lang="en-US" altLang="en-US" dirty="0"/>
              <a:t>Financial research can assess the impact of an event on a firm’s stock price</a:t>
            </a:r>
          </a:p>
          <a:p>
            <a:endParaRPr lang="en-US" altLang="en-US" dirty="0"/>
          </a:p>
          <a:p>
            <a:r>
              <a:rPr lang="en-US" altLang="en-US" dirty="0"/>
              <a:t>The abnormal return due to the event is the difference between the stock’s actual return and a proxy for the stock’s return in the absence of the event</a:t>
            </a:r>
          </a:p>
        </p:txBody>
      </p:sp>
      <p:sp>
        <p:nvSpPr>
          <p:cNvPr id="17410" name="Rectangle 3"/>
          <p:cNvSpPr>
            <a:spLocks noGrp="1" noChangeArrowheads="1"/>
          </p:cNvSpPr>
          <p:nvPr>
            <p:ph type="title"/>
          </p:nvPr>
        </p:nvSpPr>
        <p:spPr/>
        <p:txBody>
          <a:bodyPr/>
          <a:lstStyle/>
          <a:p>
            <a:r>
              <a:rPr lang="en-US" altLang="en-US" dirty="0"/>
              <a:t>Event Studies</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14</a:t>
            </a:fld>
            <a:endParaRPr lang="en-US" dirty="0"/>
          </a:p>
        </p:txBody>
      </p:sp>
    </p:spTree>
    <p:extLst>
      <p:ext uri="{BB962C8B-B14F-4D97-AF65-F5344CB8AC3E}">
        <p14:creationId xmlns:p14="http://schemas.microsoft.com/office/powerpoint/2010/main" val="30915171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p:txBody>
          <a:bodyPr/>
          <a:lstStyle/>
          <a:p>
            <a:r>
              <a:rPr lang="en-US" altLang="en-US" dirty="0"/>
              <a:t>Returns are adjusted to determine if they are abnormal</a:t>
            </a:r>
          </a:p>
          <a:p>
            <a:pPr lvl="1"/>
            <a:r>
              <a:rPr lang="en-US" altLang="en-US" dirty="0"/>
              <a:t>Market Model approach:</a:t>
            </a:r>
          </a:p>
          <a:p>
            <a:pPr marL="914400" lvl="2" indent="0">
              <a:buNone/>
            </a:pPr>
            <a:r>
              <a:rPr lang="en-US" altLang="en-US" sz="2800" dirty="0"/>
              <a:t>a. Expected Return: </a:t>
            </a:r>
          </a:p>
          <a:p>
            <a:pPr marL="914400" lvl="2" indent="0">
              <a:buNone/>
            </a:pPr>
            <a:endParaRPr lang="en-US" altLang="en-US" sz="2800" dirty="0"/>
          </a:p>
          <a:p>
            <a:pPr marL="914400" lvl="2" indent="0">
              <a:buNone/>
            </a:pPr>
            <a:r>
              <a:rPr lang="en-US" altLang="en-US" sz="2800" dirty="0"/>
              <a:t>b. Abnormal Return:</a:t>
            </a:r>
          </a:p>
        </p:txBody>
      </p:sp>
      <p:sp>
        <p:nvSpPr>
          <p:cNvPr id="18434" name="Rectangle 3"/>
          <p:cNvSpPr>
            <a:spLocks noGrp="1" noChangeArrowheads="1"/>
          </p:cNvSpPr>
          <p:nvPr>
            <p:ph type="title"/>
          </p:nvPr>
        </p:nvSpPr>
        <p:spPr/>
        <p:txBody>
          <a:bodyPr/>
          <a:lstStyle/>
          <a:p>
            <a:r>
              <a:rPr lang="en-US" altLang="en-US" dirty="0"/>
              <a:t>How Tests Are Structured</a:t>
            </a:r>
          </a:p>
        </p:txBody>
      </p:sp>
      <p:sp>
        <p:nvSpPr>
          <p:cNvPr id="4" name="Footer Placeholder 3"/>
          <p:cNvSpPr>
            <a:spLocks noGrp="1"/>
          </p:cNvSpPr>
          <p:nvPr>
            <p:ph type="ftr" sz="quarter" idx="10"/>
          </p:nvPr>
        </p:nvSpPr>
        <p:spPr/>
        <p:txBody>
          <a:bodyPr/>
          <a:lstStyle/>
          <a:p>
            <a:r>
              <a:rPr lang="en-US" dirty="0"/>
              <a:t>©2018 McGraw-Hill Education</a:t>
            </a:r>
          </a:p>
        </p:txBody>
      </p:sp>
      <p:sp>
        <p:nvSpPr>
          <p:cNvPr id="5" name="Slide Number Placeholder 4"/>
          <p:cNvSpPr>
            <a:spLocks noGrp="1"/>
          </p:cNvSpPr>
          <p:nvPr>
            <p:ph type="sldNum" sz="quarter" idx="11"/>
          </p:nvPr>
        </p:nvSpPr>
        <p:spPr/>
        <p:txBody>
          <a:bodyPr/>
          <a:lstStyle/>
          <a:p>
            <a:r>
              <a:rPr lang="en-US" dirty="0"/>
              <a:t>11-</a:t>
            </a:r>
            <a:fld id="{C0F7D595-B734-4AE4-9D13-8FC20BF99653}" type="slidenum">
              <a:rPr lang="en-US" smtClean="0"/>
              <a:pPr/>
              <a:t>15</a:t>
            </a:fld>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138512702"/>
              </p:ext>
            </p:extLst>
          </p:nvPr>
        </p:nvGraphicFramePr>
        <p:xfrm>
          <a:off x="4849019" y="2990024"/>
          <a:ext cx="2362200" cy="506413"/>
        </p:xfrm>
        <a:graphic>
          <a:graphicData uri="http://schemas.openxmlformats.org/presentationml/2006/ole">
            <mc:AlternateContent xmlns:mc="http://schemas.openxmlformats.org/markup-compatibility/2006">
              <mc:Choice xmlns:v="urn:schemas-microsoft-com:vml" Requires="v">
                <p:oleObj spid="_x0000_s2070" name="Equation" r:id="rId4" imgW="1066680" imgH="228600" progId="Equation.DSMT4">
                  <p:embed/>
                </p:oleObj>
              </mc:Choice>
              <mc:Fallback>
                <p:oleObj name="Equation" r:id="rId4" imgW="1066680" imgH="228600" progId="Equation.DSMT4">
                  <p:embed/>
                  <p:pic>
                    <p:nvPicPr>
                      <p:cNvPr id="0" name=""/>
                      <p:cNvPicPr/>
                      <p:nvPr/>
                    </p:nvPicPr>
                    <p:blipFill>
                      <a:blip r:embed="rId5"/>
                      <a:stretch>
                        <a:fillRect/>
                      </a:stretch>
                    </p:blipFill>
                    <p:spPr>
                      <a:xfrm>
                        <a:off x="4849019" y="2990024"/>
                        <a:ext cx="2362200" cy="50641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425887959"/>
              </p:ext>
            </p:extLst>
          </p:nvPr>
        </p:nvGraphicFramePr>
        <p:xfrm>
          <a:off x="4849019" y="3962400"/>
          <a:ext cx="2532062" cy="506413"/>
        </p:xfrm>
        <a:graphic>
          <a:graphicData uri="http://schemas.openxmlformats.org/presentationml/2006/ole">
            <mc:AlternateContent xmlns:mc="http://schemas.openxmlformats.org/markup-compatibility/2006">
              <mc:Choice xmlns:v="urn:schemas-microsoft-com:vml" Requires="v">
                <p:oleObj spid="_x0000_s2071" name="Equation" r:id="rId6" imgW="1143000" imgH="228600" progId="Equation.DSMT4">
                  <p:embed/>
                </p:oleObj>
              </mc:Choice>
              <mc:Fallback>
                <p:oleObj name="Equation" r:id="rId6" imgW="1143000" imgH="228600" progId="Equation.DSMT4">
                  <p:embed/>
                  <p:pic>
                    <p:nvPicPr>
                      <p:cNvPr id="0" name="Object 1"/>
                      <p:cNvPicPr>
                        <a:picLocks noChangeAspect="1" noChangeArrowheads="1"/>
                      </p:cNvPicPr>
                      <p:nvPr/>
                    </p:nvPicPr>
                    <p:blipFill>
                      <a:blip r:embed="rId7"/>
                      <a:srcRect/>
                      <a:stretch>
                        <a:fillRect/>
                      </a:stretch>
                    </p:blipFill>
                    <p:spPr bwMode="auto">
                      <a:xfrm>
                        <a:off x="4849019" y="3962400"/>
                        <a:ext cx="25320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7600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p:txBody>
          <a:bodyPr/>
          <a:lstStyle/>
          <a:p>
            <a:r>
              <a:rPr lang="en-US" altLang="en-US" dirty="0"/>
              <a:t>Magnitude Issue: </a:t>
            </a:r>
          </a:p>
          <a:p>
            <a:pPr lvl="1"/>
            <a:endParaRPr lang="en-US" altLang="en-US" dirty="0"/>
          </a:p>
          <a:p>
            <a:endParaRPr lang="en-US" altLang="en-US" dirty="0"/>
          </a:p>
          <a:p>
            <a:r>
              <a:rPr lang="en-US" altLang="en-US" dirty="0"/>
              <a:t>Selection Bias Issue: </a:t>
            </a:r>
          </a:p>
          <a:p>
            <a:pPr lvl="1"/>
            <a:endParaRPr lang="en-US" altLang="en-US" dirty="0"/>
          </a:p>
          <a:p>
            <a:endParaRPr lang="en-US" altLang="en-US" dirty="0"/>
          </a:p>
          <a:p>
            <a:r>
              <a:rPr lang="en-US" altLang="en-US" dirty="0"/>
              <a:t>Lucky Event Issue:</a:t>
            </a:r>
          </a:p>
        </p:txBody>
      </p:sp>
      <p:sp>
        <p:nvSpPr>
          <p:cNvPr id="19458" name="Rectangle 3"/>
          <p:cNvSpPr>
            <a:spLocks noGrp="1" noChangeArrowheads="1"/>
          </p:cNvSpPr>
          <p:nvPr>
            <p:ph type="title"/>
          </p:nvPr>
        </p:nvSpPr>
        <p:spPr/>
        <p:txBody>
          <a:bodyPr/>
          <a:lstStyle/>
          <a:p>
            <a:r>
              <a:rPr lang="en-US" altLang="en-US" dirty="0"/>
              <a:t>Are Markets Efficient?</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16</a:t>
            </a:fld>
            <a:endParaRPr lang="en-US" dirty="0"/>
          </a:p>
        </p:txBody>
      </p:sp>
    </p:spTree>
    <p:extLst>
      <p:ext uri="{BB962C8B-B14F-4D97-AF65-F5344CB8AC3E}">
        <p14:creationId xmlns:p14="http://schemas.microsoft.com/office/powerpoint/2010/main" val="124547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altLang="en-US" dirty="0"/>
              <a:t>Returns over the Short Horizon</a:t>
            </a:r>
          </a:p>
          <a:p>
            <a:pPr lvl="1"/>
            <a:endParaRPr lang="en-US" altLang="en-US" dirty="0"/>
          </a:p>
          <a:p>
            <a:pPr lvl="1"/>
            <a:r>
              <a:rPr lang="en-US" altLang="en-US" dirty="0"/>
              <a:t>Momentum Effect: </a:t>
            </a:r>
          </a:p>
        </p:txBody>
      </p:sp>
      <p:sp>
        <p:nvSpPr>
          <p:cNvPr id="20482" name="Rectangle 2"/>
          <p:cNvSpPr>
            <a:spLocks noGrp="1" noChangeArrowheads="1"/>
          </p:cNvSpPr>
          <p:nvPr>
            <p:ph type="title"/>
          </p:nvPr>
        </p:nvSpPr>
        <p:spPr/>
        <p:txBody>
          <a:bodyPr/>
          <a:lstStyle/>
          <a:p>
            <a:r>
              <a:rPr lang="en-US" altLang="en-US" dirty="0"/>
              <a:t>Weak-Form Tests: </a:t>
            </a:r>
            <a:br>
              <a:rPr lang="en-US" altLang="en-US" dirty="0"/>
            </a:br>
            <a:r>
              <a:rPr lang="en-US" altLang="en-US" dirty="0"/>
              <a:t>Momentum Effect</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17</a:t>
            </a:fld>
            <a:endParaRPr lang="en-US" dirty="0"/>
          </a:p>
        </p:txBody>
      </p:sp>
    </p:spTree>
    <p:extLst>
      <p:ext uri="{BB962C8B-B14F-4D97-AF65-F5344CB8AC3E}">
        <p14:creationId xmlns:p14="http://schemas.microsoft.com/office/powerpoint/2010/main" val="32536265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altLang="en-US" dirty="0"/>
              <a:t>Returns over Long Horizons</a:t>
            </a:r>
          </a:p>
          <a:p>
            <a:pPr lvl="1"/>
            <a:endParaRPr lang="en-US" altLang="en-US" dirty="0"/>
          </a:p>
          <a:p>
            <a:pPr lvl="1"/>
            <a:r>
              <a:rPr lang="en-US" altLang="en-US" dirty="0"/>
              <a:t>Reversal Effect:</a:t>
            </a:r>
          </a:p>
        </p:txBody>
      </p:sp>
      <p:sp>
        <p:nvSpPr>
          <p:cNvPr id="20482" name="Rectangle 2"/>
          <p:cNvSpPr>
            <a:spLocks noGrp="1" noChangeArrowheads="1"/>
          </p:cNvSpPr>
          <p:nvPr>
            <p:ph type="title"/>
          </p:nvPr>
        </p:nvSpPr>
        <p:spPr/>
        <p:txBody>
          <a:bodyPr/>
          <a:lstStyle/>
          <a:p>
            <a:r>
              <a:rPr lang="en-US" altLang="en-US" dirty="0"/>
              <a:t>Weak-Form Tests:</a:t>
            </a:r>
            <a:br>
              <a:rPr lang="en-US" altLang="en-US" dirty="0"/>
            </a:br>
            <a:r>
              <a:rPr lang="en-US" altLang="en-US" dirty="0"/>
              <a:t>Reversal Effect</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18</a:t>
            </a:fld>
            <a:endParaRPr lang="en-US" dirty="0"/>
          </a:p>
        </p:txBody>
      </p:sp>
    </p:spTree>
    <p:extLst>
      <p:ext uri="{BB962C8B-B14F-4D97-AF65-F5344CB8AC3E}">
        <p14:creationId xmlns:p14="http://schemas.microsoft.com/office/powerpoint/2010/main" val="3425396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altLang="en-US" dirty="0"/>
              <a:t>Fama and French</a:t>
            </a:r>
          </a:p>
          <a:p>
            <a:pPr lvl="1"/>
            <a:r>
              <a:rPr lang="en-US" altLang="en-US" dirty="0"/>
              <a:t>Aggregate returns are higher with higher dividend ratios</a:t>
            </a:r>
          </a:p>
          <a:p>
            <a:r>
              <a:rPr lang="en-US" altLang="en-US" dirty="0"/>
              <a:t>Campbell and Shiller</a:t>
            </a:r>
          </a:p>
          <a:p>
            <a:pPr lvl="1"/>
            <a:r>
              <a:rPr lang="en-US" altLang="en-US" dirty="0"/>
              <a:t>Earnings yield can predict market returns</a:t>
            </a:r>
          </a:p>
          <a:p>
            <a:r>
              <a:rPr lang="en-US" altLang="en-US" dirty="0"/>
              <a:t>Keim and Stambaugh</a:t>
            </a:r>
          </a:p>
          <a:p>
            <a:pPr lvl="1"/>
            <a:r>
              <a:rPr lang="en-US" altLang="en-US" dirty="0"/>
              <a:t>Bond spreads can predict market returns</a:t>
            </a:r>
          </a:p>
        </p:txBody>
      </p:sp>
      <p:sp>
        <p:nvSpPr>
          <p:cNvPr id="21506" name="Rectangle 2"/>
          <p:cNvSpPr>
            <a:spLocks noGrp="1" noChangeArrowheads="1"/>
          </p:cNvSpPr>
          <p:nvPr>
            <p:ph type="title"/>
          </p:nvPr>
        </p:nvSpPr>
        <p:spPr/>
        <p:txBody>
          <a:bodyPr/>
          <a:lstStyle/>
          <a:p>
            <a:r>
              <a:rPr lang="en-US" altLang="en-US" dirty="0"/>
              <a:t>Predictors of Broad Market Returns</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19</a:t>
            </a:fld>
            <a:endParaRPr lang="en-US" dirty="0"/>
          </a:p>
        </p:txBody>
      </p:sp>
    </p:spTree>
    <p:extLst>
      <p:ext uri="{BB962C8B-B14F-4D97-AF65-F5344CB8AC3E}">
        <p14:creationId xmlns:p14="http://schemas.microsoft.com/office/powerpoint/2010/main" val="27546381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p:txBody>
          <a:bodyPr/>
          <a:lstStyle/>
          <a:p>
            <a:r>
              <a:rPr lang="en-US" altLang="en-US" dirty="0"/>
              <a:t>Maurice Kendall (1953) found no predictable pattern in stock price changes</a:t>
            </a:r>
          </a:p>
          <a:p>
            <a:pPr lvl="1"/>
            <a:r>
              <a:rPr lang="en-US" altLang="en-US" dirty="0"/>
              <a:t>Prices are as likely to go up as to go down on any particular day</a:t>
            </a:r>
          </a:p>
          <a:p>
            <a:pPr lvl="1"/>
            <a:r>
              <a:rPr lang="en-US" altLang="en-US" dirty="0"/>
              <a:t>How do we explain random stock price changes?</a:t>
            </a:r>
          </a:p>
        </p:txBody>
      </p:sp>
      <p:sp>
        <p:nvSpPr>
          <p:cNvPr id="5122" name="Rectangle 3"/>
          <p:cNvSpPr>
            <a:spLocks noGrp="1" noChangeArrowheads="1"/>
          </p:cNvSpPr>
          <p:nvPr>
            <p:ph type="title"/>
          </p:nvPr>
        </p:nvSpPr>
        <p:spPr/>
        <p:txBody>
          <a:bodyPr/>
          <a:lstStyle/>
          <a:p>
            <a:r>
              <a:rPr lang="en-US" altLang="en-US" dirty="0"/>
              <a:t>Efficient Market Hypothesis (EMH)</a:t>
            </a:r>
            <a:br>
              <a:rPr lang="en-US" altLang="en-US" dirty="0"/>
            </a:br>
            <a:r>
              <a:rPr lang="en-US" altLang="en-US" sz="2000" dirty="0"/>
              <a:t>(1 of 3)</a:t>
            </a:r>
            <a:endParaRPr lang="en-US" altLang="en-US" dirty="0"/>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2</a:t>
            </a:fld>
            <a:endParaRPr lang="en-US" dirty="0"/>
          </a:p>
        </p:txBody>
      </p:sp>
    </p:spTree>
    <p:extLst>
      <p:ext uri="{BB962C8B-B14F-4D97-AF65-F5344CB8AC3E}">
        <p14:creationId xmlns:p14="http://schemas.microsoft.com/office/powerpoint/2010/main" val="7189410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r>
              <a:rPr lang="en-US" altLang="en-US" dirty="0"/>
              <a:t>Semistrong Tests: </a:t>
            </a:r>
            <a:br>
              <a:rPr lang="en-US" altLang="en-US" dirty="0"/>
            </a:br>
            <a:r>
              <a:rPr lang="en-US" altLang="en-US" dirty="0"/>
              <a:t>Small Firm Anomaly</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20</a:t>
            </a:fld>
            <a:endParaRPr lang="en-US"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 y="1524000"/>
            <a:ext cx="5954563"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115050" y="1524000"/>
            <a:ext cx="2743200" cy="461665"/>
          </a:xfrm>
          <a:prstGeom prst="rect">
            <a:avLst/>
          </a:prstGeom>
          <a:noFill/>
        </p:spPr>
        <p:txBody>
          <a:bodyPr wrap="square" rtlCol="0">
            <a:spAutoFit/>
          </a:bodyPr>
          <a:lstStyle/>
          <a:p>
            <a:pPr marL="342900" lvl="0" indent="-342900" fontAlgn="auto">
              <a:spcBef>
                <a:spcPct val="20000"/>
              </a:spcBef>
              <a:spcAft>
                <a:spcPts val="0"/>
              </a:spcAft>
              <a:buClr>
                <a:srgbClr val="C00000"/>
              </a:buClr>
              <a:buFont typeface="Arial" pitchFamily="34" charset="0"/>
              <a:buChar char="•"/>
            </a:pPr>
            <a:r>
              <a:rPr lang="en-US" altLang="en-US" sz="2400" dirty="0">
                <a:solidFill>
                  <a:srgbClr val="254061"/>
                </a:solidFill>
                <a:latin typeface="Calibri (Body)"/>
                <a:ea typeface="+mn-ea"/>
              </a:rPr>
              <a:t>Small Firm Effect:</a:t>
            </a:r>
          </a:p>
        </p:txBody>
      </p:sp>
    </p:spTree>
    <p:extLst>
      <p:ext uri="{BB962C8B-B14F-4D97-AF65-F5344CB8AC3E}">
        <p14:creationId xmlns:p14="http://schemas.microsoft.com/office/powerpoint/2010/main" val="207579631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en-US" dirty="0"/>
              <a:t>Semistrong Tests: </a:t>
            </a:r>
            <a:br>
              <a:rPr lang="en-US" altLang="en-US" dirty="0"/>
            </a:br>
            <a:r>
              <a:rPr lang="en-US" altLang="en-US" dirty="0"/>
              <a:t>Book to Market Anomaly</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21</a:t>
            </a:fld>
            <a:endParaRPr lang="en-US"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1" y="1371600"/>
            <a:ext cx="5410200" cy="4590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562601" y="1371600"/>
            <a:ext cx="3124200" cy="830997"/>
          </a:xfrm>
          <a:prstGeom prst="rect">
            <a:avLst/>
          </a:prstGeom>
          <a:noFill/>
        </p:spPr>
        <p:txBody>
          <a:bodyPr wrap="square" rtlCol="0">
            <a:spAutoFit/>
          </a:bodyPr>
          <a:lstStyle/>
          <a:p>
            <a:pPr marL="342900" lvl="0" indent="-342900" fontAlgn="auto">
              <a:spcBef>
                <a:spcPct val="20000"/>
              </a:spcBef>
              <a:spcAft>
                <a:spcPts val="0"/>
              </a:spcAft>
              <a:buClr>
                <a:srgbClr val="C00000"/>
              </a:buClr>
              <a:buFont typeface="Arial" pitchFamily="34" charset="0"/>
              <a:buChar char="•"/>
            </a:pPr>
            <a:r>
              <a:rPr lang="en-US" altLang="en-US" sz="2400" dirty="0">
                <a:solidFill>
                  <a:srgbClr val="254061"/>
                </a:solidFill>
                <a:latin typeface="Calibri (Body)"/>
                <a:ea typeface="+mn-ea"/>
              </a:rPr>
              <a:t>Book-to-Market Ratios:</a:t>
            </a:r>
            <a:endParaRPr lang="en-US" altLang="en-US" sz="2400" dirty="0">
              <a:solidFill>
                <a:srgbClr val="254061"/>
              </a:solidFill>
              <a:latin typeface="Calibri"/>
              <a:ea typeface="+mn-ea"/>
            </a:endParaRPr>
          </a:p>
        </p:txBody>
      </p:sp>
    </p:spTree>
    <p:extLst>
      <p:ext uri="{BB962C8B-B14F-4D97-AF65-F5344CB8AC3E}">
        <p14:creationId xmlns:p14="http://schemas.microsoft.com/office/powerpoint/2010/main" val="140693837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r>
              <a:rPr lang="en-US" altLang="en-US" dirty="0"/>
              <a:t>Semistrong Tests:</a:t>
            </a:r>
            <a:br>
              <a:rPr lang="en-US" altLang="en-US" dirty="0"/>
            </a:br>
            <a:r>
              <a:rPr lang="en-US" altLang="en-US" dirty="0"/>
              <a:t>Drift Anomaly</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22</a:t>
            </a:fld>
            <a:endParaRPr lang="en-US"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1" y="1376738"/>
            <a:ext cx="3962399" cy="469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114800" y="1374983"/>
            <a:ext cx="4572000" cy="838200"/>
          </a:xfrm>
          <a:prstGeom prst="rect">
            <a:avLst/>
          </a:prstGeom>
          <a:noFill/>
        </p:spPr>
        <p:txBody>
          <a:bodyPr wrap="square" rtlCol="0">
            <a:spAutoFit/>
          </a:bodyPr>
          <a:lstStyle/>
          <a:p>
            <a:pPr marL="342900" lvl="0" indent="-342900" fontAlgn="auto">
              <a:spcBef>
                <a:spcPct val="20000"/>
              </a:spcBef>
              <a:spcAft>
                <a:spcPts val="0"/>
              </a:spcAft>
              <a:buClr>
                <a:srgbClr val="C00000"/>
              </a:buClr>
              <a:buFont typeface="Arial" pitchFamily="34" charset="0"/>
              <a:buChar char="•"/>
            </a:pPr>
            <a:r>
              <a:rPr lang="en-US" altLang="en-US" sz="2400" dirty="0">
                <a:solidFill>
                  <a:srgbClr val="254061"/>
                </a:solidFill>
                <a:latin typeface="Calibri (Body)"/>
                <a:ea typeface="+mn-ea"/>
              </a:rPr>
              <a:t>Post-Earnings-Announcement Price Drift:</a:t>
            </a:r>
          </a:p>
        </p:txBody>
      </p:sp>
    </p:spTree>
    <p:extLst>
      <p:ext uri="{BB962C8B-B14F-4D97-AF65-F5344CB8AC3E}">
        <p14:creationId xmlns:p14="http://schemas.microsoft.com/office/powerpoint/2010/main" val="399656370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p:txBody>
          <a:bodyPr/>
          <a:lstStyle/>
          <a:p>
            <a:r>
              <a:rPr lang="en-US" altLang="en-US" dirty="0"/>
              <a:t>P/E Effect:</a:t>
            </a:r>
          </a:p>
          <a:p>
            <a:endParaRPr lang="en-US" altLang="en-US" dirty="0"/>
          </a:p>
          <a:p>
            <a:endParaRPr lang="en-US" altLang="en-US" dirty="0"/>
          </a:p>
          <a:p>
            <a:r>
              <a:rPr lang="en-US" altLang="en-US" dirty="0"/>
              <a:t>Neglected Firm Effect and Liquidity Effects:</a:t>
            </a:r>
          </a:p>
        </p:txBody>
      </p:sp>
      <p:sp>
        <p:nvSpPr>
          <p:cNvPr id="22530" name="Rectangle 3"/>
          <p:cNvSpPr>
            <a:spLocks noGrp="1" noChangeArrowheads="1"/>
          </p:cNvSpPr>
          <p:nvPr>
            <p:ph type="title"/>
          </p:nvPr>
        </p:nvSpPr>
        <p:spPr/>
        <p:txBody>
          <a:bodyPr/>
          <a:lstStyle/>
          <a:p>
            <a:r>
              <a:rPr lang="en-US" altLang="en-US" dirty="0"/>
              <a:t>Semistrong Tests: Anomalies</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23</a:t>
            </a:fld>
            <a:endParaRPr lang="en-US" dirty="0"/>
          </a:p>
        </p:txBody>
      </p:sp>
    </p:spTree>
    <p:extLst>
      <p:ext uri="{BB962C8B-B14F-4D97-AF65-F5344CB8AC3E}">
        <p14:creationId xmlns:p14="http://schemas.microsoft.com/office/powerpoint/2010/main" val="39969257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p:txBody>
          <a:bodyPr/>
          <a:lstStyle/>
          <a:p>
            <a:r>
              <a:rPr lang="en-US" altLang="en-US" dirty="0"/>
              <a:t>The ability of insiders to trade profitability in their own stock has been documented in studies by Jaffe, Seyhun, Givoly, and Palmon</a:t>
            </a:r>
          </a:p>
          <a:p>
            <a:endParaRPr lang="en-US" altLang="en-US" dirty="0"/>
          </a:p>
          <a:p>
            <a:r>
              <a:rPr lang="en-US" altLang="en-US" dirty="0"/>
              <a:t>SEC requires all insiders to register their trading activity</a:t>
            </a:r>
          </a:p>
        </p:txBody>
      </p:sp>
      <p:sp>
        <p:nvSpPr>
          <p:cNvPr id="25603" name="Title 1"/>
          <p:cNvSpPr>
            <a:spLocks noGrp="1"/>
          </p:cNvSpPr>
          <p:nvPr>
            <p:ph type="title"/>
          </p:nvPr>
        </p:nvSpPr>
        <p:spPr/>
        <p:txBody>
          <a:bodyPr/>
          <a:lstStyle/>
          <a:p>
            <a:r>
              <a:rPr lang="en-US" altLang="en-US" dirty="0"/>
              <a:t>Strong-Form Tests:</a:t>
            </a:r>
            <a:br>
              <a:rPr lang="en-US" altLang="en-US" dirty="0"/>
            </a:br>
            <a:r>
              <a:rPr lang="en-US" altLang="en-US" dirty="0"/>
              <a:t>Inside Information</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24</a:t>
            </a:fld>
            <a:endParaRPr lang="en-US" dirty="0"/>
          </a:p>
        </p:txBody>
      </p:sp>
    </p:spTree>
    <p:extLst>
      <p:ext uri="{BB962C8B-B14F-4D97-AF65-F5344CB8AC3E}">
        <p14:creationId xmlns:p14="http://schemas.microsoft.com/office/powerpoint/2010/main" val="120386858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r>
              <a:rPr lang="en-US" altLang="en-US" dirty="0"/>
              <a:t>The most puzzling anomalies are price-earnings, small-firm, market-to-book, momentum, and long-term reversal</a:t>
            </a:r>
          </a:p>
          <a:p>
            <a:pPr lvl="1"/>
            <a:r>
              <a:rPr lang="en-US" altLang="en-US" dirty="0"/>
              <a:t>Fama and French argue that these effects can be explained by risk premiums</a:t>
            </a:r>
          </a:p>
          <a:p>
            <a:pPr lvl="1"/>
            <a:r>
              <a:rPr lang="en-US" altLang="en-US" dirty="0"/>
              <a:t>Lakonishok, Shleifer, and Vishny argue that these effects are evidence of inefficient markets</a:t>
            </a:r>
          </a:p>
        </p:txBody>
      </p:sp>
      <p:sp>
        <p:nvSpPr>
          <p:cNvPr id="27650" name="Title 1"/>
          <p:cNvSpPr>
            <a:spLocks noGrp="1"/>
          </p:cNvSpPr>
          <p:nvPr>
            <p:ph type="title"/>
          </p:nvPr>
        </p:nvSpPr>
        <p:spPr/>
        <p:txBody>
          <a:bodyPr/>
          <a:lstStyle/>
          <a:p>
            <a:r>
              <a:rPr lang="en-US" altLang="en-US" dirty="0"/>
              <a:t>Interpreting the Anomalies</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25</a:t>
            </a:fld>
            <a:endParaRPr lang="en-US" dirty="0"/>
          </a:p>
        </p:txBody>
      </p:sp>
    </p:spTree>
    <p:extLst>
      <p:ext uri="{BB962C8B-B14F-4D97-AF65-F5344CB8AC3E}">
        <p14:creationId xmlns:p14="http://schemas.microsoft.com/office/powerpoint/2010/main" val="34514903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ltLang="en-US" dirty="0"/>
              <a:t>Predictors of GDP Growth </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26</a:t>
            </a:fld>
            <a:endParaRPr lang="en-US" dirty="0"/>
          </a:p>
        </p:txBody>
      </p:sp>
      <p:pic>
        <p:nvPicPr>
          <p:cNvPr id="6147" name="Picture 3"/>
          <p:cNvPicPr>
            <a:picLocks noGrp="1" noChangeAspect="1" noChangeArrowheads="1"/>
          </p:cNvPicPr>
          <p:nvPr>
            <p:ph idx="4294967295"/>
          </p:nvPr>
        </p:nvPicPr>
        <p:blipFill>
          <a:blip r:embed="rId3" cstate="email">
            <a:extLst>
              <a:ext uri="{28A0092B-C50C-407E-A947-70E740481C1C}">
                <a14:useLocalDpi xmlns:a14="http://schemas.microsoft.com/office/drawing/2010/main" val="0"/>
              </a:ext>
            </a:extLst>
          </a:blip>
          <a:srcRect/>
          <a:stretch>
            <a:fillRect/>
          </a:stretch>
        </p:blipFill>
        <p:spPr bwMode="auto">
          <a:xfrm>
            <a:off x="980281" y="1373124"/>
            <a:ext cx="718343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25006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en-US" altLang="en-US" dirty="0"/>
              <a:t>Anomalies or data mining?</a:t>
            </a:r>
          </a:p>
          <a:p>
            <a:pPr lvl="1"/>
            <a:r>
              <a:rPr lang="en-US" altLang="en-US" dirty="0"/>
              <a:t>Some anomalies have disappeared</a:t>
            </a:r>
          </a:p>
          <a:p>
            <a:pPr lvl="1"/>
            <a:r>
              <a:rPr lang="en-US" altLang="en-US" dirty="0"/>
              <a:t>Book-to-market, size, and momentum may be real anomalies</a:t>
            </a:r>
          </a:p>
          <a:p>
            <a:r>
              <a:rPr lang="en-US" altLang="en-US" dirty="0"/>
              <a:t>Anomalies over time</a:t>
            </a:r>
          </a:p>
          <a:p>
            <a:pPr lvl="1"/>
            <a:r>
              <a:rPr lang="en-US" altLang="en-US" dirty="0"/>
              <a:t>Exploiting them eliminates abnormal profits</a:t>
            </a:r>
          </a:p>
          <a:p>
            <a:pPr lvl="1"/>
            <a:r>
              <a:rPr lang="en-US" altLang="en-US" dirty="0"/>
              <a:t>Chordia, Subrahmanyam, and Tong study found attenuating </a:t>
            </a:r>
          </a:p>
        </p:txBody>
      </p:sp>
      <p:sp>
        <p:nvSpPr>
          <p:cNvPr id="29698" name="Rectangle 2"/>
          <p:cNvSpPr>
            <a:spLocks noGrp="1" noChangeArrowheads="1"/>
          </p:cNvSpPr>
          <p:nvPr>
            <p:ph type="title"/>
          </p:nvPr>
        </p:nvSpPr>
        <p:spPr/>
        <p:txBody>
          <a:bodyPr/>
          <a:lstStyle/>
          <a:p>
            <a:r>
              <a:rPr lang="en-US" altLang="en-US" dirty="0"/>
              <a:t>Interpreting the Evidence</a:t>
            </a:r>
            <a:br>
              <a:rPr lang="en-US" altLang="en-US" dirty="0"/>
            </a:br>
            <a:r>
              <a:rPr lang="en-US" altLang="en-US" sz="2000" dirty="0"/>
              <a:t>(1 of 2)</a:t>
            </a:r>
            <a:endParaRPr lang="en-US" altLang="en-US" dirty="0"/>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27</a:t>
            </a:fld>
            <a:endParaRPr lang="en-US" dirty="0"/>
          </a:p>
        </p:txBody>
      </p:sp>
    </p:spTree>
    <p:extLst>
      <p:ext uri="{BB962C8B-B14F-4D97-AF65-F5344CB8AC3E}">
        <p14:creationId xmlns:p14="http://schemas.microsoft.com/office/powerpoint/2010/main" val="21034250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en-US" altLang="en-US" dirty="0"/>
              <a:t>Bubbles and market efficiency</a:t>
            </a:r>
          </a:p>
          <a:p>
            <a:pPr lvl="1"/>
            <a:r>
              <a:rPr lang="en-US" altLang="en-US" dirty="0"/>
              <a:t>Prices appear to differ from intrinsic values</a:t>
            </a:r>
          </a:p>
          <a:p>
            <a:pPr lvl="1"/>
            <a:r>
              <a:rPr lang="en-US" altLang="en-US" dirty="0"/>
              <a:t>Rapid run up followed by crash</a:t>
            </a:r>
          </a:p>
          <a:p>
            <a:pPr lvl="1"/>
            <a:r>
              <a:rPr lang="en-US" altLang="en-US" dirty="0"/>
              <a:t>Bubbles are difficult to predict and exploit</a:t>
            </a:r>
          </a:p>
        </p:txBody>
      </p:sp>
      <p:sp>
        <p:nvSpPr>
          <p:cNvPr id="30722" name="Rectangle 2"/>
          <p:cNvSpPr>
            <a:spLocks noGrp="1" noChangeArrowheads="1"/>
          </p:cNvSpPr>
          <p:nvPr>
            <p:ph type="title"/>
          </p:nvPr>
        </p:nvSpPr>
        <p:spPr/>
        <p:txBody>
          <a:bodyPr/>
          <a:lstStyle/>
          <a:p>
            <a:r>
              <a:rPr lang="en-US" altLang="en-US" dirty="0"/>
              <a:t>Interpreting the Evidence</a:t>
            </a:r>
            <a:br>
              <a:rPr lang="en-US" altLang="en-US" dirty="0"/>
            </a:br>
            <a:r>
              <a:rPr lang="en-US" altLang="en-US" sz="2000" dirty="0"/>
              <a:t>(2 of 2)</a:t>
            </a:r>
            <a:endParaRPr lang="en-US" altLang="en-US" dirty="0"/>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28</a:t>
            </a:fld>
            <a:endParaRPr lang="en-US" dirty="0"/>
          </a:p>
        </p:txBody>
      </p:sp>
    </p:spTree>
    <p:extLst>
      <p:ext uri="{BB962C8B-B14F-4D97-AF65-F5344CB8AC3E}">
        <p14:creationId xmlns:p14="http://schemas.microsoft.com/office/powerpoint/2010/main" val="9806622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en-US" altLang="en-US" dirty="0"/>
              <a:t>Some analysts may add value, but:</a:t>
            </a:r>
          </a:p>
          <a:p>
            <a:pPr lvl="1"/>
            <a:r>
              <a:rPr lang="en-US" altLang="en-US" dirty="0"/>
              <a:t>Difficult to separate effects of new information from changes in investor demand</a:t>
            </a:r>
          </a:p>
          <a:p>
            <a:pPr lvl="1"/>
            <a:r>
              <a:rPr lang="en-US" altLang="en-US" dirty="0"/>
              <a:t>Findings may lead to investing strategies that are too expensive to exploit</a:t>
            </a:r>
          </a:p>
        </p:txBody>
      </p:sp>
      <p:sp>
        <p:nvSpPr>
          <p:cNvPr id="31746" name="Rectangle 2"/>
          <p:cNvSpPr>
            <a:spLocks noGrp="1" noChangeArrowheads="1"/>
          </p:cNvSpPr>
          <p:nvPr>
            <p:ph type="title"/>
          </p:nvPr>
        </p:nvSpPr>
        <p:spPr/>
        <p:txBody>
          <a:bodyPr/>
          <a:lstStyle/>
          <a:p>
            <a:r>
              <a:rPr lang="en-US" altLang="en-US" dirty="0"/>
              <a:t>Stock Market Analysts</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29</a:t>
            </a:fld>
            <a:endParaRPr lang="en-US" dirty="0"/>
          </a:p>
        </p:txBody>
      </p:sp>
    </p:spTree>
    <p:extLst>
      <p:ext uri="{BB962C8B-B14F-4D97-AF65-F5344CB8AC3E}">
        <p14:creationId xmlns:p14="http://schemas.microsoft.com/office/powerpoint/2010/main" val="35631382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p:txBody>
          <a:bodyPr/>
          <a:lstStyle/>
          <a:p>
            <a:r>
              <a:rPr lang="en-US" altLang="en-US" dirty="0"/>
              <a:t>EMH: </a:t>
            </a:r>
          </a:p>
          <a:p>
            <a:pPr lvl="1"/>
            <a:endParaRPr lang="en-US" altLang="en-US" dirty="0"/>
          </a:p>
          <a:p>
            <a:pPr lvl="1"/>
            <a:endParaRPr lang="en-US" altLang="en-US" dirty="0"/>
          </a:p>
          <a:p>
            <a:pPr lvl="1"/>
            <a:r>
              <a:rPr lang="en-US" altLang="en-US" dirty="0"/>
              <a:t>A forecast about favorable </a:t>
            </a:r>
            <a:r>
              <a:rPr lang="en-US" altLang="en-US" u="sng" dirty="0"/>
              <a:t>future</a:t>
            </a:r>
            <a:r>
              <a:rPr lang="en-US" altLang="en-US" dirty="0"/>
              <a:t> performance </a:t>
            </a:r>
            <a:r>
              <a:rPr lang="en-US" altLang="en-US" dirty="0">
                <a:sym typeface="Wingdings" panose="05000000000000000000" pitchFamily="2" charset="2"/>
              </a:rPr>
              <a:t></a:t>
            </a:r>
          </a:p>
          <a:p>
            <a:pPr lvl="1"/>
            <a:r>
              <a:rPr lang="en-US" altLang="en-US" dirty="0"/>
              <a:t>Market participants trade on new information</a:t>
            </a:r>
            <a:r>
              <a:rPr lang="en-US" altLang="en-US" dirty="0">
                <a:sym typeface="Wingdings" panose="05000000000000000000" pitchFamily="2" charset="2"/>
              </a:rPr>
              <a:t></a:t>
            </a:r>
          </a:p>
          <a:p>
            <a:pPr lvl="1"/>
            <a:r>
              <a:rPr lang="en-US" altLang="en-US" dirty="0">
                <a:sym typeface="Wingdings" panose="05000000000000000000" pitchFamily="2" charset="2"/>
              </a:rPr>
              <a:t>Generates f</a:t>
            </a:r>
            <a:r>
              <a:rPr lang="en-US" altLang="en-US" dirty="0"/>
              <a:t>avorable </a:t>
            </a:r>
            <a:r>
              <a:rPr lang="en-US" altLang="en-US" u="sng" dirty="0"/>
              <a:t>current</a:t>
            </a:r>
            <a:r>
              <a:rPr lang="en-US" altLang="en-US" dirty="0"/>
              <a:t> performance </a:t>
            </a:r>
            <a:r>
              <a:rPr lang="en-US" altLang="en-US" dirty="0">
                <a:sym typeface="Wingdings" panose="05000000000000000000" pitchFamily="2" charset="2"/>
              </a:rPr>
              <a:t></a:t>
            </a:r>
          </a:p>
          <a:p>
            <a:pPr lvl="1"/>
            <a:r>
              <a:rPr lang="en-US" altLang="en-US" dirty="0"/>
              <a:t>Prices change until expected returns are commensurate with risk</a:t>
            </a:r>
          </a:p>
        </p:txBody>
      </p:sp>
      <p:sp>
        <p:nvSpPr>
          <p:cNvPr id="6146" name="Title 1"/>
          <p:cNvSpPr>
            <a:spLocks noGrp="1"/>
          </p:cNvSpPr>
          <p:nvPr>
            <p:ph type="title"/>
          </p:nvPr>
        </p:nvSpPr>
        <p:spPr/>
        <p:txBody>
          <a:bodyPr/>
          <a:lstStyle/>
          <a:p>
            <a:r>
              <a:rPr lang="en-US" altLang="en-US" dirty="0"/>
              <a:t>Efficient Market Hypothesis (EMH)</a:t>
            </a:r>
            <a:br>
              <a:rPr lang="en-US" altLang="en-US" dirty="0"/>
            </a:br>
            <a:r>
              <a:rPr lang="en-US" altLang="en-US" sz="2000" dirty="0"/>
              <a:t>(2 of 3)</a:t>
            </a:r>
            <a:endParaRPr lang="en-US" altLang="en-US" dirty="0"/>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3</a:t>
            </a:fld>
            <a:endParaRPr lang="en-US" dirty="0"/>
          </a:p>
        </p:txBody>
      </p:sp>
    </p:spTree>
    <p:extLst>
      <p:ext uri="{BB962C8B-B14F-4D97-AF65-F5344CB8AC3E}">
        <p14:creationId xmlns:p14="http://schemas.microsoft.com/office/powerpoint/2010/main" val="42635818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en-US" dirty="0"/>
              <a:t>The conventional performance benchmark today is a four-factor model:</a:t>
            </a:r>
          </a:p>
          <a:p>
            <a:pPr lvl="1"/>
            <a:r>
              <a:rPr lang="en-US" altLang="en-US" dirty="0"/>
              <a:t>The three Fama-French factors </a:t>
            </a:r>
          </a:p>
          <a:p>
            <a:pPr lvl="1"/>
            <a:r>
              <a:rPr lang="en-US" altLang="en-US" dirty="0"/>
              <a:t>Plus a momentum factor</a:t>
            </a:r>
          </a:p>
        </p:txBody>
      </p:sp>
      <p:sp>
        <p:nvSpPr>
          <p:cNvPr id="32770" name="Title 2"/>
          <p:cNvSpPr>
            <a:spLocks noGrp="1"/>
          </p:cNvSpPr>
          <p:nvPr>
            <p:ph type="title"/>
          </p:nvPr>
        </p:nvSpPr>
        <p:spPr/>
        <p:txBody>
          <a:bodyPr/>
          <a:lstStyle/>
          <a:p>
            <a:r>
              <a:rPr lang="en-US" altLang="en-US" dirty="0"/>
              <a:t>Mutual Fund Performance</a:t>
            </a:r>
            <a:br>
              <a:rPr lang="en-US" altLang="en-US" dirty="0"/>
            </a:br>
            <a:r>
              <a:rPr lang="en-US" altLang="en-US" sz="2000" dirty="0"/>
              <a:t>(1 of 2)</a:t>
            </a:r>
            <a:endParaRPr lang="en-US" altLang="en-US" dirty="0"/>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30</a:t>
            </a:fld>
            <a:endParaRPr lang="en-US" dirty="0"/>
          </a:p>
        </p:txBody>
      </p:sp>
    </p:spTree>
    <p:extLst>
      <p:ext uri="{BB962C8B-B14F-4D97-AF65-F5344CB8AC3E}">
        <p14:creationId xmlns:p14="http://schemas.microsoft.com/office/powerpoint/2010/main" val="37149991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altLang="en-US" dirty="0"/>
              <a:t>Estimates of Individual </a:t>
            </a:r>
            <a:br>
              <a:rPr lang="en-US" altLang="en-US" dirty="0"/>
            </a:br>
            <a:r>
              <a:rPr lang="en-US" altLang="en-US" dirty="0"/>
              <a:t>Mutual Fund Alphas</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31</a:t>
            </a:fld>
            <a:endParaRPr lang="en-US" dirty="0"/>
          </a:p>
        </p:txBody>
      </p:sp>
      <p:pic>
        <p:nvPicPr>
          <p:cNvPr id="7170" name="Picture 2"/>
          <p:cNvPicPr>
            <a:picLocks noGrp="1" noChangeAspect="1" noChangeArrowheads="1"/>
          </p:cNvPicPr>
          <p:nvPr>
            <p:ph idx="4294967295"/>
          </p:nvPr>
        </p:nvPicPr>
        <p:blipFill>
          <a:blip r:embed="rId3" cstate="email">
            <a:extLst>
              <a:ext uri="{28A0092B-C50C-407E-A947-70E740481C1C}">
                <a14:useLocalDpi xmlns:a14="http://schemas.microsoft.com/office/drawing/2010/main" val="0"/>
              </a:ext>
            </a:extLst>
          </a:blip>
          <a:srcRect/>
          <a:stretch>
            <a:fillRect/>
          </a:stretch>
        </p:blipFill>
        <p:spPr bwMode="auto">
          <a:xfrm>
            <a:off x="622300" y="1408436"/>
            <a:ext cx="78994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31097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idx="1"/>
          </p:nvPr>
        </p:nvSpPr>
        <p:spPr/>
        <p:txBody>
          <a:bodyPr/>
          <a:lstStyle/>
          <a:p>
            <a:r>
              <a:rPr lang="en-US" altLang="en-US" dirty="0"/>
              <a:t>Consistency</a:t>
            </a:r>
          </a:p>
          <a:p>
            <a:pPr lvl="1"/>
            <a:r>
              <a:rPr lang="en-US" altLang="en-US" dirty="0"/>
              <a:t>Carhart — alphas positive before fees, negative after</a:t>
            </a:r>
          </a:p>
          <a:p>
            <a:pPr lvl="1"/>
            <a:r>
              <a:rPr lang="en-US" altLang="en-US" dirty="0"/>
              <a:t>Bollen and Busse — support for performance persistence over short time horizons</a:t>
            </a:r>
          </a:p>
          <a:p>
            <a:pPr lvl="1"/>
            <a:r>
              <a:rPr lang="en-US" altLang="en-US" dirty="0"/>
              <a:t>Berk and Green — skilled managers will attract new funds until the costs of managing those extra funds drive alphas down to zero</a:t>
            </a:r>
          </a:p>
        </p:txBody>
      </p:sp>
      <p:sp>
        <p:nvSpPr>
          <p:cNvPr id="34818" name="Rectangle 3"/>
          <p:cNvSpPr>
            <a:spLocks noGrp="1" noChangeArrowheads="1"/>
          </p:cNvSpPr>
          <p:nvPr>
            <p:ph type="title"/>
          </p:nvPr>
        </p:nvSpPr>
        <p:spPr/>
        <p:txBody>
          <a:bodyPr/>
          <a:lstStyle/>
          <a:p>
            <a:r>
              <a:rPr lang="en-US" altLang="en-US" dirty="0"/>
              <a:t>Mutual Fund Performance</a:t>
            </a:r>
            <a:br>
              <a:rPr lang="en-US" altLang="en-US" dirty="0"/>
            </a:br>
            <a:r>
              <a:rPr lang="en-US" altLang="en-US" sz="2000" dirty="0"/>
              <a:t>(2 of 2)</a:t>
            </a:r>
            <a:endParaRPr lang="en-US" altLang="en-US" dirty="0"/>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32</a:t>
            </a:fld>
            <a:endParaRPr lang="en-US" dirty="0"/>
          </a:p>
        </p:txBody>
      </p:sp>
    </p:spTree>
    <p:extLst>
      <p:ext uri="{BB962C8B-B14F-4D97-AF65-F5344CB8AC3E}">
        <p14:creationId xmlns:p14="http://schemas.microsoft.com/office/powerpoint/2010/main" val="13669924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p:txBody>
          <a:bodyPr>
            <a:normAutofit fontScale="90000"/>
          </a:bodyPr>
          <a:lstStyle/>
          <a:p>
            <a:r>
              <a:rPr lang="en-US" altLang="en-US" dirty="0"/>
              <a:t>Risk-adjusted Performance in Ranking Quarter and Following Quarter</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33</a:t>
            </a:fld>
            <a:endParaRPr lang="en-US" dirty="0"/>
          </a:p>
        </p:txBody>
      </p:sp>
      <p:pic>
        <p:nvPicPr>
          <p:cNvPr id="819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95400" y="1371600"/>
            <a:ext cx="6629400" cy="4576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9015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Professional manager performance is broadly consistent with market efficiency</a:t>
            </a:r>
          </a:p>
          <a:p>
            <a:r>
              <a:rPr lang="en-US" altLang="en-US" dirty="0"/>
              <a:t>Most managers do not do better than the passive strategy</a:t>
            </a:r>
          </a:p>
          <a:p>
            <a:r>
              <a:rPr lang="en-US" altLang="en-US" dirty="0"/>
              <a:t>There are, however, some notable superstars:</a:t>
            </a:r>
          </a:p>
          <a:p>
            <a:pPr lvl="1"/>
            <a:r>
              <a:rPr lang="en-US" altLang="en-US" dirty="0"/>
              <a:t>Peter Lynch, Warren Buffett, John Templeton, Mario Gabelli</a:t>
            </a:r>
          </a:p>
        </p:txBody>
      </p:sp>
      <p:sp>
        <p:nvSpPr>
          <p:cNvPr id="36866" name="Title 1"/>
          <p:cNvSpPr>
            <a:spLocks noGrp="1"/>
          </p:cNvSpPr>
          <p:nvPr>
            <p:ph type="title"/>
          </p:nvPr>
        </p:nvSpPr>
        <p:spPr/>
        <p:txBody>
          <a:bodyPr/>
          <a:lstStyle/>
          <a:p>
            <a:r>
              <a:rPr lang="en-US" altLang="en-US" dirty="0"/>
              <a:t>So, Are Markets Efficient?</a:t>
            </a:r>
          </a:p>
        </p:txBody>
      </p:sp>
      <p:sp>
        <p:nvSpPr>
          <p:cNvPr id="2" name="Footer Placeholder 1"/>
          <p:cNvSpPr>
            <a:spLocks noGrp="1"/>
          </p:cNvSpPr>
          <p:nvPr>
            <p:ph type="ftr" sz="quarter" idx="10"/>
          </p:nvPr>
        </p:nvSpPr>
        <p:spPr/>
        <p:txBody>
          <a:bodyPr/>
          <a:lstStyle/>
          <a:p>
            <a:r>
              <a:rPr lang="en-US" dirty="0"/>
              <a:t>©2018 McGraw-Hill Education</a:t>
            </a:r>
          </a:p>
        </p:txBody>
      </p:sp>
      <p:sp>
        <p:nvSpPr>
          <p:cNvPr id="4" name="Slide Number Placeholder 3"/>
          <p:cNvSpPr>
            <a:spLocks noGrp="1"/>
          </p:cNvSpPr>
          <p:nvPr>
            <p:ph type="sldNum" sz="quarter" idx="11"/>
          </p:nvPr>
        </p:nvSpPr>
        <p:spPr/>
        <p:txBody>
          <a:bodyPr/>
          <a:lstStyle/>
          <a:p>
            <a:r>
              <a:rPr lang="en-US" dirty="0"/>
              <a:t>11-</a:t>
            </a:r>
            <a:fld id="{C0F7D595-B734-4AE4-9D13-8FC20BF99653}" type="slidenum">
              <a:rPr lang="en-US" smtClean="0"/>
              <a:pPr/>
              <a:t>34</a:t>
            </a:fld>
            <a:endParaRPr lang="en-US" dirty="0"/>
          </a:p>
        </p:txBody>
      </p:sp>
    </p:spTree>
    <p:extLst>
      <p:ext uri="{BB962C8B-B14F-4D97-AF65-F5344CB8AC3E}">
        <p14:creationId xmlns:p14="http://schemas.microsoft.com/office/powerpoint/2010/main" val="15809956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p:txBody>
          <a:bodyPr/>
          <a:lstStyle/>
          <a:p>
            <a:r>
              <a:rPr lang="en-US" altLang="en-US" dirty="0"/>
              <a:t>New information is unpredictable</a:t>
            </a:r>
          </a:p>
          <a:p>
            <a:r>
              <a:rPr lang="en-US" altLang="en-US" dirty="0"/>
              <a:t>Stock prices that change in response to new (unpredictable) information also must move unpredictably</a:t>
            </a:r>
          </a:p>
          <a:p>
            <a:r>
              <a:rPr lang="en-US" altLang="en-US" dirty="0"/>
              <a:t>Stock price changes follow a </a:t>
            </a:r>
            <a:r>
              <a:rPr lang="en-US" altLang="en-US" u="sng" dirty="0"/>
              <a:t>random walk</a:t>
            </a:r>
          </a:p>
        </p:txBody>
      </p:sp>
      <p:sp>
        <p:nvSpPr>
          <p:cNvPr id="7170" name="Title 1"/>
          <p:cNvSpPr>
            <a:spLocks noGrp="1"/>
          </p:cNvSpPr>
          <p:nvPr>
            <p:ph type="title"/>
          </p:nvPr>
        </p:nvSpPr>
        <p:spPr/>
        <p:txBody>
          <a:bodyPr/>
          <a:lstStyle/>
          <a:p>
            <a:r>
              <a:rPr lang="en-US" altLang="en-US" dirty="0"/>
              <a:t>Efficient Market Hypothesis (EMH)</a:t>
            </a:r>
            <a:br>
              <a:rPr lang="en-US" altLang="en-US" dirty="0"/>
            </a:br>
            <a:r>
              <a:rPr lang="en-US" altLang="en-US" sz="2000" dirty="0"/>
              <a:t>(3 of 3)</a:t>
            </a:r>
            <a:endParaRPr lang="en-US" altLang="en-US" dirty="0"/>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4</a:t>
            </a:fld>
            <a:endParaRPr lang="en-US" dirty="0"/>
          </a:p>
        </p:txBody>
      </p:sp>
    </p:spTree>
    <p:extLst>
      <p:ext uri="{BB962C8B-B14F-4D97-AF65-F5344CB8AC3E}">
        <p14:creationId xmlns:p14="http://schemas.microsoft.com/office/powerpoint/2010/main" val="28936445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altLang="en-US" dirty="0"/>
              <a:t>Cumulative Abnormal Returns Before Takeover Attempts</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5</a:t>
            </a:fld>
            <a:endParaRPr lang="en-US"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09800" y="1308282"/>
            <a:ext cx="4648200" cy="4735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3400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US" altLang="en-US" dirty="0"/>
              <a:t>Stock Price Reaction to </a:t>
            </a:r>
            <a:br>
              <a:rPr lang="en-US" altLang="en-US" dirty="0"/>
            </a:br>
            <a:r>
              <a:rPr lang="en-US" altLang="en-US" dirty="0"/>
              <a:t>CNBC Reports</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6</a:t>
            </a:fld>
            <a:endParaRPr lang="en-US" dirty="0"/>
          </a:p>
        </p:txBody>
      </p:sp>
      <p:pic>
        <p:nvPicPr>
          <p:cNvPr id="9219" name="Content Placeholder 6" descr="11.2.bmp"/>
          <p:cNvPicPr>
            <a:picLocks noGrp="1" noChangeAspect="1"/>
          </p:cNvPicPr>
          <p:nvPr>
            <p:ph idx="4294967295"/>
          </p:nvPr>
        </p:nvPicPr>
        <p:blipFill>
          <a:blip r:embed="rId3" cstate="email">
            <a:extLst>
              <a:ext uri="{28A0092B-C50C-407E-A947-70E740481C1C}">
                <a14:useLocalDpi xmlns:a14="http://schemas.microsoft.com/office/drawing/2010/main" val="0"/>
              </a:ext>
            </a:extLst>
          </a:blip>
          <a:srcRect/>
          <a:stretch>
            <a:fillRect/>
          </a:stretch>
        </p:blipFill>
        <p:spPr>
          <a:xfrm>
            <a:off x="2414587" y="1524000"/>
            <a:ext cx="4314825" cy="4362450"/>
          </a:xfrm>
        </p:spPr>
      </p:pic>
    </p:spTree>
    <p:extLst>
      <p:ext uri="{BB962C8B-B14F-4D97-AF65-F5344CB8AC3E}">
        <p14:creationId xmlns:p14="http://schemas.microsoft.com/office/powerpoint/2010/main" val="23393943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p:txBody>
          <a:bodyPr/>
          <a:lstStyle/>
          <a:p>
            <a:r>
              <a:rPr lang="en-US" altLang="en-US" dirty="0"/>
              <a:t>Information: </a:t>
            </a:r>
          </a:p>
          <a:p>
            <a:pPr lvl="1"/>
            <a:r>
              <a:rPr lang="en-US" altLang="en-US" dirty="0"/>
              <a:t>The most precious financial commodity</a:t>
            </a:r>
          </a:p>
          <a:p>
            <a:pPr lvl="1"/>
            <a:r>
              <a:rPr lang="en-US" altLang="en-US" dirty="0"/>
              <a:t>Strong competition assures prices reflect information</a:t>
            </a:r>
          </a:p>
          <a:p>
            <a:pPr lvl="1"/>
            <a:r>
              <a:rPr lang="en-US" altLang="en-US" dirty="0"/>
              <a:t>Higher investment returns motivates information-gathering</a:t>
            </a:r>
          </a:p>
          <a:p>
            <a:pPr lvl="1"/>
            <a:r>
              <a:rPr lang="en-US" altLang="en-US" dirty="0"/>
              <a:t>Diminutive marginal returns on research activity suggest only managers of the largest portfolios will find it useful pursuing</a:t>
            </a:r>
          </a:p>
        </p:txBody>
      </p:sp>
      <p:sp>
        <p:nvSpPr>
          <p:cNvPr id="10242" name="Rectangle 3"/>
          <p:cNvSpPr>
            <a:spLocks noGrp="1" noChangeArrowheads="1"/>
          </p:cNvSpPr>
          <p:nvPr>
            <p:ph type="title"/>
          </p:nvPr>
        </p:nvSpPr>
        <p:spPr/>
        <p:txBody>
          <a:bodyPr/>
          <a:lstStyle/>
          <a:p>
            <a:r>
              <a:rPr lang="en-US" altLang="en-US" dirty="0"/>
              <a:t>EMH and Competition</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7</a:t>
            </a:fld>
            <a:endParaRPr lang="en-US" dirty="0"/>
          </a:p>
        </p:txBody>
      </p:sp>
    </p:spTree>
    <p:extLst>
      <p:ext uri="{BB962C8B-B14F-4D97-AF65-F5344CB8AC3E}">
        <p14:creationId xmlns:p14="http://schemas.microsoft.com/office/powerpoint/2010/main" val="7377691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idx="1"/>
          </p:nvPr>
        </p:nvSpPr>
        <p:spPr/>
        <p:txBody>
          <a:bodyPr/>
          <a:lstStyle/>
          <a:p>
            <a:r>
              <a:rPr lang="en-US" altLang="en-US" dirty="0"/>
              <a:t>Weak:</a:t>
            </a:r>
          </a:p>
          <a:p>
            <a:endParaRPr lang="en-US" altLang="en-US" dirty="0"/>
          </a:p>
          <a:p>
            <a:r>
              <a:rPr lang="en-US" altLang="en-US" dirty="0"/>
              <a:t>Semi-strong:</a:t>
            </a:r>
          </a:p>
          <a:p>
            <a:endParaRPr lang="en-US" altLang="en-US" dirty="0"/>
          </a:p>
          <a:p>
            <a:r>
              <a:rPr lang="en-US" altLang="en-US" dirty="0"/>
              <a:t>Strong:</a:t>
            </a:r>
          </a:p>
          <a:p>
            <a:endParaRPr lang="en-US" altLang="en-US" dirty="0"/>
          </a:p>
          <a:p>
            <a:r>
              <a:rPr lang="en-US" altLang="en-US" dirty="0"/>
              <a:t>All versions assert that prices should reflect </a:t>
            </a:r>
            <a:r>
              <a:rPr lang="en-US" altLang="en-US" i="1" dirty="0"/>
              <a:t>available</a:t>
            </a:r>
            <a:r>
              <a:rPr lang="en-US" altLang="en-US" dirty="0"/>
              <a:t> information</a:t>
            </a:r>
          </a:p>
        </p:txBody>
      </p:sp>
      <p:sp>
        <p:nvSpPr>
          <p:cNvPr id="11266" name="Rectangle 3"/>
          <p:cNvSpPr>
            <a:spLocks noGrp="1" noChangeArrowheads="1"/>
          </p:cNvSpPr>
          <p:nvPr>
            <p:ph type="title"/>
          </p:nvPr>
        </p:nvSpPr>
        <p:spPr/>
        <p:txBody>
          <a:bodyPr/>
          <a:lstStyle/>
          <a:p>
            <a:r>
              <a:rPr lang="en-US" altLang="en-US" dirty="0"/>
              <a:t>Versions of the EMH</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8</a:t>
            </a:fld>
            <a:endParaRPr lang="en-US" dirty="0"/>
          </a:p>
        </p:txBody>
      </p:sp>
    </p:spTree>
    <p:extLst>
      <p:ext uri="{BB962C8B-B14F-4D97-AF65-F5344CB8AC3E}">
        <p14:creationId xmlns:p14="http://schemas.microsoft.com/office/powerpoint/2010/main" val="9778212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p:txBody>
          <a:bodyPr/>
          <a:lstStyle/>
          <a:p>
            <a:r>
              <a:rPr lang="en-US" altLang="en-US" i="1" dirty="0"/>
              <a:t>Technical Analysis:</a:t>
            </a:r>
          </a:p>
          <a:p>
            <a:endParaRPr lang="en-US" altLang="en-US" dirty="0"/>
          </a:p>
          <a:p>
            <a:endParaRPr lang="en-US" altLang="en-US" dirty="0"/>
          </a:p>
          <a:p>
            <a:pPr lvl="1"/>
            <a:r>
              <a:rPr lang="en-US" altLang="en-US" dirty="0"/>
              <a:t>Success depends on a sluggish response of stock prices to supply-and-demand factors</a:t>
            </a:r>
          </a:p>
          <a:p>
            <a:pPr lvl="1"/>
            <a:r>
              <a:rPr lang="en-US" altLang="en-US" dirty="0"/>
              <a:t>Weak-form efficiency</a:t>
            </a:r>
          </a:p>
          <a:p>
            <a:pPr lvl="2"/>
            <a:r>
              <a:rPr lang="en-US" altLang="en-US" dirty="0"/>
              <a:t>Relative strength</a:t>
            </a:r>
          </a:p>
          <a:p>
            <a:pPr lvl="2"/>
            <a:r>
              <a:rPr lang="en-US" altLang="en-US" dirty="0"/>
              <a:t>Resistance levels</a:t>
            </a:r>
          </a:p>
        </p:txBody>
      </p:sp>
      <p:sp>
        <p:nvSpPr>
          <p:cNvPr id="12290" name="Rectangle 3"/>
          <p:cNvSpPr>
            <a:spLocks noGrp="1" noChangeArrowheads="1"/>
          </p:cNvSpPr>
          <p:nvPr>
            <p:ph type="title"/>
          </p:nvPr>
        </p:nvSpPr>
        <p:spPr/>
        <p:txBody>
          <a:bodyPr/>
          <a:lstStyle/>
          <a:p>
            <a:r>
              <a:rPr lang="en-US" altLang="en-US" dirty="0"/>
              <a:t>Implications of the EMH</a:t>
            </a:r>
          </a:p>
        </p:txBody>
      </p:sp>
      <p:sp>
        <p:nvSpPr>
          <p:cNvPr id="2" name="Footer Placeholder 1"/>
          <p:cNvSpPr>
            <a:spLocks noGrp="1"/>
          </p:cNvSpPr>
          <p:nvPr>
            <p:ph type="ftr" sz="quarter" idx="10"/>
          </p:nvPr>
        </p:nvSpPr>
        <p:spPr/>
        <p:txBody>
          <a:bodyPr/>
          <a:lstStyle/>
          <a:p>
            <a:r>
              <a:rPr lang="en-US" dirty="0"/>
              <a:t>©2018 McGraw-Hill Education</a:t>
            </a:r>
          </a:p>
        </p:txBody>
      </p:sp>
      <p:sp>
        <p:nvSpPr>
          <p:cNvPr id="3" name="Slide Number Placeholder 2"/>
          <p:cNvSpPr>
            <a:spLocks noGrp="1"/>
          </p:cNvSpPr>
          <p:nvPr>
            <p:ph type="sldNum" sz="quarter" idx="11"/>
          </p:nvPr>
        </p:nvSpPr>
        <p:spPr/>
        <p:txBody>
          <a:bodyPr/>
          <a:lstStyle/>
          <a:p>
            <a:r>
              <a:rPr lang="en-US" dirty="0"/>
              <a:t>11-</a:t>
            </a:r>
            <a:fld id="{C0F7D595-B734-4AE4-9D13-8FC20BF99653}" type="slidenum">
              <a:rPr lang="en-US" smtClean="0"/>
              <a:pPr/>
              <a:t>9</a:t>
            </a:fld>
            <a:endParaRPr lang="en-US" dirty="0"/>
          </a:p>
        </p:txBody>
      </p:sp>
    </p:spTree>
    <p:extLst>
      <p:ext uri="{BB962C8B-B14F-4D97-AF65-F5344CB8AC3E}">
        <p14:creationId xmlns:p14="http://schemas.microsoft.com/office/powerpoint/2010/main" val="26891319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KM_PPT_Ch01_11e_N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BKM_PPT_Ch01_11e_NB</Template>
  <TotalTime>727</TotalTime>
  <Words>1341</Words>
  <Application>Microsoft Office PowerPoint</Application>
  <PresentationFormat>On-screen Show (4:3)</PresentationFormat>
  <Paragraphs>265</Paragraphs>
  <Slides>34</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ＭＳ Ｐゴシック</vt:lpstr>
      <vt:lpstr>Arial</vt:lpstr>
      <vt:lpstr>Calibri</vt:lpstr>
      <vt:lpstr>Calibri (Body)</vt:lpstr>
      <vt:lpstr>Cambria</vt:lpstr>
      <vt:lpstr>Constantia</vt:lpstr>
      <vt:lpstr>Wingdings</vt:lpstr>
      <vt:lpstr>BKM_PPT_Ch01_11e_NB</vt:lpstr>
      <vt:lpstr>Equation</vt:lpstr>
      <vt:lpstr>Chapter Eleven</vt:lpstr>
      <vt:lpstr>Efficient Market Hypothesis (EMH) (1 of 3)</vt:lpstr>
      <vt:lpstr>Efficient Market Hypothesis (EMH) (2 of 3)</vt:lpstr>
      <vt:lpstr>Efficient Market Hypothesis (EMH) (3 of 3)</vt:lpstr>
      <vt:lpstr>Cumulative Abnormal Returns Before Takeover Attempts</vt:lpstr>
      <vt:lpstr>Stock Price Reaction to  CNBC Reports</vt:lpstr>
      <vt:lpstr>EMH and Competition</vt:lpstr>
      <vt:lpstr>Versions of the EMH</vt:lpstr>
      <vt:lpstr>Implications of the EMH</vt:lpstr>
      <vt:lpstr>Types of Stock Analysis</vt:lpstr>
      <vt:lpstr>Active versus Passive Management</vt:lpstr>
      <vt:lpstr>Market Efficiency and  Portfolio Management</vt:lpstr>
      <vt:lpstr>Resource Allocation</vt:lpstr>
      <vt:lpstr>Event Studies</vt:lpstr>
      <vt:lpstr>How Tests Are Structured</vt:lpstr>
      <vt:lpstr>Are Markets Efficient?</vt:lpstr>
      <vt:lpstr>Weak-Form Tests:  Momentum Effect</vt:lpstr>
      <vt:lpstr>Weak-Form Tests: Reversal Effect</vt:lpstr>
      <vt:lpstr>Predictors of Broad Market Returns</vt:lpstr>
      <vt:lpstr>Semistrong Tests:  Small Firm Anomaly</vt:lpstr>
      <vt:lpstr>Semistrong Tests:  Book to Market Anomaly</vt:lpstr>
      <vt:lpstr>Semistrong Tests: Drift Anomaly</vt:lpstr>
      <vt:lpstr>Semistrong Tests: Anomalies</vt:lpstr>
      <vt:lpstr>Strong-Form Tests: Inside Information</vt:lpstr>
      <vt:lpstr>Interpreting the Anomalies</vt:lpstr>
      <vt:lpstr>Predictors of GDP Growth </vt:lpstr>
      <vt:lpstr>Interpreting the Evidence (1 of 2)</vt:lpstr>
      <vt:lpstr>Interpreting the Evidence (2 of 2)</vt:lpstr>
      <vt:lpstr>Stock Market Analysts</vt:lpstr>
      <vt:lpstr>Mutual Fund Performance (1 of 2)</vt:lpstr>
      <vt:lpstr>Estimates of Individual  Mutual Fund Alphas</vt:lpstr>
      <vt:lpstr>Mutual Fund Performance (2 of 2)</vt:lpstr>
      <vt:lpstr>Risk-adjusted Performance in Ranking Quarter and Following Quarter</vt:lpstr>
      <vt:lpstr>So, Are Markets Efficient?</vt:lpstr>
    </vt:vector>
  </TitlesOfParts>
  <Company>Saint Vincent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Racculia, Nicholas</dc:creator>
  <cp:lastModifiedBy>Werner Bonadurer</cp:lastModifiedBy>
  <cp:revision>59</cp:revision>
  <cp:lastPrinted>2017-03-07T15:41:56Z</cp:lastPrinted>
  <dcterms:created xsi:type="dcterms:W3CDTF">2017-03-09T17:21:39Z</dcterms:created>
  <dcterms:modified xsi:type="dcterms:W3CDTF">2018-01-23T00:29:14Z</dcterms:modified>
</cp:coreProperties>
</file>