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handoutMasterIdLst>
    <p:handoutMasterId r:id="rId27"/>
  </p:handoutMasterIdLst>
  <p:sldIdLst>
    <p:sldId id="313" r:id="rId2"/>
    <p:sldId id="314" r:id="rId3"/>
    <p:sldId id="315" r:id="rId4"/>
    <p:sldId id="316" r:id="rId5"/>
    <p:sldId id="317" r:id="rId6"/>
    <p:sldId id="318" r:id="rId7"/>
    <p:sldId id="320" r:id="rId8"/>
    <p:sldId id="321" r:id="rId9"/>
    <p:sldId id="322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6" autoAdjust="0"/>
    <p:restoredTop sz="86737" autoAdjust="0"/>
  </p:normalViewPr>
  <p:slideViewPr>
    <p:cSldViewPr>
      <p:cViewPr varScale="1">
        <p:scale>
          <a:sx n="76" d="100"/>
          <a:sy n="76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sz="1200" i="1" dirty="0"/>
              <a:t>Forecasting Errors</a:t>
            </a:r>
            <a:r>
              <a:rPr lang="en-US" sz="1200" dirty="0"/>
              <a:t>: Too much weight is placed on recent experiences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/>
            </a:pPr>
            <a:r>
              <a:rPr lang="en-US" sz="1200" i="1" dirty="0"/>
              <a:t>Overconfidence</a:t>
            </a:r>
            <a:r>
              <a:rPr lang="en-US" sz="1200" dirty="0"/>
              <a:t>: Investors overestimate their abilities and the precision of their forecasts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 startAt="3"/>
            </a:pPr>
            <a:r>
              <a:rPr lang="en-US" sz="1200" i="1" dirty="0"/>
              <a:t>Conservatism</a:t>
            </a:r>
            <a:r>
              <a:rPr lang="en-US" sz="1200" dirty="0"/>
              <a:t>: Investors are slow to update their beliefs and underreact to new information</a:t>
            </a:r>
          </a:p>
          <a:p>
            <a:pPr marL="514350" indent="-514350">
              <a:lnSpc>
                <a:spcPct val="80000"/>
              </a:lnSpc>
              <a:buFont typeface="Calibri" charset="0"/>
              <a:buAutoNum type="arabicPeriod" startAt="3"/>
            </a:pPr>
            <a:r>
              <a:rPr lang="en-US" sz="1200" i="1" dirty="0"/>
              <a:t>Sample Size Neglect and Representativeness</a:t>
            </a:r>
            <a:r>
              <a:rPr lang="en-US" sz="1200" dirty="0"/>
              <a:t>: Investors are too quick to infer a pattern or trend from a small sample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Disposition effect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The tendency of investors to hold on to losing investments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Bullish signal: </a:t>
            </a:r>
            <a:r>
              <a:rPr lang="en-US" dirty="0"/>
              <a:t>Market price breaks through the moving average line from below, it is time to buy</a:t>
            </a:r>
          </a:p>
          <a:p>
            <a:r>
              <a:rPr lang="en-US" i="1" dirty="0"/>
              <a:t>Bearish signal: </a:t>
            </a:r>
            <a:r>
              <a:rPr lang="en-US" dirty="0"/>
              <a:t>When prices fall below the moving average, it is time to sell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49605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373124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Twelve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017" y="3124200"/>
            <a:ext cx="8153400" cy="2971800"/>
          </a:xfrm>
        </p:spPr>
        <p:txBody>
          <a:bodyPr/>
          <a:lstStyle/>
          <a:p>
            <a:r>
              <a:rPr lang="en-US" dirty="0"/>
              <a:t>Behavioral Finance and 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Siamese Twin Companies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Royal Dutch should sell for 1.5 times Shell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Deviated from parity ratio for extended periods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Example of fundamental risk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Arbitrage and the </a:t>
            </a:r>
            <a:br>
              <a:rPr lang="en-US" dirty="0"/>
            </a:br>
            <a:r>
              <a:rPr lang="en-US" dirty="0"/>
              <a:t>Law of One Price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30492"/>
            <a:ext cx="5105400" cy="307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36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Carve-outs</a:t>
            </a:r>
          </a:p>
          <a:p>
            <a:pPr lvl="1"/>
            <a:r>
              <a:rPr lang="en-US" dirty="0"/>
              <a:t>3Com and Palm</a:t>
            </a:r>
          </a:p>
          <a:p>
            <a:pPr lvl="1"/>
            <a:r>
              <a:rPr lang="en-US" dirty="0"/>
              <a:t>Arbitrage limited by availability of shares for shorting</a:t>
            </a:r>
          </a:p>
          <a:p>
            <a:pPr lvl="1"/>
            <a:endParaRPr lang="en-US" dirty="0"/>
          </a:p>
          <a:p>
            <a:r>
              <a:rPr lang="en-US" dirty="0"/>
              <a:t>Closed-End Funds</a:t>
            </a:r>
          </a:p>
          <a:p>
            <a:pPr lvl="1"/>
            <a:r>
              <a:rPr lang="en-US" dirty="0"/>
              <a:t>May sell at premium or discount to NAV</a:t>
            </a:r>
          </a:p>
          <a:p>
            <a:pPr lvl="1"/>
            <a:r>
              <a:rPr lang="en-US" dirty="0"/>
              <a:t>Can also be explained by rational return expectations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Arbitrage and the </a:t>
            </a:r>
            <a:br>
              <a:rPr lang="en-US" dirty="0"/>
            </a:br>
            <a:r>
              <a:rPr lang="en-US" dirty="0"/>
              <a:t>Law of One Price </a:t>
            </a: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Bubbles are easier to spot after they end</a:t>
            </a:r>
          </a:p>
          <a:p>
            <a:pPr lvl="1"/>
            <a:r>
              <a:rPr lang="en-US" dirty="0"/>
              <a:t>Dot-com bubble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Housing bubble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 and Behavioral Economics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30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explanation for stock market bubble using the dividend discount model: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US" sz="2800" dirty="0"/>
              <a:t>S&amp;P 500 is worth $12,883 million if dividend growth rate is 8% (close to actual value in 2000)</a:t>
            </a:r>
          </a:p>
          <a:p>
            <a:pPr marL="3429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US" sz="2800" dirty="0"/>
              <a:t>S&amp;P 500 is worth $8,589 million if dividend growth rate is 7.4% (close to actual value in 2002)</a:t>
            </a:r>
          </a:p>
        </p:txBody>
      </p:sp>
      <p:sp>
        <p:nvSpPr>
          <p:cNvPr id="1027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Bubbles and Behavioral Economics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26367"/>
              </p:ext>
            </p:extLst>
          </p:nvPr>
        </p:nvGraphicFramePr>
        <p:xfrm>
          <a:off x="1371600" y="3810000"/>
          <a:ext cx="20050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0050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analysis attempts to exploit recurring and predictable patterns in stock prices</a:t>
            </a:r>
          </a:p>
          <a:p>
            <a:pPr lvl="1"/>
            <a:r>
              <a:rPr lang="en-US" dirty="0"/>
              <a:t>Prices adjust gradually to a new equilibrium</a:t>
            </a:r>
          </a:p>
          <a:p>
            <a:pPr lvl="1"/>
            <a:r>
              <a:rPr lang="en-US" dirty="0"/>
              <a:t>Market values and intrinsic values converge slowly</a:t>
            </a:r>
          </a:p>
          <a:p>
            <a:r>
              <a:rPr lang="en-US" dirty="0"/>
              <a:t>Disposition effect: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Demand for shares depends on price history</a:t>
            </a:r>
          </a:p>
          <a:p>
            <a:pPr lvl="1"/>
            <a:r>
              <a:rPr lang="en-US" dirty="0"/>
              <a:t>Can lead to momentum in stock prices</a:t>
            </a:r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and </a:t>
            </a:r>
            <a:br>
              <a:rPr lang="en-US" dirty="0"/>
            </a:br>
            <a:r>
              <a:rPr lang="en-US" dirty="0"/>
              <a:t>Behavioral Finance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Momentum and moving averages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moving average </a:t>
            </a:r>
            <a:r>
              <a:rPr lang="en-US" dirty="0"/>
              <a:t>is the average level of prices over a given time interval, interval updates as time passes</a:t>
            </a:r>
          </a:p>
          <a:p>
            <a:pPr lvl="2"/>
            <a:r>
              <a:rPr lang="en-US" i="1" dirty="0"/>
              <a:t>Bullish signal</a:t>
            </a:r>
            <a:r>
              <a:rPr lang="en-US" dirty="0"/>
              <a:t>:</a:t>
            </a:r>
          </a:p>
          <a:p>
            <a:pPr lvl="3"/>
            <a:endParaRPr lang="en-US" dirty="0"/>
          </a:p>
          <a:p>
            <a:pPr lvl="3"/>
            <a:r>
              <a:rPr lang="en-US" i="1" dirty="0"/>
              <a:t>Bearish signal</a:t>
            </a:r>
            <a:r>
              <a:rPr lang="en-US" dirty="0"/>
              <a:t>: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</a:t>
            </a:r>
            <a:br>
              <a:rPr lang="en-US" dirty="0"/>
            </a:br>
            <a:r>
              <a:rPr lang="en-US" dirty="0"/>
              <a:t>Trends and Corrections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038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for INTC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71600"/>
            <a:ext cx="77447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67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strength</a:t>
            </a:r>
          </a:p>
          <a:p>
            <a:pPr lvl="1"/>
            <a:r>
              <a:rPr lang="en-US" dirty="0"/>
              <a:t>Measures if a security has out- or underperformed either the market or its particular industry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Pricing ratio implies outperformance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 Relative Strength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83872"/>
              </p:ext>
            </p:extLst>
          </p:nvPr>
        </p:nvGraphicFramePr>
        <p:xfrm>
          <a:off x="1600200" y="3300380"/>
          <a:ext cx="5278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3" imgW="2476440" imgH="419040" progId="Equation.DSMT4">
                  <p:embed/>
                </p:oleObj>
              </mc:Choice>
              <mc:Fallback>
                <p:oleObj name="Equation" r:id="rId3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00380"/>
                        <a:ext cx="5278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9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4"/>
          <p:cNvSpPr>
            <a:spLocks noGrp="1"/>
          </p:cNvSpPr>
          <p:nvPr>
            <p:ph idx="1"/>
          </p:nvPr>
        </p:nvSpPr>
        <p:spPr>
          <a:xfrm>
            <a:off x="457199" y="1373124"/>
            <a:ext cx="3895687" cy="4753039"/>
          </a:xfrm>
        </p:spPr>
        <p:txBody>
          <a:bodyPr/>
          <a:lstStyle/>
          <a:p>
            <a:r>
              <a:rPr lang="en-US" dirty="0"/>
              <a:t>Breadth </a:t>
            </a:r>
          </a:p>
          <a:p>
            <a:pPr lvl="1"/>
            <a:r>
              <a:rPr lang="en-US" sz="2600" dirty="0"/>
              <a:t>Often measured as the spread between the number of stocks that advance and decline in price</a:t>
            </a:r>
          </a:p>
          <a:p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 Relative Strength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87" y="1373124"/>
            <a:ext cx="4172025" cy="465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913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/>
          <a:p>
            <a:r>
              <a:rPr lang="en-US" dirty="0"/>
              <a:t>Trin 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Ratios above 1.0 are bearish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</a:t>
            </a:r>
            <a:br>
              <a:rPr lang="en-US" dirty="0"/>
            </a:br>
            <a:r>
              <a:rPr lang="en-US" dirty="0"/>
              <a:t>Sentiment Indicators </a:t>
            </a: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64418"/>
              </p:ext>
            </p:extLst>
          </p:nvPr>
        </p:nvGraphicFramePr>
        <p:xfrm>
          <a:off x="1219200" y="2362200"/>
          <a:ext cx="60086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2819160" imgH="711000" progId="Equation.DSMT4">
                  <p:embed/>
                </p:oleObj>
              </mc:Choice>
              <mc:Fallback>
                <p:oleObj name="Equation" r:id="rId3" imgW="281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0086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20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Conventional vs. behavioral finance </a:t>
            </a:r>
          </a:p>
          <a:p>
            <a:pPr lvl="1"/>
            <a:r>
              <a:rPr lang="en-US" dirty="0"/>
              <a:t>Information processing and behavioral irrationalities</a:t>
            </a:r>
          </a:p>
          <a:p>
            <a:pPr lvl="1"/>
            <a:r>
              <a:rPr lang="en-US" dirty="0"/>
              <a:t>Limits to arbitrage and bubbles in behavioral economics</a:t>
            </a:r>
          </a:p>
          <a:p>
            <a:pPr lvl="0"/>
            <a:r>
              <a:rPr lang="en-US" dirty="0"/>
              <a:t>Technical analysis and strategies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47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Index</a:t>
            </a:r>
          </a:p>
          <a:p>
            <a:pPr lvl="1"/>
            <a:r>
              <a:rPr lang="en-US" dirty="0"/>
              <a:t>The ratio of the average yield on 10 top-rated corporate bonds divided by the average yield on 10 intermediate-grade corporate bonds</a:t>
            </a:r>
          </a:p>
          <a:p>
            <a:pPr lvl="1"/>
            <a:r>
              <a:rPr lang="en-US" dirty="0"/>
              <a:t>Higher values are bullish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</a:t>
            </a:r>
            <a:br>
              <a:rPr lang="en-US" dirty="0"/>
            </a:br>
            <a:r>
              <a:rPr lang="en-US" dirty="0"/>
              <a:t>Sentiment Indicators </a:t>
            </a: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11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3124"/>
            <a:ext cx="8229601" cy="653980"/>
          </a:xfrm>
        </p:spPr>
        <p:txBody>
          <a:bodyPr>
            <a:normAutofit/>
          </a:bodyPr>
          <a:lstStyle/>
          <a:p>
            <a:r>
              <a:rPr lang="en-US" sz="3200" dirty="0"/>
              <a:t>Put/Call Ratio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Calls are the right to buy</a:t>
            </a:r>
          </a:p>
          <a:p>
            <a:pPr lvl="1"/>
            <a:r>
              <a:rPr lang="en-US" dirty="0"/>
              <a:t>A way to bet on rising prices</a:t>
            </a:r>
          </a:p>
          <a:p>
            <a:r>
              <a:rPr lang="en-US" dirty="0"/>
              <a:t>Puts are the right to sell</a:t>
            </a:r>
          </a:p>
          <a:p>
            <a:pPr lvl="1"/>
            <a:r>
              <a:rPr lang="en-US" dirty="0"/>
              <a:t>A way to bet on falling prices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rising ratio may signal investor pessimism and a coming market decline</a:t>
            </a:r>
          </a:p>
          <a:p>
            <a:r>
              <a:rPr lang="en-US" dirty="0"/>
              <a:t>Contrarian investors see a rising ratio as a buying opportunity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</a:t>
            </a:r>
            <a:br>
              <a:rPr lang="en-US" dirty="0"/>
            </a:br>
            <a:r>
              <a:rPr lang="en-US" dirty="0"/>
              <a:t>Sentiment Indicators </a:t>
            </a: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7388" y="2012886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171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perceive patterns that really don</a:t>
            </a:r>
            <a:r>
              <a:rPr lang="en-US" altLang="ja-JP" dirty="0"/>
              <a:t>’</a:t>
            </a:r>
            <a:r>
              <a:rPr lang="en-US" dirty="0"/>
              <a:t>t exist</a:t>
            </a:r>
          </a:p>
          <a:p>
            <a:r>
              <a:rPr lang="en-US" dirty="0"/>
              <a:t>Figure 12.6A is based on the real data</a:t>
            </a:r>
          </a:p>
          <a:p>
            <a:pPr lvl="1"/>
            <a:r>
              <a:rPr lang="en-US" dirty="0"/>
              <a:t>The graph in panel B was generated using </a:t>
            </a:r>
            <a:r>
              <a:rPr lang="en-US" altLang="ja-JP" dirty="0"/>
              <a:t>“</a:t>
            </a:r>
            <a:r>
              <a:rPr lang="en-US" dirty="0"/>
              <a:t>returns</a:t>
            </a:r>
            <a:r>
              <a:rPr lang="en-US" altLang="ja-JP" dirty="0"/>
              <a:t>”</a:t>
            </a:r>
            <a:r>
              <a:rPr lang="en-US" dirty="0"/>
              <a:t> created by a random-number generator</a:t>
            </a:r>
          </a:p>
          <a:p>
            <a:r>
              <a:rPr lang="en-US" dirty="0"/>
              <a:t>Figure 12.7 shows obvious randomness in the weekly price changes behind the two panels in Figure 12.6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Analysis: A Warning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522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and Simulated Levels for Stock Market Prices of 52 Weeks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15913" cy="452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93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and Simulated Changes</a:t>
            </a:r>
            <a:br>
              <a:rPr lang="en-US" dirty="0"/>
            </a:br>
            <a:r>
              <a:rPr lang="en-US" dirty="0"/>
              <a:t>in Stock Prices for 52 Weeks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0992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738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Conventional Finance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Prices are correct and equal to intrinsic value </a:t>
            </a:r>
          </a:p>
          <a:p>
            <a:r>
              <a:rPr lang="en-US" sz="3000" dirty="0"/>
              <a:t>Resources are allocated efficiently</a:t>
            </a:r>
          </a:p>
          <a:p>
            <a:r>
              <a:rPr lang="en-US" sz="3000" dirty="0"/>
              <a:t>Consistent with EMH</a:t>
            </a:r>
          </a:p>
        </p:txBody>
      </p:sp>
      <p:sp>
        <p:nvSpPr>
          <p:cNvPr id="5125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Behavioral Finance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if investors don</a:t>
            </a:r>
            <a:r>
              <a:rPr lang="en-US" altLang="ja-JP" sz="3000" dirty="0"/>
              <a:t>’</a:t>
            </a:r>
            <a:r>
              <a:rPr lang="en-US" sz="3000" dirty="0"/>
              <a:t>t behave rationally?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Finance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86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categories of irrationalities: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Investors do not always process information correctly</a:t>
            </a:r>
          </a:p>
          <a:p>
            <a:pPr lvl="2"/>
            <a:r>
              <a:rPr lang="en-US" dirty="0"/>
              <a:t>Result: Incorrect probability distributions of future returns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Even when given a probability distribution of returns, investors may make inconsistent or suboptimal decisions</a:t>
            </a:r>
          </a:p>
          <a:p>
            <a:pPr lvl="2"/>
            <a:r>
              <a:rPr lang="en-US" dirty="0"/>
              <a:t>Result: They have behavioral biases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Behavioral Critique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38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Forecasting Errors: 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Overconfidence: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Conservatism: 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Sample Size Neglect and Representativeness: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Information Processing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Framing</a:t>
            </a:r>
          </a:p>
          <a:p>
            <a:pPr lvl="2"/>
            <a:r>
              <a:rPr lang="en-US" dirty="0"/>
              <a:t>How the risk is described, </a:t>
            </a:r>
            <a:r>
              <a:rPr lang="en-US" altLang="ja-JP" dirty="0"/>
              <a:t>“</a:t>
            </a:r>
            <a:r>
              <a:rPr lang="en-US" dirty="0"/>
              <a:t>risky losses</a:t>
            </a:r>
            <a:r>
              <a:rPr lang="en-US" altLang="ja-JP" dirty="0"/>
              <a:t>”</a:t>
            </a:r>
            <a:r>
              <a:rPr lang="en-US" dirty="0"/>
              <a:t> vs. </a:t>
            </a:r>
            <a:r>
              <a:rPr lang="en-US" altLang="ja-JP" dirty="0"/>
              <a:t>“</a:t>
            </a:r>
            <a:r>
              <a:rPr lang="en-US" dirty="0"/>
              <a:t>risky gains</a:t>
            </a:r>
            <a:r>
              <a:rPr lang="en-US" altLang="ja-JP" dirty="0"/>
              <a:t>”</a:t>
            </a:r>
            <a:r>
              <a:rPr lang="en-US" dirty="0"/>
              <a:t> can affect investor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Mental Accounting</a:t>
            </a:r>
          </a:p>
          <a:p>
            <a:pPr lvl="2"/>
            <a:r>
              <a:rPr lang="en-US" dirty="0"/>
              <a:t>Investors may segregate accounts or monies and take risks with their gains that they would not take with their principal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Regret Avoidance</a:t>
            </a:r>
          </a:p>
          <a:p>
            <a:pPr lvl="2"/>
            <a:r>
              <a:rPr lang="en-US" dirty="0"/>
              <a:t>Investors blame themselves more when an unconventional or risky bet turns out badly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Biases: 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Prospect Theory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Conventional view: Utility depends on level of wealth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Behavioral view: Utility depends on changes in current wealth</a:t>
            </a:r>
          </a:p>
        </p:txBody>
      </p:sp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Biases: Prospect Theory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7" y="3125068"/>
            <a:ext cx="4190999" cy="29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6" y="3124200"/>
            <a:ext cx="3971924" cy="29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347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biases would not matter if rational arbitrageurs could fully exploit the mistakes of behavioral investors</a:t>
            </a:r>
          </a:p>
          <a:p>
            <a:r>
              <a:rPr lang="en-US" dirty="0"/>
              <a:t>Fundamental Risk: </a:t>
            </a:r>
          </a:p>
          <a:p>
            <a:pPr lvl="1"/>
            <a:r>
              <a:rPr lang="en-US" altLang="ja-JP" dirty="0"/>
              <a:t>“</a:t>
            </a:r>
            <a:r>
              <a:rPr lang="en-US" dirty="0"/>
              <a:t>Markets can remain irrational longer than you can remain solvent</a:t>
            </a:r>
            <a:r>
              <a:rPr lang="en-US" altLang="ja-JP" dirty="0"/>
              <a:t>”</a:t>
            </a:r>
            <a:endParaRPr lang="en-US" dirty="0"/>
          </a:p>
          <a:p>
            <a:pPr lvl="1"/>
            <a:r>
              <a:rPr lang="en-US" dirty="0"/>
              <a:t>Intrinsic value and market value may take too long to converge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Arbitrage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5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Costs:</a:t>
            </a:r>
          </a:p>
          <a:p>
            <a:pPr lvl="1"/>
            <a:r>
              <a:rPr lang="en-US" dirty="0"/>
              <a:t>Transactions costs and restrictions on short selling can limit arbitrage activity</a:t>
            </a:r>
          </a:p>
          <a:p>
            <a:r>
              <a:rPr lang="en-US" dirty="0"/>
              <a:t>Model Risk:</a:t>
            </a:r>
          </a:p>
          <a:p>
            <a:pPr lvl="1"/>
            <a:r>
              <a:rPr lang="en-US" dirty="0"/>
              <a:t>What if you have a bad model and the market value is actually correct?</a:t>
            </a:r>
          </a:p>
        </p:txBody>
      </p:sp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Arbitrage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12-</a:t>
            </a:r>
            <a:fld id="{CEE1F8C0-B252-4358-AE3F-ADA099D87F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720</TotalTime>
  <Words>952</Words>
  <Application>Microsoft Office PowerPoint</Application>
  <PresentationFormat>On-screen Show (4:3)</PresentationFormat>
  <Paragraphs>179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Cambria</vt:lpstr>
      <vt:lpstr>Constantia</vt:lpstr>
      <vt:lpstr>BKM_PPT_Ch01_11e_NB</vt:lpstr>
      <vt:lpstr>Equation</vt:lpstr>
      <vt:lpstr>Chapter Twelve</vt:lpstr>
      <vt:lpstr>Chapter Overview</vt:lpstr>
      <vt:lpstr>Behavioral Finance</vt:lpstr>
      <vt:lpstr>The Behavioral Critique</vt:lpstr>
      <vt:lpstr>Errors in Information Processing</vt:lpstr>
      <vt:lpstr>Behavioral Biases: Examples</vt:lpstr>
      <vt:lpstr>Behavioral Biases: Prospect Theory</vt:lpstr>
      <vt:lpstr>Limits to Arbitrage (1 of 2)</vt:lpstr>
      <vt:lpstr>Limits to Arbitrage (2 of 2)</vt:lpstr>
      <vt:lpstr>Limits to Arbitrage and the  Law of One Price (1 of 2)</vt:lpstr>
      <vt:lpstr>Limits to Arbitrage and the  Law of One Price (2 of 2)</vt:lpstr>
      <vt:lpstr>Bubbles and Behavioral Economics (1 of 2)</vt:lpstr>
      <vt:lpstr>Bubbles and Behavioral Economics (2 of 2)</vt:lpstr>
      <vt:lpstr>Technical Analysis and  Behavioral Finance</vt:lpstr>
      <vt:lpstr>Technical Analysis: Trends and Corrections</vt:lpstr>
      <vt:lpstr>Moving Average for INTC</vt:lpstr>
      <vt:lpstr>Technical Analysis: Relative Strength (1 of 2)</vt:lpstr>
      <vt:lpstr>Technical Analysis: Relative Strength (2 of 2)</vt:lpstr>
      <vt:lpstr>Technical Analysis: Sentiment Indicators (1 of 3)</vt:lpstr>
      <vt:lpstr>Technical Analysis: Sentiment Indicators (2 of 3)</vt:lpstr>
      <vt:lpstr>Technical Analysis: Sentiment Indicators (3 of 3)</vt:lpstr>
      <vt:lpstr>Technical Analysis: A Warning</vt:lpstr>
      <vt:lpstr>Actual and Simulated Levels for Stock Market Prices of 52 Weeks</vt:lpstr>
      <vt:lpstr>Actual and Simulated Changes in Stock Prices for 52 Weeks 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54</cp:revision>
  <cp:lastPrinted>2017-03-07T15:41:56Z</cp:lastPrinted>
  <dcterms:created xsi:type="dcterms:W3CDTF">2017-03-09T17:21:39Z</dcterms:created>
  <dcterms:modified xsi:type="dcterms:W3CDTF">2018-01-23T00:29:44Z</dcterms:modified>
</cp:coreProperties>
</file>