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6"/>
  </p:notesMasterIdLst>
  <p:handoutMasterIdLst>
    <p:handoutMasterId r:id="rId47"/>
  </p:handout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56" r:id="rId24"/>
    <p:sldId id="338" r:id="rId25"/>
    <p:sldId id="339" r:id="rId26"/>
    <p:sldId id="344" r:id="rId27"/>
    <p:sldId id="345" r:id="rId28"/>
    <p:sldId id="346" r:id="rId29"/>
    <p:sldId id="347" r:id="rId30"/>
    <p:sldId id="336" r:id="rId31"/>
    <p:sldId id="357" r:id="rId32"/>
    <p:sldId id="337" r:id="rId33"/>
    <p:sldId id="341" r:id="rId34"/>
    <p:sldId id="342" r:id="rId35"/>
    <p:sldId id="343" r:id="rId36"/>
    <p:sldId id="358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9" r:id="rId45"/>
  </p:sldIdLst>
  <p:sldSz cx="9144000" cy="6858000" type="screen4x3"/>
  <p:notesSz cx="6973888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911E3C"/>
    <a:srgbClr val="E9D2D7"/>
    <a:srgbClr val="FFF5F5"/>
    <a:srgbClr val="D2F0FF"/>
    <a:srgbClr val="953735"/>
    <a:srgbClr val="CDEBFE"/>
    <a:srgbClr val="CAE2FE"/>
    <a:srgbClr val="99CCFF"/>
    <a:srgbClr val="B3C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6" autoAdjust="0"/>
    <p:restoredTop sz="86737" autoAdjust="0"/>
  </p:normalViewPr>
  <p:slideViewPr>
    <p:cSldViewPr>
      <p:cViewPr varScale="1">
        <p:scale>
          <a:sx n="76" d="100"/>
          <a:sy n="76" d="100"/>
        </p:scale>
        <p:origin x="12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40" y="-96"/>
      </p:cViewPr>
      <p:guideLst>
        <p:guide orient="horz" pos="2909"/>
        <p:guide pos="21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256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256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77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0256" y="0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75341E-D6E9-7A48-9509-661CCAD616DB}" type="datetimeFigureOut">
              <a:rPr lang="en-US"/>
              <a:pPr/>
              <a:t>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2150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0" tIns="46310" rIns="92620" bIns="4631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7389" y="4387136"/>
            <a:ext cx="5579110" cy="4156234"/>
          </a:xfrm>
          <a:prstGeom prst="rect">
            <a:avLst/>
          </a:prstGeom>
        </p:spPr>
        <p:txBody>
          <a:bodyPr vert="horz" lIns="92620" tIns="46310" rIns="92620" bIns="4631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0256" y="8772668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02DF03-1B33-BC46-83F8-3BE79744AC3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-1" y="6496050"/>
            <a:ext cx="91440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000" i="1" dirty="0"/>
              <a:t>©2018 McGraw-Hill Education. </a:t>
            </a: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All rights reserved. Authorized only for instructor use in the classroom.</a:t>
            </a:r>
          </a:p>
          <a:p>
            <a:pPr algn="ctr">
              <a:spcBef>
                <a:spcPts val="0"/>
              </a:spcBef>
            </a:pP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No reproduction or further distribution permitted without the prior written consent of McGraw-Hill Education.</a:t>
            </a:r>
            <a:endParaRPr lang="en-US" sz="1000" i="1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1219199"/>
            <a:ext cx="9144000" cy="15240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7117" y="1219199"/>
            <a:ext cx="8077200" cy="1524000"/>
          </a:xfrm>
        </p:spPr>
        <p:txBody>
          <a:bodyPr/>
          <a:lstStyle>
            <a:lvl1pPr>
              <a:defRPr sz="6000">
                <a:solidFill>
                  <a:srgbClr val="D2F0FF"/>
                </a:solidFill>
                <a:latin typeface="Constant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3103987"/>
            <a:ext cx="8077200" cy="29718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rgbClr val="911E3C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85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3124"/>
            <a:ext cx="8229600" cy="4753039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1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5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124"/>
            <a:ext cx="8229600" cy="4753039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6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3124"/>
            <a:ext cx="4038600" cy="4753039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 sz="2800"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 sz="2400"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 sz="2000"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 sz="1800"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3124"/>
            <a:ext cx="4038600" cy="47530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/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>
              <a:buClr>
                <a:srgbClr val="C00000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0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3124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2886"/>
            <a:ext cx="4040188" cy="4113277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3124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12886"/>
            <a:ext cx="4041775" cy="4113277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6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8572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55488"/>
            <a:ext cx="5111750" cy="4870675"/>
          </a:xfrm>
        </p:spPr>
        <p:txBody>
          <a:bodyPr/>
          <a:lstStyle>
            <a:lvl1pPr>
              <a:defRPr sz="320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86000"/>
            <a:ext cx="3008313" cy="3840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25406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47799"/>
            <a:ext cx="5486400" cy="3279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25406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1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C00000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 dirty="0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 dirty="0"/>
              <a:t>Fifth level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6096000"/>
            <a:ext cx="8610600" cy="407432"/>
          </a:xfrm>
          <a:prstGeom prst="rect">
            <a:avLst/>
          </a:prstGeom>
          <a:solidFill>
            <a:srgbClr val="911E3C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838700" y="6134100"/>
            <a:ext cx="430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INVESTMENTS</a:t>
            </a:r>
            <a:r>
              <a:rPr lang="en-US" sz="16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|</a:t>
            </a:r>
            <a:r>
              <a:rPr lang="en-US" sz="12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400" b="1" dirty="0">
                <a:solidFill>
                  <a:srgbClr val="D2F0FF"/>
                </a:solidFill>
                <a:latin typeface="Constantia" pitchFamily="18" charset="0"/>
              </a:rPr>
              <a:t>BODIE, KANE, MARCUS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699375"/>
            <a:ext cx="3086100" cy="15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721475"/>
            <a:ext cx="205740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7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254061"/>
          </a:solidFill>
          <a:latin typeface="Constant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smtClean="0">
          <a:solidFill>
            <a:srgbClr val="25406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smtClean="0">
          <a:solidFill>
            <a:srgbClr val="25406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smtClean="0">
          <a:solidFill>
            <a:srgbClr val="25406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smtClean="0">
          <a:solidFill>
            <a:srgbClr val="2540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>
          <a:solidFill>
            <a:srgbClr val="25406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2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Twenty Four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232318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1865" y="1491935"/>
            <a:ext cx="4620270" cy="4515480"/>
          </a:xfrm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Universe Comparison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492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b="1" dirty="0"/>
              <a:t>Sharpe Index</a:t>
            </a:r>
          </a:p>
        </p:txBody>
      </p:sp>
      <p:sp>
        <p:nvSpPr>
          <p:cNvPr id="1433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Risk Adjusted Performance: Sharpe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4340" name="Group 8"/>
          <p:cNvGrpSpPr>
            <a:grpSpLocks/>
          </p:cNvGrpSpPr>
          <p:nvPr/>
        </p:nvGrpSpPr>
        <p:grpSpPr bwMode="auto">
          <a:xfrm>
            <a:off x="609600" y="3505200"/>
            <a:ext cx="8250238" cy="1973263"/>
            <a:chOff x="202" y="2340"/>
            <a:chExt cx="5197" cy="1243"/>
          </a:xfrm>
        </p:grpSpPr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202" y="2340"/>
              <a:ext cx="5197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tabLst>
                  <a:tab pos="685800" algn="l"/>
                  <a:tab pos="1143000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spcBef>
                  <a:spcPct val="20000"/>
                </a:spcBef>
                <a:buFont typeface="Arial" charset="0"/>
                <a:buChar char="–"/>
                <a:tabLst>
                  <a:tab pos="685800" algn="l"/>
                  <a:tab pos="1143000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tabLst>
                  <a:tab pos="685800" algn="l"/>
                  <a:tab pos="1143000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tabLst>
                  <a:tab pos="685800" algn="l"/>
                  <a:tab pos="11430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tabLst>
                  <a:tab pos="685800" algn="l"/>
                  <a:tab pos="11430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685800" algn="l"/>
                  <a:tab pos="11430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685800" algn="l"/>
                  <a:tab pos="11430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685800" algn="l"/>
                  <a:tab pos="11430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685800" algn="l"/>
                  <a:tab pos="114300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i="1" dirty="0">
                  <a:solidFill>
                    <a:srgbClr val="254061"/>
                  </a:solidFill>
                </a:rPr>
                <a:t>r</a:t>
              </a:r>
              <a:r>
                <a:rPr lang="en-US" altLang="en-US" i="1" baseline="-25000" dirty="0">
                  <a:solidFill>
                    <a:srgbClr val="254061"/>
                  </a:solidFill>
                </a:rPr>
                <a:t>p </a:t>
              </a:r>
              <a:r>
                <a:rPr lang="en-US" altLang="en-US" dirty="0">
                  <a:solidFill>
                    <a:srgbClr val="254061"/>
                  </a:solidFill>
                  <a:latin typeface="+mn-lt"/>
                </a:rPr>
                <a:t>=</a:t>
              </a:r>
              <a:r>
                <a:rPr lang="en-US" altLang="en-US" dirty="0">
                  <a:solidFill>
                    <a:srgbClr val="254061"/>
                  </a:solidFill>
                </a:rPr>
                <a:t> </a:t>
              </a:r>
              <a:r>
                <a:rPr lang="en-US" altLang="en-US" dirty="0">
                  <a:solidFill>
                    <a:srgbClr val="254061"/>
                  </a:solidFill>
                  <a:latin typeface="Arial" charset="0"/>
                  <a:cs typeface="Arial" charset="0"/>
                </a:rPr>
                <a:t>Average return on the portfolio </a:t>
              </a:r>
            </a:p>
            <a:p>
              <a:pPr lvl="1" eaLnBrk="0" hangingPunct="0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endParaRPr lang="en-US" altLang="en-US" sz="3200" dirty="0">
                <a:solidFill>
                  <a:srgbClr val="254061"/>
                </a:solidFill>
                <a:latin typeface="Arial" charset="0"/>
                <a:cs typeface="Arial" charset="0"/>
              </a:endParaRPr>
            </a:p>
            <a:p>
              <a:pPr eaLnBrk="0" hangingPunct="0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i="1" dirty="0">
                  <a:solidFill>
                    <a:srgbClr val="254061"/>
                  </a:solidFill>
                  <a:latin typeface="Arial" charset="0"/>
                  <a:cs typeface="Arial" charset="0"/>
                </a:rPr>
                <a:t>r</a:t>
              </a:r>
              <a:r>
                <a:rPr lang="en-US" altLang="en-US" i="1" baseline="-25000" dirty="0">
                  <a:solidFill>
                    <a:srgbClr val="254061"/>
                  </a:solidFill>
                  <a:latin typeface="Arial" charset="0"/>
                  <a:cs typeface="Arial" charset="0"/>
                </a:rPr>
                <a:t>f</a:t>
              </a:r>
              <a:r>
                <a:rPr lang="en-US" altLang="en-US" i="1" dirty="0">
                  <a:solidFill>
                    <a:srgbClr val="254061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altLang="en-US" dirty="0">
                  <a:solidFill>
                    <a:srgbClr val="254061"/>
                  </a:solidFill>
                  <a:latin typeface="+mn-lt"/>
                  <a:cs typeface="Arial" charset="0"/>
                </a:rPr>
                <a:t>=</a:t>
              </a:r>
              <a:r>
                <a:rPr lang="en-US" altLang="en-US" dirty="0">
                  <a:solidFill>
                    <a:srgbClr val="254061"/>
                  </a:solidFill>
                  <a:latin typeface="Arial" charset="0"/>
                  <a:cs typeface="Arial" charset="0"/>
                </a:rPr>
                <a:t> Average risk free rate</a:t>
              </a: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289" y="3294"/>
              <a:ext cx="21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 b="1" i="1" dirty="0">
                  <a:solidFill>
                    <a:srgbClr val="254061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5132" name="Rectangle 11"/>
            <p:cNvSpPr>
              <a:spLocks noChangeArrowheads="1"/>
            </p:cNvSpPr>
            <p:nvPr/>
          </p:nvSpPr>
          <p:spPr bwMode="auto">
            <a:xfrm>
              <a:off x="405" y="3215"/>
              <a:ext cx="4957" cy="367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>
                <a:tabLst>
                  <a:tab pos="400050" algn="l"/>
                </a:tabLst>
                <a:defRPr/>
              </a:pPr>
              <a:r>
                <a:rPr lang="en-US" sz="3200" dirty="0">
                  <a:solidFill>
                    <a:srgbClr val="254061"/>
                  </a:solidFill>
                  <a:latin typeface="+mn-lt"/>
                </a:rPr>
                <a:t>=</a:t>
              </a:r>
              <a:r>
                <a:rPr lang="en-US" sz="3200" b="1" dirty="0">
                  <a:solidFill>
                    <a:srgbClr val="254061"/>
                  </a:solidFill>
                  <a:latin typeface="+mn-lt"/>
                </a:rPr>
                <a:t> </a:t>
              </a:r>
              <a:r>
                <a:rPr lang="en-US" sz="3200" dirty="0">
                  <a:solidFill>
                    <a:srgbClr val="254061"/>
                  </a:solidFill>
                  <a:latin typeface="+mn-lt"/>
                </a:rPr>
                <a:t>Standard deviation of portfolio return</a:t>
              </a:r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>
              <a:off x="216" y="2364"/>
              <a:ext cx="20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254061"/>
                </a:solidFill>
              </a:endParaRPr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204" y="2880"/>
              <a:ext cx="20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254061"/>
                </a:solidFill>
              </a:endParaRPr>
            </a:p>
          </p:txBody>
        </p:sp>
      </p:grpSp>
      <p:sp>
        <p:nvSpPr>
          <p:cNvPr id="14341" name="Rectangle 15"/>
          <p:cNvSpPr>
            <a:spLocks noChangeArrowheads="1"/>
          </p:cNvSpPr>
          <p:nvPr/>
        </p:nvSpPr>
        <p:spPr bwMode="auto">
          <a:xfrm>
            <a:off x="461875" y="4772025"/>
            <a:ext cx="381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4000" i="1" dirty="0">
                <a:solidFill>
                  <a:srgbClr val="254061"/>
                </a:solidFill>
                <a:latin typeface="Symbol" pitchFamily="18" charset="2"/>
              </a:rPr>
              <a:t></a:t>
            </a:r>
          </a:p>
        </p:txBody>
      </p:sp>
      <p:sp>
        <p:nvSpPr>
          <p:cNvPr id="14342" name="Line 16"/>
          <p:cNvSpPr>
            <a:spLocks noChangeShapeType="1"/>
          </p:cNvSpPr>
          <p:nvPr/>
        </p:nvSpPr>
        <p:spPr bwMode="auto">
          <a:xfrm>
            <a:off x="635000" y="3581400"/>
            <a:ext cx="355600" cy="0"/>
          </a:xfrm>
          <a:prstGeom prst="line">
            <a:avLst/>
          </a:prstGeom>
          <a:noFill/>
          <a:ln w="38100">
            <a:solidFill>
              <a:srgbClr val="25406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343" name="Line 17"/>
          <p:cNvSpPr>
            <a:spLocks noChangeShapeType="1"/>
          </p:cNvSpPr>
          <p:nvPr/>
        </p:nvSpPr>
        <p:spPr bwMode="auto">
          <a:xfrm>
            <a:off x="609600" y="4343400"/>
            <a:ext cx="279400" cy="0"/>
          </a:xfrm>
          <a:prstGeom prst="line">
            <a:avLst/>
          </a:prstGeom>
          <a:noFill/>
          <a:ln w="38100">
            <a:solidFill>
              <a:srgbClr val="25406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434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393513"/>
              </p:ext>
            </p:extLst>
          </p:nvPr>
        </p:nvGraphicFramePr>
        <p:xfrm>
          <a:off x="3581400" y="2036190"/>
          <a:ext cx="1676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Equation" r:id="rId3" imgW="542976" imgH="466606" progId="Equation.DSMT4">
                  <p:embed/>
                </p:oleObj>
              </mc:Choice>
              <mc:Fallback>
                <p:oleObj name="Equation" r:id="rId3" imgW="542976" imgH="4666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36190"/>
                        <a:ext cx="16764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762660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en-US" b="1" dirty="0"/>
              <a:t>Treynor Measure</a:t>
            </a:r>
          </a:p>
        </p:txBody>
      </p:sp>
      <p:sp>
        <p:nvSpPr>
          <p:cNvPr id="15362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Risk Adjusted Performance: Treynor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5364" name="Group 7"/>
          <p:cNvGrpSpPr>
            <a:grpSpLocks/>
          </p:cNvGrpSpPr>
          <p:nvPr/>
        </p:nvGrpSpPr>
        <p:grpSpPr bwMode="auto">
          <a:xfrm>
            <a:off x="442913" y="3276600"/>
            <a:ext cx="8015287" cy="2108200"/>
            <a:chOff x="279" y="2184"/>
            <a:chExt cx="5228" cy="1246"/>
          </a:xfrm>
        </p:grpSpPr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279" y="2184"/>
              <a:ext cx="5228" cy="1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i="1" dirty="0">
                  <a:solidFill>
                    <a:srgbClr val="254061"/>
                  </a:solidFill>
                  <a:latin typeface="Times New Roman" pitchFamily="18" charset="0"/>
                </a:rPr>
                <a:t>r</a:t>
              </a:r>
              <a:r>
                <a:rPr lang="en-US" altLang="en-US" sz="3600" i="1" baseline="-25000" dirty="0">
                  <a:solidFill>
                    <a:srgbClr val="254061"/>
                  </a:solidFill>
                  <a:latin typeface="Times New Roman" pitchFamily="18" charset="0"/>
                </a:rPr>
                <a:t>p</a:t>
              </a:r>
              <a:r>
                <a:rPr lang="en-US" altLang="en-US" sz="3600" b="1" i="1" baseline="-25000" dirty="0">
                  <a:solidFill>
                    <a:srgbClr val="254061"/>
                  </a:solidFill>
                  <a:latin typeface="Times New Roman" pitchFamily="18" charset="0"/>
                </a:rPr>
                <a:t> </a:t>
              </a:r>
              <a:r>
                <a:rPr lang="en-US" altLang="en-US" dirty="0">
                  <a:solidFill>
                    <a:srgbClr val="254061"/>
                  </a:solidFill>
                </a:rPr>
                <a:t>= Average return on the portfolio </a:t>
              </a:r>
            </a:p>
            <a:p>
              <a:pPr eaLnBrk="0" hangingPunct="0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endParaRPr lang="en-US" altLang="en-US" i="1" dirty="0">
                <a:solidFill>
                  <a:srgbClr val="254061"/>
                </a:solidFill>
              </a:endParaRPr>
            </a:p>
            <a:p>
              <a:pPr eaLnBrk="0" hangingPunct="0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i="1" dirty="0">
                  <a:solidFill>
                    <a:srgbClr val="254061"/>
                  </a:solidFill>
                </a:rPr>
                <a:t>r</a:t>
              </a:r>
              <a:r>
                <a:rPr lang="en-US" altLang="en-US" i="1" baseline="-25000" dirty="0">
                  <a:solidFill>
                    <a:srgbClr val="254061"/>
                  </a:solidFill>
                </a:rPr>
                <a:t>f</a:t>
              </a:r>
              <a:r>
                <a:rPr lang="en-US" altLang="en-US" i="1" dirty="0">
                  <a:solidFill>
                    <a:srgbClr val="254061"/>
                  </a:solidFill>
                </a:rPr>
                <a:t> </a:t>
              </a:r>
              <a:r>
                <a:rPr lang="en-US" altLang="en-US" dirty="0">
                  <a:solidFill>
                    <a:srgbClr val="254061"/>
                  </a:solidFill>
                </a:rPr>
                <a:t>=</a:t>
              </a:r>
              <a:r>
                <a:rPr lang="en-US" altLang="en-US" i="1" dirty="0">
                  <a:solidFill>
                    <a:srgbClr val="254061"/>
                  </a:solidFill>
                </a:rPr>
                <a:t> </a:t>
              </a:r>
              <a:r>
                <a:rPr lang="en-US" altLang="en-US" dirty="0">
                  <a:solidFill>
                    <a:srgbClr val="254061"/>
                  </a:solidFill>
                </a:rPr>
                <a:t>Average risk free rate</a:t>
              </a:r>
            </a:p>
            <a:p>
              <a:pPr eaLnBrk="0" hangingPunct="0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endParaRPr lang="en-US" altLang="en-US" dirty="0">
                <a:solidFill>
                  <a:srgbClr val="254061"/>
                </a:solidFill>
              </a:endParaRPr>
            </a:p>
            <a:p>
              <a:pPr eaLnBrk="0" hangingPunct="0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i="1" dirty="0">
                  <a:solidFill>
                    <a:srgbClr val="254061"/>
                  </a:solidFill>
                </a:rPr>
                <a:t>ß</a:t>
              </a:r>
              <a:r>
                <a:rPr lang="en-US" altLang="en-US" i="1" baseline="-25000" dirty="0">
                  <a:solidFill>
                    <a:srgbClr val="254061"/>
                  </a:solidFill>
                </a:rPr>
                <a:t>p </a:t>
              </a:r>
              <a:r>
                <a:rPr lang="en-US" altLang="en-US" dirty="0">
                  <a:solidFill>
                    <a:srgbClr val="254061"/>
                  </a:solidFill>
                </a:rPr>
                <a:t>= Weighted average beta for portfolio</a:t>
              </a:r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>
              <a:off x="288" y="2208"/>
              <a:ext cx="14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254061"/>
                </a:solidFill>
              </a:endParaRPr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>
              <a:off x="288" y="2772"/>
              <a:ext cx="14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254061"/>
                </a:solidFill>
              </a:endParaRPr>
            </a:p>
          </p:txBody>
        </p:sp>
      </p:grpSp>
      <p:sp>
        <p:nvSpPr>
          <p:cNvPr id="15365" name="Line 11"/>
          <p:cNvSpPr>
            <a:spLocks noChangeShapeType="1"/>
          </p:cNvSpPr>
          <p:nvPr/>
        </p:nvSpPr>
        <p:spPr bwMode="auto">
          <a:xfrm>
            <a:off x="533400" y="3276600"/>
            <a:ext cx="304800" cy="0"/>
          </a:xfrm>
          <a:prstGeom prst="line">
            <a:avLst/>
          </a:prstGeom>
          <a:noFill/>
          <a:ln w="57150">
            <a:solidFill>
              <a:srgbClr val="25406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254061"/>
              </a:solidFill>
            </a:endParaRPr>
          </a:p>
        </p:txBody>
      </p:sp>
      <p:sp>
        <p:nvSpPr>
          <p:cNvPr id="15366" name="Line 12"/>
          <p:cNvSpPr>
            <a:spLocks noChangeShapeType="1"/>
          </p:cNvSpPr>
          <p:nvPr/>
        </p:nvSpPr>
        <p:spPr bwMode="auto">
          <a:xfrm>
            <a:off x="457200" y="4114800"/>
            <a:ext cx="304800" cy="0"/>
          </a:xfrm>
          <a:prstGeom prst="line">
            <a:avLst/>
          </a:prstGeom>
          <a:noFill/>
          <a:ln w="57150">
            <a:solidFill>
              <a:srgbClr val="25406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254061"/>
              </a:solidFill>
            </a:endParaRPr>
          </a:p>
        </p:txBody>
      </p:sp>
      <p:graphicFrame>
        <p:nvGraphicFramePr>
          <p:cNvPr id="1536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810917"/>
              </p:ext>
            </p:extLst>
          </p:nvPr>
        </p:nvGraphicFramePr>
        <p:xfrm>
          <a:off x="3505199" y="2133600"/>
          <a:ext cx="13230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3" imgW="542976" imgH="466606" progId="Equation.DSMT4">
                  <p:embed/>
                </p:oleObj>
              </mc:Choice>
              <mc:Fallback>
                <p:oleObj name="Equation" r:id="rId3" imgW="542976" imgH="4666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199" y="2133600"/>
                        <a:ext cx="132308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194916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Risk Adjusted Performance: Jensen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31862"/>
            <a:ext cx="6288088" cy="5337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14350" indent="-514350" eaLnBrk="0" hangingPunct="0">
              <a:lnSpc>
                <a:spcPct val="90000"/>
              </a:lnSpc>
              <a:spcBef>
                <a:spcPct val="30000"/>
              </a:spcBef>
              <a:buClr>
                <a:srgbClr val="C00000"/>
              </a:buClr>
              <a:buFont typeface="+mj-lt"/>
              <a:buAutoNum type="arabicPeriod" startAt="3"/>
              <a:defRPr/>
            </a:pPr>
            <a:r>
              <a:rPr lang="en-US" sz="3200" b="1" dirty="0">
                <a:solidFill>
                  <a:srgbClr val="254061"/>
                </a:solidFill>
                <a:latin typeface="+mn-lt"/>
              </a:rPr>
              <a:t>Jensen’s Measure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882650" y="2852738"/>
            <a:ext cx="3365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rgbClr val="254061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219200" y="2606676"/>
            <a:ext cx="4286250" cy="588962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254061"/>
                </a:solidFill>
                <a:latin typeface="+mn-lt"/>
              </a:rPr>
              <a:t>=</a:t>
            </a:r>
            <a:r>
              <a:rPr lang="en-US" sz="3600" b="1" dirty="0">
                <a:solidFill>
                  <a:srgbClr val="254061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254061"/>
                </a:solidFill>
                <a:latin typeface="+mj-lt"/>
              </a:rPr>
              <a:t>Alpha for the portfolio</a:t>
            </a:r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730250" y="3233738"/>
            <a:ext cx="7956550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i="1" dirty="0">
                <a:solidFill>
                  <a:srgbClr val="254061"/>
                </a:solidFill>
                <a:latin typeface="Times New Roman" pitchFamily="18" charset="0"/>
              </a:rPr>
              <a:t>r</a:t>
            </a:r>
            <a:r>
              <a:rPr lang="en-US" altLang="en-US" b="1" i="1" baseline="-25000" dirty="0">
                <a:solidFill>
                  <a:srgbClr val="254061"/>
                </a:solidFill>
                <a:latin typeface="Times New Roman" pitchFamily="18" charset="0"/>
              </a:rPr>
              <a:t>p</a:t>
            </a:r>
            <a:r>
              <a:rPr lang="en-US" altLang="en-US" b="1" dirty="0">
                <a:solidFill>
                  <a:srgbClr val="254061"/>
                </a:solidFill>
                <a:latin typeface="Times New Roman" pitchFamily="18" charset="0"/>
              </a:rPr>
              <a:t> </a:t>
            </a:r>
            <a:r>
              <a:rPr lang="en-US" altLang="en-US" dirty="0">
                <a:solidFill>
                  <a:srgbClr val="254061"/>
                </a:solidFill>
                <a:latin typeface="+mn-lt"/>
              </a:rPr>
              <a:t>=</a:t>
            </a:r>
            <a:r>
              <a:rPr lang="en-US" altLang="en-US" b="1" dirty="0">
                <a:solidFill>
                  <a:srgbClr val="254061"/>
                </a:solidFill>
                <a:latin typeface="+mn-lt"/>
              </a:rPr>
              <a:t> </a:t>
            </a:r>
            <a:r>
              <a:rPr lang="en-US" altLang="en-US" dirty="0">
                <a:solidFill>
                  <a:srgbClr val="254061"/>
                </a:solidFill>
                <a:latin typeface="+mn-lt"/>
              </a:rPr>
              <a:t>Average return on the portfolio</a:t>
            </a:r>
          </a:p>
          <a:p>
            <a:pPr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i="1" dirty="0">
              <a:solidFill>
                <a:srgbClr val="254061"/>
              </a:solidFill>
            </a:endParaRPr>
          </a:p>
          <a:p>
            <a:pPr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i="1" dirty="0">
                <a:solidFill>
                  <a:srgbClr val="254061"/>
                </a:solidFill>
              </a:rPr>
              <a:t>ß</a:t>
            </a:r>
            <a:r>
              <a:rPr lang="en-US" altLang="en-US" i="1" baseline="-25000" dirty="0">
                <a:solidFill>
                  <a:srgbClr val="254061"/>
                </a:solidFill>
              </a:rPr>
              <a:t>p</a:t>
            </a:r>
            <a:r>
              <a:rPr lang="en-US" altLang="en-US" i="1" dirty="0">
                <a:solidFill>
                  <a:srgbClr val="254061"/>
                </a:solidFill>
              </a:rPr>
              <a:t> </a:t>
            </a:r>
            <a:r>
              <a:rPr lang="en-US" altLang="en-US" dirty="0">
                <a:solidFill>
                  <a:srgbClr val="254061"/>
                </a:solidFill>
              </a:rPr>
              <a:t>= Weighted average Beta</a:t>
            </a:r>
          </a:p>
          <a:p>
            <a:pPr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dirty="0">
              <a:solidFill>
                <a:srgbClr val="254061"/>
              </a:solidFill>
            </a:endParaRPr>
          </a:p>
          <a:p>
            <a:pPr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i="1" dirty="0">
                <a:solidFill>
                  <a:srgbClr val="254061"/>
                </a:solidFill>
              </a:rPr>
              <a:t>r</a:t>
            </a:r>
            <a:r>
              <a:rPr lang="en-US" altLang="en-US" i="1" baseline="-25000" dirty="0">
                <a:solidFill>
                  <a:srgbClr val="254061"/>
                </a:solidFill>
              </a:rPr>
              <a:t>f</a:t>
            </a:r>
            <a:r>
              <a:rPr lang="en-US" altLang="en-US" dirty="0">
                <a:solidFill>
                  <a:srgbClr val="254061"/>
                </a:solidFill>
              </a:rPr>
              <a:t>  = Average risk free rate</a:t>
            </a:r>
          </a:p>
          <a:p>
            <a:pPr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dirty="0">
              <a:solidFill>
                <a:srgbClr val="254061"/>
              </a:solidFill>
            </a:endParaRPr>
          </a:p>
          <a:p>
            <a:pPr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i="1" dirty="0">
                <a:solidFill>
                  <a:srgbClr val="254061"/>
                </a:solidFill>
              </a:rPr>
              <a:t>r</a:t>
            </a:r>
            <a:r>
              <a:rPr lang="en-US" altLang="en-US" i="1" baseline="-25000" dirty="0">
                <a:solidFill>
                  <a:srgbClr val="254061"/>
                </a:solidFill>
              </a:rPr>
              <a:t>m</a:t>
            </a:r>
            <a:r>
              <a:rPr lang="en-US" altLang="en-US" dirty="0">
                <a:solidFill>
                  <a:srgbClr val="254061"/>
                </a:solidFill>
              </a:rPr>
              <a:t> = Average return on market index portfolio</a:t>
            </a:r>
            <a:endParaRPr lang="en-US" altLang="en-US" sz="3600" dirty="0">
              <a:solidFill>
                <a:srgbClr val="254061"/>
              </a:solidFill>
            </a:endParaRPr>
          </a:p>
        </p:txBody>
      </p:sp>
      <p:sp>
        <p:nvSpPr>
          <p:cNvPr id="16391" name="Line 13"/>
          <p:cNvSpPr>
            <a:spLocks noChangeShapeType="1"/>
          </p:cNvSpPr>
          <p:nvPr/>
        </p:nvSpPr>
        <p:spPr bwMode="auto">
          <a:xfrm>
            <a:off x="222250" y="3186113"/>
            <a:ext cx="1587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solidFill>
                <a:srgbClr val="254061"/>
              </a:solidFill>
            </a:endParaRPr>
          </a:p>
        </p:txBody>
      </p:sp>
      <p:sp>
        <p:nvSpPr>
          <p:cNvPr id="16392" name="Line 14"/>
          <p:cNvSpPr>
            <a:spLocks noChangeShapeType="1"/>
          </p:cNvSpPr>
          <p:nvPr/>
        </p:nvSpPr>
        <p:spPr bwMode="auto">
          <a:xfrm>
            <a:off x="279400" y="4576763"/>
            <a:ext cx="1587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393" name="Line 15"/>
          <p:cNvSpPr>
            <a:spLocks noChangeShapeType="1"/>
          </p:cNvSpPr>
          <p:nvPr/>
        </p:nvSpPr>
        <p:spPr bwMode="auto">
          <a:xfrm>
            <a:off x="241300" y="5281613"/>
            <a:ext cx="1587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394" name="Rectangle 16"/>
          <p:cNvSpPr>
            <a:spLocks noChangeArrowheads="1"/>
          </p:cNvSpPr>
          <p:nvPr/>
        </p:nvSpPr>
        <p:spPr bwMode="auto">
          <a:xfrm>
            <a:off x="560388" y="2459038"/>
            <a:ext cx="703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4000" i="1" dirty="0">
                <a:solidFill>
                  <a:srgbClr val="254061"/>
                </a:solidFill>
                <a:latin typeface="Symbol" pitchFamily="18" charset="2"/>
              </a:rPr>
              <a:t></a:t>
            </a:r>
          </a:p>
        </p:txBody>
      </p:sp>
      <p:sp>
        <p:nvSpPr>
          <p:cNvPr id="16395" name="Line 18"/>
          <p:cNvSpPr>
            <a:spLocks noChangeShapeType="1"/>
          </p:cNvSpPr>
          <p:nvPr/>
        </p:nvSpPr>
        <p:spPr bwMode="auto">
          <a:xfrm>
            <a:off x="801688" y="3275013"/>
            <a:ext cx="301625" cy="0"/>
          </a:xfrm>
          <a:prstGeom prst="line">
            <a:avLst/>
          </a:prstGeom>
          <a:noFill/>
          <a:ln w="38100">
            <a:solidFill>
              <a:srgbClr val="25406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254061"/>
              </a:solidFill>
            </a:endParaRPr>
          </a:p>
        </p:txBody>
      </p:sp>
      <p:sp>
        <p:nvSpPr>
          <p:cNvPr id="16396" name="Line 19"/>
          <p:cNvSpPr>
            <a:spLocks noChangeShapeType="1"/>
          </p:cNvSpPr>
          <p:nvPr/>
        </p:nvSpPr>
        <p:spPr bwMode="auto">
          <a:xfrm>
            <a:off x="801688" y="4605043"/>
            <a:ext cx="304800" cy="0"/>
          </a:xfrm>
          <a:prstGeom prst="line">
            <a:avLst/>
          </a:prstGeom>
          <a:noFill/>
          <a:ln w="38100">
            <a:solidFill>
              <a:srgbClr val="25406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254061"/>
              </a:solidFill>
            </a:endParaRPr>
          </a:p>
        </p:txBody>
      </p:sp>
      <p:sp>
        <p:nvSpPr>
          <p:cNvPr id="16397" name="Line 20"/>
          <p:cNvSpPr>
            <a:spLocks noChangeShapeType="1"/>
          </p:cNvSpPr>
          <p:nvPr/>
        </p:nvSpPr>
        <p:spPr bwMode="auto">
          <a:xfrm>
            <a:off x="848822" y="5334000"/>
            <a:ext cx="304800" cy="0"/>
          </a:xfrm>
          <a:prstGeom prst="line">
            <a:avLst/>
          </a:prstGeom>
          <a:noFill/>
          <a:ln w="38100">
            <a:solidFill>
              <a:srgbClr val="25406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254061"/>
              </a:solidFill>
            </a:endParaRPr>
          </a:p>
        </p:txBody>
      </p:sp>
      <p:graphicFrame>
        <p:nvGraphicFramePr>
          <p:cNvPr id="1639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385104"/>
              </p:ext>
            </p:extLst>
          </p:nvPr>
        </p:nvGraphicFramePr>
        <p:xfrm>
          <a:off x="2160587" y="1889126"/>
          <a:ext cx="39290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3" imgW="1695551" imgH="285853" progId="Equation.DSMT4">
                  <p:embed/>
                </p:oleObj>
              </mc:Choice>
              <mc:Fallback>
                <p:oleObj name="Equation" r:id="rId3" imgW="1695551" imgH="2858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7" y="1889126"/>
                        <a:ext cx="39290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978801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Information Ratio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" y="3200400"/>
            <a:ext cx="8229600" cy="2895600"/>
          </a:xfrm>
          <a:prstGeom prst="rect">
            <a:avLst/>
          </a:prstGeom>
        </p:spPr>
        <p:txBody>
          <a:bodyPr vert="horz" lIns="90488" tIns="44450" rIns="90488" bIns="44450" rtlCol="0">
            <a:normAutofit/>
          </a:bodyPr>
          <a:lstStyle>
            <a:lvl1pPr marL="342900" indent="-342900" defTabSz="91440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Tx/>
              <a:buNone/>
              <a:defRPr lang="en-US" sz="3200">
                <a:solidFill>
                  <a:srgbClr val="254061"/>
                </a:solidFill>
                <a:latin typeface="+mn-lt"/>
                <a:ea typeface="+mn-ea"/>
              </a:defRPr>
            </a:lvl1pPr>
            <a:lvl2pPr marL="742950" lvl="1" indent="-285750" defTabSz="91440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lang="en-US" sz="2800">
                <a:solidFill>
                  <a:srgbClr val="254061"/>
                </a:solidFill>
                <a:latin typeface="+mn-lt"/>
                <a:ea typeface="+mn-ea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lang="en-US" sz="2400">
                <a:solidFill>
                  <a:srgbClr val="254061"/>
                </a:solidFill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lang="en-US" sz="2000">
                <a:solidFill>
                  <a:srgbClr val="254061"/>
                </a:solidFill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lang="en-US" sz="2000">
                <a:solidFill>
                  <a:srgbClr val="254061"/>
                </a:solidFill>
                <a:latin typeface="+mn-lt"/>
                <a:ea typeface="+mn-ea"/>
              </a:defRPr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857250" lvl="1" indent="-457200"/>
            <a:r>
              <a:rPr lang="en-US" dirty="0"/>
              <a:t>The information ratio divides the alpha of the portfolio by the nonsystematic risk</a:t>
            </a:r>
          </a:p>
          <a:p>
            <a:pPr marL="857250" lvl="1" indent="-457200"/>
            <a:endParaRPr lang="en-US" sz="2400" dirty="0"/>
          </a:p>
          <a:p>
            <a:pPr marL="857250" lvl="1" indent="-457200"/>
            <a:r>
              <a:rPr lang="en-US" dirty="0"/>
              <a:t>Nonsystematic risk could, in theory, be eliminated by diversification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447800"/>
            <a:ext cx="6288088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14350" indent="-514350" eaLnBrk="0" hangingPunct="0">
              <a:lnSpc>
                <a:spcPct val="90000"/>
              </a:lnSpc>
              <a:spcBef>
                <a:spcPct val="30000"/>
              </a:spcBef>
              <a:buClr>
                <a:srgbClr val="C00000"/>
              </a:buClr>
              <a:buFont typeface="+mj-lt"/>
              <a:buAutoNum type="arabicPeriod" startAt="4"/>
              <a:defRPr/>
            </a:pPr>
            <a:r>
              <a:rPr lang="en-US" sz="3200" b="1" dirty="0">
                <a:solidFill>
                  <a:srgbClr val="254061"/>
                </a:solidFill>
                <a:latin typeface="+mn-lt"/>
              </a:rPr>
              <a:t>Information Ratio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858650"/>
              </p:ext>
            </p:extLst>
          </p:nvPr>
        </p:nvGraphicFramePr>
        <p:xfrm>
          <a:off x="6146800" y="3200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200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489949"/>
              </p:ext>
            </p:extLst>
          </p:nvPr>
        </p:nvGraphicFramePr>
        <p:xfrm>
          <a:off x="3866203" y="1943100"/>
          <a:ext cx="934397" cy="96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Equation" r:id="rId5" imgW="419040" imgH="431640" progId="Equation.DSMT4">
                  <p:embed/>
                </p:oleObj>
              </mc:Choice>
              <mc:Fallback>
                <p:oleObj name="Equation" r:id="rId5" imgW="419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6203" y="1943100"/>
                        <a:ext cx="934397" cy="96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35020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>
            <a:normAutofit/>
          </a:bodyPr>
          <a:lstStyle/>
          <a:p>
            <a:r>
              <a:rPr lang="en-US" altLang="en-US" dirty="0"/>
              <a:t>Developed by Modigliani and Modigliani</a:t>
            </a:r>
          </a:p>
          <a:p>
            <a:r>
              <a:rPr lang="en-US" altLang="en-US" dirty="0"/>
              <a:t>Create an adjusted portfolio P* that combines P with Treasury Bills</a:t>
            </a:r>
          </a:p>
          <a:p>
            <a:r>
              <a:rPr lang="en-US" altLang="en-US" dirty="0"/>
              <a:t>Set P* to have the same standard deviation as the market index</a:t>
            </a:r>
          </a:p>
          <a:p>
            <a:r>
              <a:rPr lang="en-US" altLang="en-US" dirty="0"/>
              <a:t>Now compare market and </a:t>
            </a:r>
            <a:r>
              <a:rPr lang="en-US" altLang="en-US" i="1" dirty="0"/>
              <a:t>P* </a:t>
            </a:r>
            <a:r>
              <a:rPr lang="en-US" altLang="en-US" dirty="0"/>
              <a:t>returns: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altLang="en-US" i="1" dirty="0"/>
              <a:t>M</a:t>
            </a:r>
            <a:r>
              <a:rPr lang="en-US" altLang="en-US" baseline="40000" dirty="0"/>
              <a:t>2</a:t>
            </a:r>
            <a:r>
              <a:rPr lang="en-US" altLang="en-US" baseline="30000" dirty="0"/>
              <a:t> </a:t>
            </a:r>
            <a:r>
              <a:rPr lang="en-US" altLang="en-US" dirty="0"/>
              <a:t>Measure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39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081369"/>
              </p:ext>
            </p:extLst>
          </p:nvPr>
        </p:nvGraphicFramePr>
        <p:xfrm>
          <a:off x="3352800" y="4953000"/>
          <a:ext cx="23622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Equation" r:id="rId3" imgW="828624" imgH="219118" progId="Equation.DSMT4">
                  <p:embed/>
                </p:oleObj>
              </mc:Choice>
              <mc:Fallback>
                <p:oleObj name="Equation" r:id="rId3" imgW="828624" imgH="2191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953000"/>
                        <a:ext cx="23622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649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/>
              <a:t>M</a:t>
            </a:r>
            <a:r>
              <a:rPr lang="en-US" altLang="en-US" baseline="40000" dirty="0"/>
              <a:t>2 </a:t>
            </a:r>
            <a:r>
              <a:rPr lang="en-US" altLang="en-US" dirty="0"/>
              <a:t>Measure: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84582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en-US" sz="2600" dirty="0">
                <a:solidFill>
                  <a:srgbClr val="254061"/>
                </a:solidFill>
              </a:rPr>
              <a:t>Managed Portfolio P:	r</a:t>
            </a:r>
            <a:r>
              <a:rPr lang="en-US" altLang="en-US" sz="2600" baseline="-25000" dirty="0">
                <a:solidFill>
                  <a:srgbClr val="254061"/>
                </a:solidFill>
              </a:rPr>
              <a:t>P </a:t>
            </a:r>
            <a:r>
              <a:rPr lang="en-US" altLang="en-US" sz="2600" dirty="0">
                <a:solidFill>
                  <a:srgbClr val="254061"/>
                </a:solidFill>
              </a:rPr>
              <a:t>= 35%	</a:t>
            </a:r>
            <a:r>
              <a:rPr lang="el-GR" altLang="en-US" sz="2600" dirty="0">
                <a:solidFill>
                  <a:srgbClr val="254061"/>
                </a:solidFill>
              </a:rPr>
              <a:t>σ</a:t>
            </a:r>
            <a:r>
              <a:rPr lang="en-US" altLang="en-US" sz="2600" baseline="-25000" dirty="0">
                <a:solidFill>
                  <a:srgbClr val="254061"/>
                </a:solidFill>
              </a:rPr>
              <a:t>P</a:t>
            </a:r>
            <a:r>
              <a:rPr lang="en-US" altLang="en-US" sz="2600" dirty="0">
                <a:solidFill>
                  <a:srgbClr val="254061"/>
                </a:solidFill>
              </a:rPr>
              <a:t> = 42%</a:t>
            </a:r>
          </a:p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en-US" sz="2600" dirty="0">
                <a:solidFill>
                  <a:srgbClr val="254061"/>
                </a:solidFill>
              </a:rPr>
              <a:t>Market Portfolio:		r</a:t>
            </a:r>
            <a:r>
              <a:rPr lang="en-US" altLang="en-US" sz="2600" baseline="-25000" dirty="0">
                <a:solidFill>
                  <a:srgbClr val="254061"/>
                </a:solidFill>
              </a:rPr>
              <a:t>M</a:t>
            </a:r>
            <a:r>
              <a:rPr lang="en-US" altLang="en-US" sz="2600" dirty="0">
                <a:solidFill>
                  <a:srgbClr val="254061"/>
                </a:solidFill>
              </a:rPr>
              <a:t> = 28%	</a:t>
            </a:r>
            <a:r>
              <a:rPr lang="el-GR" altLang="en-US" sz="2600" dirty="0">
                <a:solidFill>
                  <a:srgbClr val="254061"/>
                </a:solidFill>
              </a:rPr>
              <a:t>σ</a:t>
            </a:r>
            <a:r>
              <a:rPr lang="en-US" altLang="en-US" sz="2600" baseline="-25000" dirty="0">
                <a:solidFill>
                  <a:srgbClr val="254061"/>
                </a:solidFill>
              </a:rPr>
              <a:t>M</a:t>
            </a:r>
            <a:r>
              <a:rPr lang="en-US" altLang="en-US" sz="2600" dirty="0">
                <a:solidFill>
                  <a:srgbClr val="254061"/>
                </a:solidFill>
              </a:rPr>
              <a:t> = 30%</a:t>
            </a:r>
          </a:p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en-US" sz="2600" dirty="0">
                <a:solidFill>
                  <a:srgbClr val="254061"/>
                </a:solidFill>
              </a:rPr>
              <a:t>T-bill return = 6%</a:t>
            </a:r>
          </a:p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254061"/>
                </a:solidFill>
              </a:rPr>
              <a:t>P* Portfolio: 30/42 = .714 in P and .286 in T-bills</a:t>
            </a:r>
          </a:p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254061"/>
                </a:solidFill>
              </a:rPr>
              <a:t>r</a:t>
            </a:r>
            <a:r>
              <a:rPr lang="en-US" altLang="en-US" sz="2800" b="1" baseline="-25000" dirty="0">
                <a:solidFill>
                  <a:srgbClr val="254061"/>
                </a:solidFill>
              </a:rPr>
              <a:t>P*</a:t>
            </a:r>
            <a:r>
              <a:rPr lang="en-US" altLang="en-US" sz="2800" b="1" dirty="0">
                <a:solidFill>
                  <a:srgbClr val="254061"/>
                </a:solidFill>
              </a:rPr>
              <a:t> = (.714)×(.35) + (.286)×(.06) = 26.7%</a:t>
            </a:r>
          </a:p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254061"/>
                </a:solidFill>
              </a:rPr>
              <a:t>r</a:t>
            </a:r>
            <a:r>
              <a:rPr lang="en-US" altLang="en-US" sz="2800" b="1" baseline="-25000" dirty="0">
                <a:solidFill>
                  <a:srgbClr val="254061"/>
                </a:solidFill>
              </a:rPr>
              <a:t>P*</a:t>
            </a:r>
            <a:r>
              <a:rPr lang="en-US" altLang="en-US" sz="2800" b="1" dirty="0">
                <a:solidFill>
                  <a:srgbClr val="254061"/>
                </a:solidFill>
              </a:rPr>
              <a:t>&lt;</a:t>
            </a:r>
            <a:r>
              <a:rPr lang="en-US" altLang="en-US" sz="2800" dirty="0">
                <a:solidFill>
                  <a:srgbClr val="254061"/>
                </a:solidFill>
              </a:rPr>
              <a:t> </a:t>
            </a:r>
            <a:r>
              <a:rPr lang="en-US" altLang="en-US" sz="2800" b="1" dirty="0">
                <a:solidFill>
                  <a:srgbClr val="254061"/>
                </a:solidFill>
              </a:rPr>
              <a:t>r</a:t>
            </a:r>
            <a:r>
              <a:rPr lang="en-US" altLang="en-US" sz="2800" b="1" baseline="-25000" dirty="0">
                <a:solidFill>
                  <a:srgbClr val="254061"/>
                </a:solidFill>
              </a:rPr>
              <a:t>M</a:t>
            </a:r>
            <a:r>
              <a:rPr lang="en-US" altLang="en-US" sz="2800" b="1" dirty="0">
                <a:solidFill>
                  <a:srgbClr val="254061"/>
                </a:solidFill>
              </a:rPr>
              <a:t> </a:t>
            </a:r>
            <a:r>
              <a:rPr lang="en-US" altLang="en-US" sz="2800" b="1" dirty="0">
                <a:solidFill>
                  <a:srgbClr val="254061"/>
                </a:solidFill>
                <a:sym typeface="Wingdings" panose="05000000000000000000" pitchFamily="2" charset="2"/>
              </a:rPr>
              <a:t> t</a:t>
            </a:r>
            <a:r>
              <a:rPr lang="en-US" altLang="en-US" sz="2800" b="1" dirty="0">
                <a:solidFill>
                  <a:srgbClr val="254061"/>
                </a:solidFill>
              </a:rPr>
              <a:t>he managed portfolio underperformed</a:t>
            </a:r>
            <a:endParaRPr lang="en-US" altLang="en-US" sz="2800" dirty="0">
              <a:solidFill>
                <a:srgbClr val="254061"/>
              </a:solidFill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  <a:buFontTx/>
              <a:buNone/>
            </a:pPr>
            <a:endParaRPr lang="en-US" altLang="en-US" sz="2400" dirty="0">
              <a:solidFill>
                <a:srgbClr val="25406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99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7380" y="1347724"/>
            <a:ext cx="3849240" cy="4752975"/>
          </a:xfrm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/>
              <a:t>M</a:t>
            </a:r>
            <a:r>
              <a:rPr lang="en-US" altLang="en-US" baseline="40000" dirty="0"/>
              <a:t>2 </a:t>
            </a:r>
            <a:r>
              <a:rPr lang="en-US" altLang="en-US" dirty="0"/>
              <a:t>of Portfolio 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8850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algn="ctr">
              <a:buFontTx/>
              <a:buNone/>
            </a:pPr>
            <a:r>
              <a:rPr lang="en-US" altLang="en-US" sz="2800" u="sng" dirty="0"/>
              <a:t>It depends on investment assumptions</a:t>
            </a:r>
          </a:p>
          <a:p>
            <a:pPr>
              <a:buFontTx/>
              <a:buAutoNum type="arabicParenR"/>
            </a:pPr>
            <a:r>
              <a:rPr lang="en-US" altLang="en-US" sz="2400" dirty="0"/>
              <a:t>If P is not diversified, then use the Sharpe measure as it measures reward to risk</a:t>
            </a:r>
          </a:p>
          <a:p>
            <a:pPr>
              <a:buFontTx/>
              <a:buAutoNum type="arabicParenR"/>
            </a:pPr>
            <a:r>
              <a:rPr lang="en-US" altLang="en-US" sz="2400" dirty="0"/>
              <a:t>If the P is diversified, nonsystematic risk is negligible and the appropriate metric is Treynor’s, measuring excess return to beta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altLang="en-US" sz="3600" dirty="0"/>
              <a:t>Which Measure is Appropriate?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810000"/>
            <a:ext cx="7391400" cy="22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028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844" y="2590800"/>
            <a:ext cx="8229600" cy="1697760"/>
          </a:xfrm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Portfolio Performance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521200"/>
            <a:ext cx="329723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254061"/>
                </a:solidFill>
                <a:latin typeface="+mj-lt"/>
              </a:rPr>
              <a:t>Is Q better than P?</a:t>
            </a:r>
          </a:p>
        </p:txBody>
      </p:sp>
    </p:spTree>
    <p:extLst>
      <p:ext uri="{BB962C8B-B14F-4D97-AF65-F5344CB8AC3E}">
        <p14:creationId xmlns:p14="http://schemas.microsoft.com/office/powerpoint/2010/main" val="17600659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markets are efficient, investors must be able to measure asset management performance</a:t>
            </a:r>
          </a:p>
          <a:p>
            <a:r>
              <a:rPr lang="en-US" altLang="en-US" dirty="0"/>
              <a:t>Two common ways to measure average portfolio return: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Time-weighted returns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Dollar-weighted returns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Returns must be adjusted for risk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75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3786" y="1482409"/>
            <a:ext cx="4496427" cy="4534533"/>
          </a:xfrm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Treynor’s Measure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9993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Statistics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8800"/>
            <a:ext cx="9067800" cy="3304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81571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/>
              <a:t>If P or Q represents the entire investment, Q is better because of its higher Sharpe measure and better M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/>
              <a:t>If P and Q are competing for a role as one of a number of subportfolios, Q also dominates because its Treynor measure is higher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/>
              <a:t>If we seek an active portfolio to mix with an index portfolio, P is better due to its higher information ratio</a:t>
            </a:r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Interpretation of </a:t>
            </a:r>
            <a:br>
              <a:rPr lang="en-US" altLang="en-US" dirty="0"/>
            </a:br>
            <a:r>
              <a:rPr lang="en-US" altLang="en-US" dirty="0"/>
              <a:t>Performance Statistics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41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Role of Alpha in </a:t>
            </a:r>
            <a:br>
              <a:rPr lang="en-US" altLang="en-US" dirty="0"/>
            </a:br>
            <a:r>
              <a:rPr lang="en-US" altLang="en-US" dirty="0"/>
              <a:t>Performance Measures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803739"/>
            <a:ext cx="8875337" cy="164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53198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the hedge fund is optimally combined with the baseline portfolio, the improvement in the Sharpe measure will be determined by its information ratio: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Measurement for </a:t>
            </a:r>
            <a:br>
              <a:rPr lang="en-US" altLang="en-US" dirty="0"/>
            </a:br>
            <a:r>
              <a:rPr lang="en-US" altLang="en-US" dirty="0"/>
              <a:t>Hedge Funds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733880"/>
              </p:ext>
            </p:extLst>
          </p:nvPr>
        </p:nvGraphicFramePr>
        <p:xfrm>
          <a:off x="2514600" y="4038600"/>
          <a:ext cx="3495675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3" imgW="1247792" imgH="485789" progId="Equation.DSMT4">
                  <p:embed/>
                </p:oleObj>
              </mc:Choice>
              <mc:Fallback>
                <p:oleObj name="Equation" r:id="rId3" imgW="1247792" imgH="48578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38600"/>
                        <a:ext cx="3495675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5678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need a very long observation period to measure performance with any precision, even if the return distribution is stable with a constant mean and variance</a:t>
            </a:r>
          </a:p>
          <a:p>
            <a:endParaRPr lang="en-US" altLang="en-US" dirty="0"/>
          </a:p>
          <a:p>
            <a:r>
              <a:rPr lang="en-US" altLang="en-US" dirty="0"/>
              <a:t>What if the mean and variance are not constant? We need to keep track of portfolio changes</a:t>
            </a:r>
          </a:p>
        </p:txBody>
      </p:sp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Measurement with Changing Portfolio Composition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04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Introduced by William Sharpe</a:t>
            </a:r>
          </a:p>
          <a:p>
            <a:r>
              <a:rPr lang="en-US" altLang="en-US" dirty="0"/>
              <a:t>Regress fund returns on indexes representing a range of asset classes</a:t>
            </a:r>
          </a:p>
          <a:p>
            <a:r>
              <a:rPr lang="en-US" altLang="en-US" dirty="0"/>
              <a:t>The regression coefficient on each index measures the fund’s implicit allocation to that “style”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-square measures return variability due to style or asset allocation</a:t>
            </a:r>
          </a:p>
          <a:p>
            <a:r>
              <a:rPr lang="en-US" altLang="en-US" dirty="0"/>
              <a:t> The remainder is due either to security selection or to market timing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Style Analysis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1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75947"/>
            <a:ext cx="8229600" cy="4147457"/>
          </a:xfrm>
        </p:spPr>
      </p:pic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Style Analysis for Fidelity’s </a:t>
            </a:r>
            <a:br>
              <a:rPr lang="en-US" altLang="en-US" dirty="0"/>
            </a:br>
            <a:r>
              <a:rPr lang="en-US" altLang="en-US" dirty="0"/>
              <a:t>Magellan Fund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9754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Fidelity Magellan Fund Cumulative Return Difference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54870"/>
            <a:ext cx="6644509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53405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Average Tracking Error for 636 Mutual Funds, 1985-1989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845325" cy="460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55117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Time-weighted returns</a:t>
            </a:r>
          </a:p>
          <a:p>
            <a:pPr lvl="1"/>
            <a:r>
              <a:rPr lang="en-US" altLang="en-US" dirty="0"/>
              <a:t>The geometric average is a time-weighted average</a:t>
            </a:r>
          </a:p>
          <a:p>
            <a:pPr lvl="1"/>
            <a:r>
              <a:rPr lang="en-US" altLang="en-US" dirty="0"/>
              <a:t>Each period’s return has equal weight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Dollar- and Time-Weighted Returns</a:t>
            </a:r>
            <a:br>
              <a:rPr lang="en-US" altLang="en-US" dirty="0"/>
            </a:br>
            <a:r>
              <a:rPr lang="en-US" altLang="en-US" sz="2000" dirty="0"/>
              <a:t>(1 of 2)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45169"/>
              </p:ext>
            </p:extLst>
          </p:nvPr>
        </p:nvGraphicFramePr>
        <p:xfrm>
          <a:off x="838200" y="4063181"/>
          <a:ext cx="7577137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3" imgW="2806560" imgH="583920" progId="Equation.DSMT4">
                  <p:embed/>
                </p:oleObj>
              </mc:Choice>
              <mc:Fallback>
                <p:oleObj name="Equation" r:id="rId3" imgW="28065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63181"/>
                        <a:ext cx="7577137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64072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Assumption: Rates of return are independent and drawn from same distribution</a:t>
            </a:r>
          </a:p>
          <a:p>
            <a:r>
              <a:rPr lang="en-US" altLang="en-US" dirty="0"/>
              <a:t>Managers may employ strategies to improve performance at the loss of investors</a:t>
            </a:r>
          </a:p>
          <a:p>
            <a:r>
              <a:rPr lang="en-US" altLang="en-US" dirty="0"/>
              <a:t>Ingersoll, Spiegel, Goetzmann, and Welch study leads to MPPM</a:t>
            </a:r>
          </a:p>
          <a:p>
            <a:r>
              <a:rPr lang="en-US" altLang="en-US" dirty="0"/>
              <a:t>Using leverage to increase potential returns</a:t>
            </a:r>
          </a:p>
          <a:p>
            <a:r>
              <a:rPr lang="en-US" altLang="en-US" dirty="0"/>
              <a:t>MRAR fulfills requirements of the MPPM</a:t>
            </a:r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Manipulation and the MRAR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2179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Morningstar Risk Adjusted Return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927962"/>
              </p:ext>
            </p:extLst>
          </p:nvPr>
        </p:nvGraphicFramePr>
        <p:xfrm>
          <a:off x="2133600" y="2209800"/>
          <a:ext cx="5043488" cy="302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Equation" r:id="rId3" imgW="2286000" imgH="1371600" progId="Equation.DSMT4">
                  <p:embed/>
                </p:oleObj>
              </mc:Choice>
              <mc:Fallback>
                <p:oleObj name="Equation" r:id="rId3" imgW="228600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209800"/>
                        <a:ext cx="5043488" cy="302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30364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MRAR Scores with and without Manipulation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" y="2057351"/>
            <a:ext cx="4630452" cy="240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261" y="1952134"/>
            <a:ext cx="4294139" cy="261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3560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its pure form, market timing involves shifting funds between a market-index portfolio and a safe asset</a:t>
            </a:r>
          </a:p>
          <a:p>
            <a:r>
              <a:rPr lang="en-US" altLang="en-US" dirty="0"/>
              <a:t>Treynor and Mazuy:</a:t>
            </a:r>
          </a:p>
          <a:p>
            <a:endParaRPr lang="en-US" altLang="en-US" dirty="0"/>
          </a:p>
          <a:p>
            <a:r>
              <a:rPr lang="en-US" altLang="en-US" dirty="0"/>
              <a:t>Henriksson and Merton:</a:t>
            </a: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Market Timing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802289"/>
              </p:ext>
            </p:extLst>
          </p:nvPr>
        </p:nvGraphicFramePr>
        <p:xfrm>
          <a:off x="914400" y="3368643"/>
          <a:ext cx="7315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Equation" r:id="rId3" imgW="2419249" imgH="238031" progId="Equation.DSMT4">
                  <p:embed/>
                </p:oleObj>
              </mc:Choice>
              <mc:Fallback>
                <p:oleObj name="Equation" r:id="rId3" imgW="2419249" imgH="2380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68643"/>
                        <a:ext cx="7315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014359"/>
              </p:ext>
            </p:extLst>
          </p:nvPr>
        </p:nvGraphicFramePr>
        <p:xfrm>
          <a:off x="914400" y="4802172"/>
          <a:ext cx="76962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5" imgW="2466992" imgH="219118" progId="Equation.DSMT4">
                  <p:embed/>
                </p:oleObj>
              </mc:Choice>
              <mc:Fallback>
                <p:oleObj name="Equation" r:id="rId5" imgW="2466992" imgH="2191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2172"/>
                        <a:ext cx="76962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802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Market Timing — Characteristic Lines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5530278" cy="4576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74091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Rate of Return of a Perfect Market Timer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332307"/>
            <a:ext cx="6629400" cy="236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81" y="3737524"/>
            <a:ext cx="2509837" cy="2294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8023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Valuing Market Timing as a Call Option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95" y="2743200"/>
            <a:ext cx="46196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24891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common attribution system decomposes performance into three components: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 Allocation choices across broad asset classes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 Industry or sector choice within each market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 Security choice within each sector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Attribution Procedures</a:t>
            </a:r>
            <a:br>
              <a:rPr lang="en-US" altLang="en-US" dirty="0"/>
            </a:br>
            <a:r>
              <a:rPr lang="en-US" altLang="en-US" sz="2000" dirty="0"/>
              <a:t>(1 of 3)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9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Set up a ‘Benchmark’ or ‘Bogey’ portfolio:</a:t>
            </a:r>
          </a:p>
          <a:p>
            <a:pPr lvl="1"/>
            <a:r>
              <a:rPr lang="en-US" altLang="en-US" dirty="0"/>
              <a:t>Select a benchmark index portfolio for each asset class</a:t>
            </a:r>
          </a:p>
          <a:p>
            <a:pPr lvl="1"/>
            <a:r>
              <a:rPr lang="en-US" altLang="en-US" dirty="0"/>
              <a:t>Choose weights based on market expectations</a:t>
            </a:r>
          </a:p>
          <a:p>
            <a:pPr lvl="1"/>
            <a:r>
              <a:rPr lang="en-US" altLang="en-US" dirty="0"/>
              <a:t>Choose a portfolio of securities within each class by security analysis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Attribution Procedures</a:t>
            </a:r>
            <a:br>
              <a:rPr lang="en-US" altLang="en-US" dirty="0"/>
            </a:br>
            <a:r>
              <a:rPr lang="en-US" altLang="en-US" sz="2000" dirty="0"/>
              <a:t>(2 of 3)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72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Calculate the return on the ‘Bogey’ and on the managed portfolio</a:t>
            </a:r>
          </a:p>
          <a:p>
            <a:r>
              <a:rPr lang="en-US" altLang="en-US" dirty="0"/>
              <a:t>Explain the difference in return based on component weights or selection</a:t>
            </a:r>
          </a:p>
          <a:p>
            <a:r>
              <a:rPr lang="en-US" altLang="en-US" dirty="0"/>
              <a:t>Summarize the performance differences into appropriate categories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Attribution Procedures</a:t>
            </a:r>
            <a:br>
              <a:rPr lang="en-US" altLang="en-US" dirty="0"/>
            </a:br>
            <a:r>
              <a:rPr lang="en-US" altLang="en-US" sz="2000" dirty="0"/>
              <a:t>(3 of 3)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6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Dollar-weighted returns</a:t>
            </a:r>
          </a:p>
          <a:p>
            <a:pPr lvl="1"/>
            <a:r>
              <a:rPr lang="en-US" altLang="en-US" dirty="0"/>
              <a:t>Internal rate of return considering the cash flow from or to investment</a:t>
            </a:r>
          </a:p>
          <a:p>
            <a:pPr lvl="1"/>
            <a:r>
              <a:rPr lang="en-US" altLang="en-US" dirty="0"/>
              <a:t>Returns are weighted by the amount invested in each period: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Dollar- and Time-Weighted Returns</a:t>
            </a:r>
            <a:br>
              <a:rPr lang="en-US" altLang="en-US" dirty="0"/>
            </a:br>
            <a:r>
              <a:rPr lang="en-US" altLang="en-US" sz="2000" dirty="0"/>
              <a:t>(2 of 2)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1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923143"/>
              </p:ext>
            </p:extLst>
          </p:nvPr>
        </p:nvGraphicFramePr>
        <p:xfrm>
          <a:off x="2133600" y="4419600"/>
          <a:ext cx="4191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3" imgW="2095500" imgH="431800" progId="Equation.3">
                  <p:embed/>
                </p:oleObj>
              </mc:Choice>
              <mc:Fallback>
                <p:oleObj name="Equation" r:id="rId3" imgW="2095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4191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08176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Formulas for Attribution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43011" name="Object 2"/>
          <p:cNvGraphicFramePr>
            <a:graphicFrameLocks noChangeAspect="1"/>
          </p:cNvGraphicFramePr>
          <p:nvPr/>
        </p:nvGraphicFramePr>
        <p:xfrm>
          <a:off x="838200" y="1524000"/>
          <a:ext cx="6019800" cy="363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3" imgW="1847951" imgH="1304983" progId="Equation.3">
                  <p:embed/>
                </p:oleObj>
              </mc:Choice>
              <mc:Fallback>
                <p:oleObj name="Equation" r:id="rId3" imgW="1847951" imgH="13049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6019800" cy="363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5308664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dirty="0">
                <a:solidFill>
                  <a:srgbClr val="254061"/>
                </a:solidFill>
                <a:latin typeface="+mn-lt"/>
              </a:rPr>
              <a:t>Where B is the bogey portfolio and p is the managed portfolio</a:t>
            </a:r>
          </a:p>
        </p:txBody>
      </p:sp>
    </p:spTree>
    <p:extLst>
      <p:ext uri="{BB962C8B-B14F-4D97-AF65-F5344CB8AC3E}">
        <p14:creationId xmlns:p14="http://schemas.microsoft.com/office/powerpoint/2010/main" val="377002195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3680" y="1487172"/>
            <a:ext cx="5296639" cy="4525006"/>
          </a:xfrm>
        </p:spPr>
      </p:pic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Attribution of </a:t>
            </a:r>
            <a:r>
              <a:rPr lang="en-US" altLang="en-US" i="1" dirty="0"/>
              <a:t>i</a:t>
            </a:r>
            <a:r>
              <a:rPr lang="en-US" altLang="en-US" dirty="0"/>
              <a:t>th Asset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6642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Superior performance is achieved by:</a:t>
            </a:r>
          </a:p>
          <a:p>
            <a:pPr lvl="1"/>
            <a:r>
              <a:rPr lang="en-US" altLang="en-US" dirty="0"/>
              <a:t>Overweighting assets in markets that perform well</a:t>
            </a:r>
          </a:p>
          <a:p>
            <a:pPr lvl="1"/>
            <a:r>
              <a:rPr lang="en-US" altLang="en-US" dirty="0"/>
              <a:t>Underweighting assets in poorly performing markets</a:t>
            </a:r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Attribution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0092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Attribution: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5096789" cy="2934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1600"/>
            <a:ext cx="533708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30880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Good performance (a positive contribution) derives from overweighting high-performing sectors</a:t>
            </a:r>
          </a:p>
          <a:p>
            <a:r>
              <a:rPr lang="en-US" altLang="en-US" dirty="0"/>
              <a:t>Good performance also derives from underweighting poorly performing sectors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Attribution Summary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8" y="1447800"/>
            <a:ext cx="9070494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048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5350" y="2335213"/>
            <a:ext cx="7353300" cy="2828925"/>
          </a:xfrm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Multiperiod Returns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92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Dollar-Weighted Return</a:t>
            </a:r>
            <a:br>
              <a:rPr lang="en-US" altLang="en-US" dirty="0"/>
            </a:br>
            <a:r>
              <a:rPr lang="en-US" altLang="en-US" sz="2000" dirty="0"/>
              <a:t>(1 of 2)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686008"/>
              </p:ext>
            </p:extLst>
          </p:nvPr>
        </p:nvGraphicFramePr>
        <p:xfrm>
          <a:off x="2895600" y="4495800"/>
          <a:ext cx="31242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3" imgW="1457376" imgH="619259" progId="Equation.3">
                  <p:embed/>
                </p:oleObj>
              </mc:Choice>
              <mc:Fallback>
                <p:oleObj name="Equation" r:id="rId3" imgW="1457376" imgH="6192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31242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914400" y="39624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254061"/>
                </a:solidFill>
                <a:latin typeface="+mn-lt"/>
              </a:rPr>
              <a:t>Dollar-weighted Return (IRR):</a:t>
            </a:r>
          </a:p>
        </p:txBody>
      </p:sp>
      <p:grpSp>
        <p:nvGrpSpPr>
          <p:cNvPr id="9221" name="Group 16"/>
          <p:cNvGrpSpPr>
            <a:grpSpLocks/>
          </p:cNvGrpSpPr>
          <p:nvPr/>
        </p:nvGrpSpPr>
        <p:grpSpPr bwMode="auto">
          <a:xfrm>
            <a:off x="1066800" y="1538288"/>
            <a:ext cx="6629400" cy="2195512"/>
            <a:chOff x="672" y="576"/>
            <a:chExt cx="4176" cy="138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960" y="1296"/>
              <a:ext cx="3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816" y="1440"/>
              <a:ext cx="28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4" name="TextBox 15"/>
            <p:cNvSpPr txBox="1">
              <a:spLocks noChangeArrowheads="1"/>
            </p:cNvSpPr>
            <p:nvPr/>
          </p:nvSpPr>
          <p:spPr bwMode="auto">
            <a:xfrm>
              <a:off x="672" y="1632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dirty="0">
                  <a:latin typeface="+mn-lt"/>
                </a:rPr>
                <a:t>-$50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6200000" flipV="1">
              <a:off x="4081" y="1103"/>
              <a:ext cx="3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2497" y="1440"/>
              <a:ext cx="28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2496" y="1152"/>
              <a:ext cx="28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8" name="TextBox 22"/>
            <p:cNvSpPr txBox="1">
              <a:spLocks noChangeArrowheads="1"/>
            </p:cNvSpPr>
            <p:nvPr/>
          </p:nvSpPr>
          <p:spPr bwMode="auto">
            <a:xfrm>
              <a:off x="2304" y="1632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dirty="0">
                  <a:latin typeface="+mn-lt"/>
                </a:rPr>
                <a:t>-$53</a:t>
              </a:r>
            </a:p>
          </p:txBody>
        </p:sp>
        <p:sp>
          <p:nvSpPr>
            <p:cNvPr id="9229" name="TextBox 23"/>
            <p:cNvSpPr txBox="1">
              <a:spLocks noChangeArrowheads="1"/>
            </p:cNvSpPr>
            <p:nvPr/>
          </p:nvSpPr>
          <p:spPr bwMode="auto">
            <a:xfrm>
              <a:off x="2400" y="672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dirty="0">
                  <a:latin typeface="+mn-lt"/>
                </a:rPr>
                <a:t>$2</a:t>
              </a:r>
            </a:p>
          </p:txBody>
        </p:sp>
        <p:sp>
          <p:nvSpPr>
            <p:cNvPr id="9230" name="TextBox 25"/>
            <p:cNvSpPr txBox="1">
              <a:spLocks noChangeArrowheads="1"/>
            </p:cNvSpPr>
            <p:nvPr/>
          </p:nvSpPr>
          <p:spPr bwMode="auto">
            <a:xfrm>
              <a:off x="3696" y="576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dirty="0">
                  <a:latin typeface="+mn-lt"/>
                </a:rPr>
                <a:t>$4 + $108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569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Time-Weighted Return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839101"/>
              </p:ext>
            </p:extLst>
          </p:nvPr>
        </p:nvGraphicFramePr>
        <p:xfrm>
          <a:off x="2743200" y="1600200"/>
          <a:ext cx="3575050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3" imgW="1495408" imgH="790555" progId="Equation.3">
                  <p:embed/>
                </p:oleObj>
              </mc:Choice>
              <mc:Fallback>
                <p:oleObj name="Equation" r:id="rId3" imgW="1495408" imgH="7905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00200"/>
                        <a:ext cx="3575050" cy="191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Rectangle 8"/>
          <p:cNvSpPr>
            <a:spLocks noChangeArrowheads="1"/>
          </p:cNvSpPr>
          <p:nvPr/>
        </p:nvSpPr>
        <p:spPr bwMode="auto">
          <a:xfrm>
            <a:off x="457200" y="4481058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254061"/>
                </a:solidFill>
                <a:latin typeface="+mn-lt"/>
              </a:rPr>
              <a:t>The dollar-weighted average is less than the time-weighted average in this example because more money is invested in year two, when the return was lower</a:t>
            </a:r>
          </a:p>
        </p:txBody>
      </p:sp>
      <p:sp>
        <p:nvSpPr>
          <p:cNvPr id="76805" name="Rectangle 9"/>
          <p:cNvSpPr>
            <a:spLocks noChangeArrowheads="1"/>
          </p:cNvSpPr>
          <p:nvPr/>
        </p:nvSpPr>
        <p:spPr bwMode="auto">
          <a:xfrm>
            <a:off x="1524000" y="37338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>
                <a:latin typeface="Arial" charset="0"/>
              </a:rPr>
              <a:t>r</a:t>
            </a:r>
            <a:r>
              <a:rPr lang="en-US" altLang="en-US" sz="2400" i="1" baseline="-25000" dirty="0">
                <a:latin typeface="Arial" charset="0"/>
              </a:rPr>
              <a:t>G</a:t>
            </a:r>
            <a:r>
              <a:rPr lang="en-US" altLang="en-US" sz="2400" dirty="0">
                <a:latin typeface="Arial" charset="0"/>
              </a:rPr>
              <a:t> = [ (1.10)×(1.0566) ]</a:t>
            </a:r>
            <a:r>
              <a:rPr lang="en-US" altLang="en-US" sz="2400" baseline="30000" dirty="0">
                <a:latin typeface="Arial" charset="0"/>
              </a:rPr>
              <a:t>1/2</a:t>
            </a:r>
            <a:r>
              <a:rPr lang="en-US" altLang="en-US" sz="2400" dirty="0">
                <a:latin typeface="Arial" charset="0"/>
              </a:rPr>
              <a:t> – 1 = 7.81%</a:t>
            </a:r>
          </a:p>
        </p:txBody>
      </p:sp>
    </p:spTree>
    <p:extLst>
      <p:ext uri="{BB962C8B-B14F-4D97-AF65-F5344CB8AC3E}">
        <p14:creationId xmlns:p14="http://schemas.microsoft.com/office/powerpoint/2010/main" val="3785236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Households should maintain a spreadsheet of time-dated cash flows (in and out) to determine the effective rate of return for any given period</a:t>
            </a:r>
          </a:p>
          <a:p>
            <a:endParaRPr lang="en-US" altLang="en-US" dirty="0"/>
          </a:p>
          <a:p>
            <a:r>
              <a:rPr lang="en-US" altLang="en-US" dirty="0"/>
              <a:t>Examples include:</a:t>
            </a:r>
          </a:p>
          <a:p>
            <a:pPr lvl="1"/>
            <a:r>
              <a:rPr lang="en-US" altLang="en-US" dirty="0"/>
              <a:t>IRA, 401(k), 529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Dollar-Weighted Return</a:t>
            </a:r>
            <a:br>
              <a:rPr lang="en-US" altLang="en-US" dirty="0"/>
            </a:br>
            <a:r>
              <a:rPr lang="en-US" altLang="en-US" sz="2000" dirty="0"/>
              <a:t>(2 of 2)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6997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simplest way to adjust for risk is to compare the portfolio’s return with the returns of a comparison universe</a:t>
            </a:r>
          </a:p>
          <a:p>
            <a:pPr lvl="1"/>
            <a:r>
              <a:rPr lang="en-US" altLang="en-US" dirty="0"/>
              <a:t>The comparison universe is called the benchmark </a:t>
            </a:r>
          </a:p>
          <a:p>
            <a:pPr lvl="1"/>
            <a:r>
              <a:rPr lang="en-US" altLang="en-US" dirty="0"/>
              <a:t>It is composed of a group of funds or portfolios with similar risk characteristics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Adjusting Returns for Risk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24-</a:t>
            </a:r>
            <a:fld id="{8C182172-1380-4654-B644-0BD6ADFB843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49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KM_PPT_Ch01_11e_N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BKM_PPT_Ch01_11e_NB</Template>
  <TotalTime>724</TotalTime>
  <Words>1209</Words>
  <Application>Microsoft Office PowerPoint</Application>
  <PresentationFormat>On-screen Show (4:3)</PresentationFormat>
  <Paragraphs>237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ＭＳ Ｐゴシック</vt:lpstr>
      <vt:lpstr>Arial</vt:lpstr>
      <vt:lpstr>Calibri</vt:lpstr>
      <vt:lpstr>Cambria</vt:lpstr>
      <vt:lpstr>Constantia</vt:lpstr>
      <vt:lpstr>Symbol</vt:lpstr>
      <vt:lpstr>Times New Roman</vt:lpstr>
      <vt:lpstr>Wingdings</vt:lpstr>
      <vt:lpstr>BKM_PPT_Ch01_11e_NB</vt:lpstr>
      <vt:lpstr>Equation</vt:lpstr>
      <vt:lpstr>Chapter Twenty Four</vt:lpstr>
      <vt:lpstr>Introduction</vt:lpstr>
      <vt:lpstr>Dollar- and Time-Weighted Returns (1 of 2)</vt:lpstr>
      <vt:lpstr>Dollar- and Time-Weighted Returns (2 of 2)</vt:lpstr>
      <vt:lpstr>Example of Multiperiod Returns</vt:lpstr>
      <vt:lpstr>Dollar-Weighted Return (1 of 2)</vt:lpstr>
      <vt:lpstr>Time-Weighted Return</vt:lpstr>
      <vt:lpstr>Dollar-Weighted Return (2 of 2)</vt:lpstr>
      <vt:lpstr>Adjusting Returns for Risk</vt:lpstr>
      <vt:lpstr>Universe Comparison</vt:lpstr>
      <vt:lpstr>Risk Adjusted Performance: Sharpe</vt:lpstr>
      <vt:lpstr>Risk Adjusted Performance: Treynor</vt:lpstr>
      <vt:lpstr>Risk Adjusted Performance: Jensen</vt:lpstr>
      <vt:lpstr>Information Ratio</vt:lpstr>
      <vt:lpstr>M2 Measure</vt:lpstr>
      <vt:lpstr>M2 Measure: Example</vt:lpstr>
      <vt:lpstr>M2 of Portfolio P</vt:lpstr>
      <vt:lpstr>Which Measure is Appropriate?</vt:lpstr>
      <vt:lpstr>Portfolio Performance</vt:lpstr>
      <vt:lpstr>Treynor’s Measure</vt:lpstr>
      <vt:lpstr>Performance Statistics</vt:lpstr>
      <vt:lpstr>Interpretation of  Performance Statistics</vt:lpstr>
      <vt:lpstr>The Role of Alpha in  Performance Measures</vt:lpstr>
      <vt:lpstr>Performance Measurement for  Hedge Funds</vt:lpstr>
      <vt:lpstr>Performance Measurement with Changing Portfolio Composition</vt:lpstr>
      <vt:lpstr>Style Analysis</vt:lpstr>
      <vt:lpstr>Style Analysis for Fidelity’s  Magellan Fund</vt:lpstr>
      <vt:lpstr>Fidelity Magellan Fund Cumulative Return Difference</vt:lpstr>
      <vt:lpstr>Average Tracking Error for 636 Mutual Funds, 1985-1989</vt:lpstr>
      <vt:lpstr>Performance Manipulation and the MRAR</vt:lpstr>
      <vt:lpstr>Morningstar Risk Adjusted Return</vt:lpstr>
      <vt:lpstr>MRAR Scores with and without Manipulation</vt:lpstr>
      <vt:lpstr>Market Timing</vt:lpstr>
      <vt:lpstr>Market Timing — Characteristic Lines</vt:lpstr>
      <vt:lpstr>Rate of Return of a Perfect Market Timer</vt:lpstr>
      <vt:lpstr>Valuing Market Timing as a Call Option</vt:lpstr>
      <vt:lpstr>Performance Attribution Procedures (1 of 3)</vt:lpstr>
      <vt:lpstr>Performance Attribution Procedures (2 of 3)</vt:lpstr>
      <vt:lpstr>Performance Attribution Procedures (3 of 3)</vt:lpstr>
      <vt:lpstr>Formulas for Attribution</vt:lpstr>
      <vt:lpstr>Performance Attribution of ith Asset Class</vt:lpstr>
      <vt:lpstr>Performance Attribution</vt:lpstr>
      <vt:lpstr>Performance Attribution: Example</vt:lpstr>
      <vt:lpstr>Performance Attribution Summary</vt:lpstr>
    </vt:vector>
  </TitlesOfParts>
  <Company>Saint Vincent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Racculia, Nicholas</dc:creator>
  <cp:lastModifiedBy>Werner Bonadurer</cp:lastModifiedBy>
  <cp:revision>59</cp:revision>
  <cp:lastPrinted>2017-03-07T15:41:56Z</cp:lastPrinted>
  <dcterms:created xsi:type="dcterms:W3CDTF">2017-03-09T17:21:39Z</dcterms:created>
  <dcterms:modified xsi:type="dcterms:W3CDTF">2018-01-23T00:36:22Z</dcterms:modified>
</cp:coreProperties>
</file>