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handoutMasterIdLst>
    <p:handoutMasterId r:id="rId36"/>
  </p:handout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Wood" initials="AW" lastIdx="1" clrIdx="0">
    <p:extLst>
      <p:ext uri="{19B8F6BF-5375-455C-9EA6-DF929625EA0E}">
        <p15:presenceInfo xmlns:p15="http://schemas.microsoft.com/office/powerpoint/2012/main" userId="81f415766915de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6" autoAdjust="0"/>
    <p:restoredTop sz="86737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767-9417-DB41-BD3D-4BE3BD50CD7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1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49605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i="1" dirty="0"/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311" y="1373124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2886"/>
            <a:ext cx="4040188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3124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2886"/>
            <a:ext cx="4041775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21475"/>
            <a:ext cx="30861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Twenty Six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Hedge Funds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dirty="0"/>
              <a:t>Pure Play Example</a:t>
            </a:r>
          </a:p>
          <a:p>
            <a:pPr lvl="1"/>
            <a:r>
              <a:rPr lang="en-US" dirty="0"/>
              <a:t>$2.1 million portfolio</a:t>
            </a:r>
          </a:p>
          <a:p>
            <a:pPr lvl="1"/>
            <a:r>
              <a:rPr lang="en-US" dirty="0"/>
              <a:t>You believe alpha &gt; 0 and that the market is about to fall,       &lt; 0</a:t>
            </a:r>
          </a:p>
          <a:p>
            <a:pPr lvl="1"/>
            <a:r>
              <a:rPr lang="en-US" dirty="0"/>
              <a:t>So you establish a pure play on the mispricing</a:t>
            </a:r>
          </a:p>
          <a:p>
            <a:pPr lvl="1"/>
            <a:r>
              <a:rPr lang="en-US" dirty="0"/>
              <a:t>The return on your portfolio is</a:t>
            </a:r>
          </a:p>
        </p:txBody>
      </p:sp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dirty="0"/>
              <a:t>Portable Alpha</a:t>
            </a:r>
            <a:br>
              <a:rPr lang="en-US" dirty="0"/>
            </a:br>
            <a:r>
              <a:rPr lang="en-US" sz="2000" dirty="0"/>
              <a:t>(2 of 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15034"/>
              </p:ext>
            </p:extLst>
          </p:nvPr>
        </p:nvGraphicFramePr>
        <p:xfrm>
          <a:off x="1600200" y="4724400"/>
          <a:ext cx="58912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3" imgW="2031840" imgH="279360" progId="Equation.DSMT4">
                  <p:embed/>
                </p:oleObj>
              </mc:Choice>
              <mc:Fallback>
                <p:oleObj name="Equation" r:id="rId3" imgW="2031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724400"/>
                        <a:ext cx="5891212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278546"/>
              </p:ext>
            </p:extLst>
          </p:nvPr>
        </p:nvGraphicFramePr>
        <p:xfrm>
          <a:off x="2209800" y="2898461"/>
          <a:ext cx="68580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898461"/>
                        <a:ext cx="685800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280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dirty="0"/>
              <a:t>Pure Play Example (continued)</a:t>
            </a:r>
          </a:p>
          <a:p>
            <a:pPr lvl="1"/>
            <a:r>
              <a:rPr lang="en-US" dirty="0"/>
              <a:t>Suppose </a:t>
            </a:r>
          </a:p>
          <a:p>
            <a:pPr lvl="2"/>
            <a:r>
              <a:rPr lang="en-US" sz="2600" dirty="0"/>
              <a:t>Beta = 1.2 </a:t>
            </a:r>
          </a:p>
          <a:p>
            <a:pPr lvl="2"/>
            <a:r>
              <a:rPr lang="en-US" sz="2600" dirty="0"/>
              <a:t>Alpha = 2%</a:t>
            </a:r>
          </a:p>
          <a:p>
            <a:pPr lvl="2"/>
            <a:r>
              <a:rPr lang="en-US" sz="2600" dirty="0"/>
              <a:t>Risk-free rate = 1%</a:t>
            </a:r>
          </a:p>
          <a:p>
            <a:pPr lvl="2"/>
            <a:r>
              <a:rPr lang="en-US" sz="2600" dirty="0"/>
              <a:t>S&amp;P 500 (</a:t>
            </a:r>
            <a:r>
              <a:rPr lang="en-US" sz="2600" i="1" dirty="0"/>
              <a:t>S</a:t>
            </a:r>
            <a:r>
              <a:rPr lang="en-US" sz="2600" baseline="-25000" dirty="0"/>
              <a:t>0</a:t>
            </a:r>
            <a:r>
              <a:rPr lang="en-US" sz="2600" dirty="0"/>
              <a:t>) = 2,016</a:t>
            </a:r>
          </a:p>
          <a:p>
            <a:pPr lvl="1"/>
            <a:r>
              <a:rPr lang="en-US" dirty="0"/>
              <a:t>You want to capture the 2% alpha per month, but you don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t want the positive beta of the stock because of an expected market decline</a:t>
            </a:r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dirty="0"/>
              <a:t>Portable Alpha</a:t>
            </a:r>
            <a:br>
              <a:rPr lang="en-US" dirty="0"/>
            </a:br>
            <a:r>
              <a:rPr lang="en-US" sz="2000" dirty="0"/>
              <a:t>(3 of 5)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22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Content Placeholder 3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dirty="0"/>
              <a:t>Pure Play Example (continued)</a:t>
            </a:r>
          </a:p>
          <a:p>
            <a:pPr marL="742950" lvl="2" indent="-342900"/>
            <a:r>
              <a:rPr lang="en-US" sz="2800" dirty="0"/>
              <a:t>Hedge your exposure by selling S&amp;P 500 futures contracts (S&amp;P multiplier = $50)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 1 month, the value of your portfolio will be:</a:t>
            </a:r>
          </a:p>
        </p:txBody>
      </p:sp>
      <p:sp>
        <p:nvSpPr>
          <p:cNvPr id="307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Portable Alpha</a:t>
            </a:r>
            <a:br>
              <a:rPr lang="en-US" dirty="0"/>
            </a:br>
            <a:r>
              <a:rPr lang="en-US" sz="2000" dirty="0"/>
              <a:t>(4 of 5)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26724"/>
              </p:ext>
            </p:extLst>
          </p:nvPr>
        </p:nvGraphicFramePr>
        <p:xfrm>
          <a:off x="519112" y="4594099"/>
          <a:ext cx="81057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3" imgW="3898800" imgH="279360" progId="Equation.DSMT4">
                  <p:embed/>
                </p:oleObj>
              </mc:Choice>
              <mc:Fallback>
                <p:oleObj name="Equation" r:id="rId3" imgW="3898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" y="4594099"/>
                        <a:ext cx="81057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83382"/>
              </p:ext>
            </p:extLst>
          </p:nvPr>
        </p:nvGraphicFramePr>
        <p:xfrm>
          <a:off x="2895600" y="5244180"/>
          <a:ext cx="594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5" imgW="2971800" imgH="228600" progId="Equation.DSMT4">
                  <p:embed/>
                </p:oleObj>
              </mc:Choice>
              <mc:Fallback>
                <p:oleObj name="Equation" r:id="rId5" imgW="297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44180"/>
                        <a:ext cx="594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10178"/>
              </p:ext>
            </p:extLst>
          </p:nvPr>
        </p:nvGraphicFramePr>
        <p:xfrm>
          <a:off x="1295400" y="2962276"/>
          <a:ext cx="6178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7" imgW="2831760" imgH="419040" progId="Equation.DSMT4">
                  <p:embed/>
                </p:oleObj>
              </mc:Choice>
              <mc:Fallback>
                <p:oleObj name="Equation" r:id="rId7" imgW="2831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62276"/>
                        <a:ext cx="6178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2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Pure Play Example (continued)</a:t>
            </a:r>
          </a:p>
          <a:p>
            <a:pPr lvl="1"/>
            <a:r>
              <a:rPr lang="en-US" dirty="0"/>
              <a:t>The dollar proceeds from your futures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Hedged proceeds = $2,163,000 + $2,100,000 × </a:t>
            </a:r>
            <a:r>
              <a:rPr lang="en-US" i="1" dirty="0"/>
              <a:t>e</a:t>
            </a:r>
          </a:p>
          <a:p>
            <a:pPr lvl="1"/>
            <a:r>
              <a:rPr lang="en-US" dirty="0"/>
              <a:t>Beta is zero and your monthly return is 3%</a:t>
            </a:r>
          </a:p>
        </p:txBody>
      </p:sp>
      <p:sp>
        <p:nvSpPr>
          <p:cNvPr id="307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Portable Alpha</a:t>
            </a:r>
            <a:br>
              <a:rPr lang="en-US" dirty="0"/>
            </a:br>
            <a:r>
              <a:rPr lang="en-US" sz="2000" dirty="0"/>
              <a:t>(5 of 5)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514600"/>
            <a:ext cx="8915400" cy="197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5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Pure Play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331536"/>
            <a:ext cx="576987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7266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equity market-neutral funds </a:t>
            </a:r>
          </a:p>
          <a:p>
            <a:pPr lvl="1"/>
            <a:r>
              <a:rPr lang="en-US" dirty="0"/>
              <a:t>Have low and insignificant betas</a:t>
            </a:r>
          </a:p>
          <a:p>
            <a:r>
              <a:rPr lang="en-US" i="1" dirty="0"/>
              <a:t>Dedicated short bias funds </a:t>
            </a:r>
          </a:p>
          <a:p>
            <a:pPr lvl="1"/>
            <a:r>
              <a:rPr lang="en-US" dirty="0"/>
              <a:t>Have substantial negative betas on the S&amp;P index</a:t>
            </a:r>
          </a:p>
          <a:p>
            <a:r>
              <a:rPr lang="en-US" i="1" dirty="0"/>
              <a:t>Distressed-firm funds </a:t>
            </a:r>
          </a:p>
          <a:p>
            <a:pPr lvl="1"/>
            <a:r>
              <a:rPr lang="en-US" dirty="0"/>
              <a:t>Have significant exposure to credit conditions</a:t>
            </a:r>
          </a:p>
          <a:p>
            <a:r>
              <a:rPr lang="en-US" i="1" dirty="0"/>
              <a:t>Global macro funds </a:t>
            </a:r>
          </a:p>
          <a:p>
            <a:pPr lvl="1"/>
            <a:r>
              <a:rPr lang="en-US" dirty="0"/>
              <a:t>Show negative exposure to a stronger U.S. dollar</a:t>
            </a: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Analysis for Hedge Funds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index model estimates</a:t>
            </a:r>
          </a:p>
          <a:p>
            <a:pPr lvl="1"/>
            <a:r>
              <a:rPr lang="en-US" dirty="0"/>
              <a:t>Period: October 2011– September 2016</a:t>
            </a:r>
          </a:p>
          <a:p>
            <a:pPr lvl="1"/>
            <a:r>
              <a:rPr lang="en-US" dirty="0"/>
              <a:t>S&amp;P 500 as a market benchmark</a:t>
            </a:r>
          </a:p>
          <a:p>
            <a:r>
              <a:rPr lang="en-US" dirty="0"/>
              <a:t>Below average performance results</a:t>
            </a:r>
          </a:p>
          <a:p>
            <a:pPr lvl="1"/>
            <a:r>
              <a:rPr lang="en-US" dirty="0"/>
              <a:t>Average alpha was slightly negative</a:t>
            </a:r>
          </a:p>
          <a:p>
            <a:pPr lvl="1"/>
            <a:r>
              <a:rPr lang="en-US" dirty="0"/>
              <a:t>Average Sharpe ratio was less than S&amp;P 500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for </a:t>
            </a:r>
            <a:br>
              <a:rPr lang="en-US" dirty="0"/>
            </a:br>
            <a:r>
              <a:rPr lang="en-US" dirty="0"/>
              <a:t>Hedge Funds </a:t>
            </a: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7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earlier periods (particularly before 2010) hedge funds generally substantially outperformed passive indexes. </a:t>
            </a:r>
          </a:p>
          <a:p>
            <a:r>
              <a:rPr lang="en-US" dirty="0"/>
              <a:t>Regardless of this variability in outcome, several  factors make hedge fund performance difficult to evaluate.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for </a:t>
            </a:r>
            <a:br>
              <a:rPr lang="en-US" dirty="0"/>
            </a:br>
            <a:r>
              <a:rPr lang="en-US" dirty="0"/>
              <a:t>Hedge Funds </a:t>
            </a: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922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Hedge funds tend to hold more illiquid assets than other institutional investors</a:t>
            </a:r>
          </a:p>
          <a:p>
            <a:r>
              <a:rPr lang="en-US" dirty="0"/>
              <a:t>Aragon: Typical alpha may actually be an equilibrium liquidity premium rather than a sign of stock-picking ability</a:t>
            </a:r>
          </a:p>
          <a:p>
            <a:r>
              <a:rPr lang="en-US" dirty="0"/>
              <a:t>Hasanhodzic and Lo: Hedge fund returns have serial correlation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liquidity problems, which explains the upward bias in the Sharpe ratios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Liquidity and Hedge Fund Performance </a:t>
            </a: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88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Funds with Higher </a:t>
            </a:r>
            <a:br>
              <a:rPr lang="en-US" dirty="0"/>
            </a:br>
            <a:r>
              <a:rPr lang="en-US" dirty="0"/>
              <a:t>Serial Correlation in Returns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72" b="12930"/>
          <a:stretch/>
        </p:blipFill>
        <p:spPr bwMode="auto">
          <a:xfrm>
            <a:off x="4648199" y="1813560"/>
            <a:ext cx="4317314" cy="250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55196"/>
          <a:stretch/>
        </p:blipFill>
        <p:spPr bwMode="auto">
          <a:xfrm>
            <a:off x="228599" y="1760220"/>
            <a:ext cx="4251701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6" b="-266"/>
          <a:stretch/>
        </p:blipFill>
        <p:spPr bwMode="auto">
          <a:xfrm>
            <a:off x="1524000" y="4648200"/>
            <a:ext cx="6023243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6241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Hedge funds vs. mutual funds</a:t>
            </a:r>
          </a:p>
          <a:p>
            <a:pPr lvl="0"/>
            <a:r>
              <a:rPr lang="en-US" dirty="0"/>
              <a:t>Hedge fund strategies</a:t>
            </a:r>
          </a:p>
          <a:p>
            <a:pPr lvl="0"/>
            <a:r>
              <a:rPr lang="en-US" dirty="0"/>
              <a:t>Portable alpha and pure play</a:t>
            </a:r>
          </a:p>
          <a:p>
            <a:pPr lvl="0"/>
            <a:r>
              <a:rPr lang="en-US" dirty="0"/>
              <a:t>Performance measurement for hedge funds </a:t>
            </a:r>
          </a:p>
          <a:p>
            <a:pPr lvl="1"/>
            <a:r>
              <a:rPr lang="en-US" dirty="0"/>
              <a:t>Exposure to omitted risk factors</a:t>
            </a:r>
          </a:p>
          <a:p>
            <a:pPr lvl="0"/>
            <a:r>
              <a:rPr lang="en-US" dirty="0"/>
              <a:t>Fee structure in hedge funds</a:t>
            </a:r>
          </a:p>
          <a:p>
            <a:pPr lvl="1"/>
            <a:r>
              <a:rPr lang="en-US" dirty="0"/>
              <a:t>High water marks</a:t>
            </a:r>
          </a:p>
          <a:p>
            <a:pPr lvl="1"/>
            <a:r>
              <a:rPr lang="en-US" dirty="0"/>
              <a:t>Funds of funds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518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Sadka: Unexpected declines in market liquidity are an important determinant of average hedge fund returns</a:t>
            </a:r>
          </a:p>
          <a:p>
            <a:r>
              <a:rPr lang="en-US" i="1" dirty="0"/>
              <a:t>Santa effect</a:t>
            </a:r>
            <a:r>
              <a:rPr lang="en-US" dirty="0"/>
              <a:t>: Hedge funds report average returns in December that are substantially greater than their average returns in other months</a:t>
            </a:r>
          </a:p>
          <a:p>
            <a:pPr lvl="1"/>
            <a:r>
              <a:rPr lang="en-US" dirty="0"/>
              <a:t>The December spike in returns is stronger for lower-liquidity funds, suggesting that illiquid assets are more generously valued in December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r>
              <a:rPr lang="en-US" dirty="0"/>
              <a:t>Liquidity and Hedge Fund Performance </a:t>
            </a: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Hedge Fund Returns </a:t>
            </a:r>
            <a:br>
              <a:rPr lang="en-US" dirty="0"/>
            </a:br>
            <a:r>
              <a:rPr lang="en-US" dirty="0"/>
              <a:t>as a Function of Liquidity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15200" cy="463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38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Backfill bias:</a:t>
            </a:r>
          </a:p>
          <a:p>
            <a:pPr lvl="1"/>
            <a:r>
              <a:rPr lang="en-US" dirty="0"/>
              <a:t>Hedge funds report returns only if they choose to</a:t>
            </a:r>
          </a:p>
          <a:p>
            <a:pPr lvl="1"/>
            <a:r>
              <a:rPr lang="en-US" dirty="0"/>
              <a:t>They may do so only when prior performance is good</a:t>
            </a:r>
          </a:p>
          <a:p>
            <a:endParaRPr lang="en-US" sz="2800" dirty="0"/>
          </a:p>
          <a:p>
            <a:r>
              <a:rPr lang="en-US" dirty="0"/>
              <a:t>Survivorship bias:</a:t>
            </a:r>
          </a:p>
          <a:p>
            <a:pPr lvl="1"/>
            <a:r>
              <a:rPr lang="en-US" dirty="0"/>
              <a:t>Failed funds drop out of the database</a:t>
            </a:r>
          </a:p>
          <a:p>
            <a:pPr lvl="1"/>
            <a:r>
              <a:rPr lang="en-US" dirty="0"/>
              <a:t>Hedge fund attrition rates are more than double those for mutual funds</a:t>
            </a:r>
          </a:p>
        </p:txBody>
      </p:sp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 Performance and </a:t>
            </a:r>
            <a:br>
              <a:rPr lang="en-US" dirty="0"/>
            </a:br>
            <a:r>
              <a:rPr lang="en-US" dirty="0"/>
              <a:t>Survivorship Bias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9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Hedge funds are opportunistic and may frequently change their risk profiles</a:t>
            </a:r>
          </a:p>
          <a:p>
            <a:pPr lvl="1"/>
            <a:r>
              <a:rPr lang="en-US" dirty="0"/>
              <a:t>If risk is not constant, alphas will be biased in the standard linear index model</a:t>
            </a:r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Perfect market timing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nonlinear characteristic line and hence greater sensitivity to the bull market</a:t>
            </a:r>
          </a:p>
          <a:p>
            <a:pPr lvl="1"/>
            <a:r>
              <a:rPr lang="en-US" dirty="0"/>
              <a:t>Funds that write options have greater sensitivity to the market when it is falling than when it is rising</a:t>
            </a:r>
          </a:p>
          <a:p>
            <a:pPr lvl="1"/>
            <a:r>
              <a:rPr lang="en-US" dirty="0"/>
              <a:t>Nonlinear characteristic lines suggest many hedge funds are implicit option writers</a:t>
            </a:r>
          </a:p>
        </p:txBody>
      </p:sp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 Performance and Changing Factor Loadings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0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Line of a </a:t>
            </a:r>
            <a:br>
              <a:rPr lang="en-US" dirty="0"/>
            </a:br>
            <a:r>
              <a:rPr lang="en-US" dirty="0"/>
              <a:t>Perfect Market Timer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56" y="1373124"/>
            <a:ext cx="6567487" cy="468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589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Lines of </a:t>
            </a:r>
            <a:br>
              <a:rPr lang="en-US" dirty="0"/>
            </a:br>
            <a:r>
              <a:rPr lang="en-US" dirty="0"/>
              <a:t>Stock Portfolio with Written Options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5946"/>
            <a:ext cx="4287199" cy="465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04" y="3110456"/>
            <a:ext cx="4183095" cy="112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3373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Monthly Return on Hedge Fund Indexes versus Return on the S&amp;P 500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4"/>
          <a:stretch/>
        </p:blipFill>
        <p:spPr bwMode="auto">
          <a:xfrm>
            <a:off x="533399" y="1371600"/>
            <a:ext cx="4317475" cy="406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00738"/>
            <a:ext cx="5410200" cy="5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452738"/>
            <a:ext cx="382476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421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Nassim Taleb:</a:t>
            </a:r>
          </a:p>
          <a:p>
            <a:pPr lvl="1"/>
            <a:r>
              <a:rPr lang="en-US" dirty="0"/>
              <a:t>Many hedge funds rack up fame through strategies that make money most of the time, but expose investors to rare but extreme losses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 October 1987 crash</a:t>
            </a:r>
          </a:p>
          <a:p>
            <a:pPr lvl="1"/>
            <a:r>
              <a:rPr lang="en-US" dirty="0"/>
              <a:t>Long term capital management</a:t>
            </a:r>
          </a:p>
        </p:txBody>
      </p:sp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Events and Hedge Fund Performance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67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Autofit/>
          </a:bodyPr>
          <a:lstStyle/>
          <a:p>
            <a:r>
              <a:rPr lang="en-US" dirty="0"/>
              <a:t>2% of assets plus an incentive fee equal to 20% of investment profits</a:t>
            </a:r>
          </a:p>
          <a:p>
            <a:r>
              <a:rPr lang="en-US" dirty="0"/>
              <a:t>Incentive fees are effectively call options on the portfolio with: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sz="2800" i="1" dirty="0"/>
              <a:t>X</a:t>
            </a:r>
            <a:r>
              <a:rPr lang="en-US" sz="2800" dirty="0"/>
              <a:t> = (Portfolio value) × (1 + Benchmark return)</a:t>
            </a:r>
          </a:p>
          <a:p>
            <a:r>
              <a:rPr lang="en-US" dirty="0"/>
              <a:t>The manager gets the fee if the portfolio value rises sufficiently, but loses nothing if it falls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dirty="0"/>
              <a:t>Fee Structure in Hedge Funds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81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Fees as a Call Option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3539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215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Hedge Fund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Transparency</a:t>
            </a:r>
            <a:r>
              <a:rPr lang="en-US" sz="2800" dirty="0"/>
              <a:t>: LLP with minimal disclosure of strategy and portfolio composition</a:t>
            </a:r>
          </a:p>
          <a:p>
            <a:endParaRPr lang="en-US" sz="2800" dirty="0"/>
          </a:p>
          <a:p>
            <a:r>
              <a:rPr lang="en-US" sz="2800" i="1" dirty="0"/>
              <a:t>Investors</a:t>
            </a:r>
            <a:r>
              <a:rPr lang="en-US" sz="2800" dirty="0"/>
              <a:t>: No more than 100 </a:t>
            </a:r>
            <a:r>
              <a:rPr lang="en-US" altLang="ja-JP" sz="2800" dirty="0"/>
              <a:t>“</a:t>
            </a:r>
            <a:r>
              <a:rPr lang="en-US" sz="2800" dirty="0"/>
              <a:t>sophisticated</a:t>
            </a:r>
            <a:r>
              <a:rPr lang="en-US" altLang="ja-JP" sz="2800" dirty="0"/>
              <a:t>”</a:t>
            </a:r>
            <a:r>
              <a:rPr lang="ja-JP" altLang="en-US" sz="2800" dirty="0"/>
              <a:t> </a:t>
            </a:r>
            <a:r>
              <a:rPr lang="en-US" altLang="ja-JP" sz="2800" dirty="0"/>
              <a:t>and wealthy </a:t>
            </a:r>
            <a:r>
              <a:rPr lang="en-US" sz="2800" dirty="0"/>
              <a:t>investors </a:t>
            </a:r>
          </a:p>
        </p:txBody>
      </p:sp>
      <p:sp>
        <p:nvSpPr>
          <p:cNvPr id="6149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Mutual Fund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Transparency</a:t>
            </a:r>
            <a:r>
              <a:rPr lang="en-US" sz="2800" dirty="0"/>
              <a:t>: Regulations require public disclosure of strategy and portfolio composition</a:t>
            </a:r>
          </a:p>
          <a:p>
            <a:endParaRPr lang="en-US" sz="2800" dirty="0"/>
          </a:p>
          <a:p>
            <a:r>
              <a:rPr lang="en-US" sz="2800" i="1" dirty="0"/>
              <a:t>Investors</a:t>
            </a:r>
            <a:r>
              <a:rPr lang="en-US" sz="2800" dirty="0"/>
              <a:t>: Number is not limited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Funds versus Mutual Funds</a:t>
            </a:r>
            <a:br>
              <a:rPr lang="en-US" dirty="0"/>
            </a:br>
            <a:r>
              <a:rPr lang="en-US" sz="2000" dirty="0"/>
              <a:t>(1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752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2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High water mark</a:t>
            </a:r>
          </a:p>
          <a:p>
            <a:pPr lvl="1"/>
            <a:r>
              <a:rPr lang="en-US" dirty="0"/>
              <a:t>The fee structure can give incentives to shut down a poorly performing fund</a:t>
            </a:r>
          </a:p>
          <a:p>
            <a:pPr lvl="2"/>
            <a:r>
              <a:rPr lang="en-US" dirty="0"/>
              <a:t>If a fund experiences losses, no incentive fee until it recovers its previous higher value</a:t>
            </a:r>
          </a:p>
          <a:p>
            <a:pPr lvl="2"/>
            <a:r>
              <a:rPr lang="en-US" dirty="0"/>
              <a:t>With deep losses, this may be too difficult so the fund closes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Structure in Hedge Funds</a:t>
            </a:r>
            <a:br>
              <a:rPr lang="en-US" dirty="0"/>
            </a:br>
            <a:r>
              <a:rPr lang="en-US" sz="2000" dirty="0"/>
              <a:t>(1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01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Funds of funds (feeder funds)</a:t>
            </a:r>
          </a:p>
          <a:p>
            <a:pPr lvl="1"/>
            <a:r>
              <a:rPr lang="en-US" dirty="0"/>
              <a:t>Hedge funds that invest in one or more other funds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diversify across hedge funds</a:t>
            </a:r>
          </a:p>
          <a:p>
            <a:pPr lvl="1"/>
            <a:r>
              <a:rPr lang="en-US" dirty="0"/>
              <a:t>Supposed to provide due diligence in screening funds for investment worthiness</a:t>
            </a:r>
          </a:p>
          <a:p>
            <a:pPr lvl="2"/>
            <a:r>
              <a:rPr lang="en-US" dirty="0"/>
              <a:t>Madoff scandal showed that these advantages are not always realized in practice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Structure in Hedge Funds</a:t>
            </a:r>
            <a:br>
              <a:rPr lang="en-US" dirty="0"/>
            </a:br>
            <a:r>
              <a:rPr lang="en-US" sz="2000" dirty="0"/>
              <a:t>(2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10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Funds of funds</a:t>
            </a:r>
          </a:p>
          <a:p>
            <a:pPr lvl="1"/>
            <a:r>
              <a:rPr lang="en-US" dirty="0"/>
              <a:t>Pay an incentive fee to each underlying fund that outperforms its benchmark even if the aggregate performance is poor</a:t>
            </a:r>
          </a:p>
          <a:p>
            <a:pPr lvl="2"/>
            <a:r>
              <a:rPr lang="en-US" dirty="0"/>
              <a:t>Diversification can hurt the investor in this case</a:t>
            </a:r>
          </a:p>
          <a:p>
            <a:pPr lvl="1"/>
            <a:r>
              <a:rPr lang="en-US" dirty="0"/>
              <a:t>Spread risk across several different funds, but operate with considerable leverage</a:t>
            </a:r>
          </a:p>
          <a:p>
            <a:pPr lvl="1"/>
            <a:r>
              <a:rPr lang="en-US" dirty="0"/>
              <a:t>If the various hedge funds in which these funds of funds invest have similar investment styles, diversification may be an illusion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Structure in Hedge Funds</a:t>
            </a:r>
            <a:br>
              <a:rPr lang="en-US" dirty="0"/>
            </a:b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41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fund of funds has $1 million invested in three hedge funds</a:t>
            </a:r>
          </a:p>
          <a:p>
            <a:r>
              <a:rPr lang="en-US" sz="2400" dirty="0"/>
              <a:t>Hurdle rate for the incentive fee is a zero return</a:t>
            </a:r>
          </a:p>
          <a:p>
            <a:r>
              <a:rPr lang="en-US" sz="2400" dirty="0"/>
              <a:t>Each fund charges an incentive fee of 20% </a:t>
            </a:r>
          </a:p>
          <a:p>
            <a:r>
              <a:rPr lang="en-US" sz="2400" dirty="0"/>
              <a:t>The aggregate portfolio of the fund of funds is -5%</a:t>
            </a:r>
          </a:p>
          <a:p>
            <a:r>
              <a:rPr lang="en-US" sz="2400" dirty="0"/>
              <a:t>Still pays incentive fees of $.12 for every $3 invested</a:t>
            </a:r>
          </a:p>
        </p:txBody>
      </p:sp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Fees in Funds of Funds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38746"/>
            <a:ext cx="8458200" cy="249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7861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Hedge Fund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Investment Strategies</a:t>
            </a:r>
            <a:r>
              <a:rPr lang="en-US" sz="2800" dirty="0"/>
              <a:t>: Very flexible, funds can act opportunistically; make a wide range of investments</a:t>
            </a:r>
          </a:p>
          <a:p>
            <a:r>
              <a:rPr lang="en-US" sz="2800" dirty="0"/>
              <a:t>Often use shorting, leverage, options</a:t>
            </a:r>
          </a:p>
        </p:txBody>
      </p:sp>
      <p:sp>
        <p:nvSpPr>
          <p:cNvPr id="7173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Mutual Fund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Investment Strategies</a:t>
            </a:r>
            <a:r>
              <a:rPr lang="en-US" sz="2800" dirty="0"/>
              <a:t>: Predictable, stable strategies, stated in prospectus</a:t>
            </a:r>
          </a:p>
          <a:p>
            <a:endParaRPr lang="en-US" sz="2800" dirty="0"/>
          </a:p>
          <a:p>
            <a:r>
              <a:rPr lang="en-US" sz="2800" dirty="0"/>
              <a:t>Limited use of shorting, leverage, options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Funds versus Mutual Funds</a:t>
            </a:r>
            <a:br>
              <a:rPr lang="en-US" dirty="0"/>
            </a:br>
            <a:r>
              <a:rPr lang="en-US" sz="2000" dirty="0"/>
              <a:t>(2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752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Hedge Fund</a:t>
            </a:r>
          </a:p>
        </p:txBody>
      </p:sp>
      <p:sp>
        <p:nvSpPr>
          <p:cNvPr id="819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Liquidity</a:t>
            </a:r>
            <a:r>
              <a:rPr lang="en-US" sz="2600" dirty="0"/>
              <a:t>: Have lock-up periods, require advance redemption notices</a:t>
            </a:r>
          </a:p>
          <a:p>
            <a:r>
              <a:rPr lang="en-US" sz="2600" i="1" dirty="0"/>
              <a:t>Compensation structure</a:t>
            </a:r>
            <a:r>
              <a:rPr lang="en-US" sz="2600" dirty="0"/>
              <a:t>: Management fee of 1-2% of assets and an incentive fee of 20% of profits</a:t>
            </a:r>
          </a:p>
        </p:txBody>
      </p:sp>
      <p:sp>
        <p:nvSpPr>
          <p:cNvPr id="819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Mutual Fund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Liquidity</a:t>
            </a:r>
            <a:r>
              <a:rPr lang="en-US" sz="2600" dirty="0"/>
              <a:t>: Investments can be moved more easily into and out of a fund</a:t>
            </a:r>
          </a:p>
          <a:p>
            <a:r>
              <a:rPr lang="en-US" sz="2600" i="1" dirty="0"/>
              <a:t>Compensation structure</a:t>
            </a:r>
            <a:r>
              <a:rPr lang="en-US" sz="2600" dirty="0"/>
              <a:t>: Fees are usually a fixed percentage of assets, typically 0.5% to 1.25%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Funds versus Mutual Funds</a:t>
            </a:r>
            <a:br>
              <a:rPr lang="en-US" dirty="0"/>
            </a:b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752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6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Directional</a:t>
            </a:r>
          </a:p>
          <a:p>
            <a:pPr lvl="1"/>
            <a:r>
              <a:rPr lang="en-US" dirty="0"/>
              <a:t>Bets that one sector or another will outperform other sectors</a:t>
            </a:r>
          </a:p>
          <a:p>
            <a:r>
              <a:rPr lang="en-US" dirty="0"/>
              <a:t>Nondirectional</a:t>
            </a:r>
          </a:p>
          <a:p>
            <a:pPr lvl="1"/>
            <a:r>
              <a:rPr lang="en-US" dirty="0"/>
              <a:t>Exploit temporary misalignments in relative valuation across sectors</a:t>
            </a:r>
          </a:p>
          <a:p>
            <a:pPr lvl="1"/>
            <a:r>
              <a:rPr lang="en-US" dirty="0"/>
              <a:t>Buy one type of security and sell another</a:t>
            </a:r>
          </a:p>
          <a:p>
            <a:pPr lvl="1"/>
            <a:r>
              <a:rPr lang="en-US" dirty="0"/>
              <a:t>Strives to be market neutral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 Strategies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5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67672"/>
            <a:ext cx="783875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722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Arbitrage</a:t>
            </a:r>
          </a:p>
          <a:p>
            <a:pPr lvl="1"/>
            <a:r>
              <a:rPr lang="en-US" dirty="0"/>
              <a:t>Quantitative systems seek out many temporary and modest misalignments in prices</a:t>
            </a:r>
          </a:p>
          <a:p>
            <a:pPr lvl="1"/>
            <a:r>
              <a:rPr lang="en-US" dirty="0"/>
              <a:t>Trades in hundreds of securities a day with short holding periods</a:t>
            </a:r>
          </a:p>
          <a:p>
            <a:pPr lvl="1"/>
            <a:r>
              <a:rPr lang="en-US" i="1" dirty="0"/>
              <a:t>Pairs trading</a:t>
            </a:r>
            <a:r>
              <a:rPr lang="en-US" dirty="0"/>
              <a:t>: Pair similar companies with highly correlated returns where one is priced more aggressively</a:t>
            </a:r>
          </a:p>
          <a:p>
            <a:pPr lvl="1"/>
            <a:r>
              <a:rPr lang="en-US" i="1" dirty="0"/>
              <a:t>Data mining</a:t>
            </a:r>
            <a:r>
              <a:rPr lang="en-US" dirty="0"/>
              <a:t>: Uncovers systematic pricing patterns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 Strategies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5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Invest wherever you can find 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Hedge systematic risk of the investment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isolates its 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 exposure to desired market sectors by using passive products such as indexed mutual funds, ETFs, or index futures</a:t>
            </a:r>
          </a:p>
          <a:p>
            <a:pPr lvl="1"/>
            <a:r>
              <a:rPr lang="en-US" i="1" dirty="0"/>
              <a:t>Transfer alpha</a:t>
            </a:r>
            <a:r>
              <a:rPr lang="en-US" dirty="0"/>
              <a:t> from the sector where you find it to the asset class in which you ultimately establish exposure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Alpha</a:t>
            </a:r>
            <a:br>
              <a:rPr lang="en-US" dirty="0"/>
            </a:br>
            <a:r>
              <a:rPr lang="en-US" sz="2000" dirty="0"/>
              <a:t>(1 of 5)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26-</a:t>
            </a:r>
            <a:fld id="{B6D3B5B6-5AF9-4617-A2DC-7E1ABD96D9F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45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1269</TotalTime>
  <Words>1414</Words>
  <Application>Microsoft Office PowerPoint</Application>
  <PresentationFormat>On-screen Show (4:3)</PresentationFormat>
  <Paragraphs>231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Calibri</vt:lpstr>
      <vt:lpstr>Cambria</vt:lpstr>
      <vt:lpstr>Constantia</vt:lpstr>
      <vt:lpstr>Wingdings</vt:lpstr>
      <vt:lpstr>BKM_PPT_Ch01_11e_NB</vt:lpstr>
      <vt:lpstr>Equation</vt:lpstr>
      <vt:lpstr>Chapter Twenty Six</vt:lpstr>
      <vt:lpstr>Chapter Overview</vt:lpstr>
      <vt:lpstr>Hedge Funds versus Mutual Funds (1 of 3)</vt:lpstr>
      <vt:lpstr>Hedge Funds versus Mutual Funds (2 of 3)</vt:lpstr>
      <vt:lpstr>Hedge Funds versus Mutual Funds (3 of 3)</vt:lpstr>
      <vt:lpstr>Hedge Fund Strategies (1 of 2)</vt:lpstr>
      <vt:lpstr>Hedge Fund Styles</vt:lpstr>
      <vt:lpstr>Hedge Fund Strategies (2 of 2)</vt:lpstr>
      <vt:lpstr>Portable Alpha (1 of 5)</vt:lpstr>
      <vt:lpstr>Portable Alpha (2 of 5)</vt:lpstr>
      <vt:lpstr>Portable Alpha (3 of 5)</vt:lpstr>
      <vt:lpstr>Portable Alpha (4 of 5)</vt:lpstr>
      <vt:lpstr>Portable Alpha (5 of 5)</vt:lpstr>
      <vt:lpstr>A Pure Play</vt:lpstr>
      <vt:lpstr>Style Analysis for Hedge Funds </vt:lpstr>
      <vt:lpstr>Performance Measurement for  Hedge Funds (1 of 2)</vt:lpstr>
      <vt:lpstr>Performance Measurement for  Hedge Funds (2 of 2)</vt:lpstr>
      <vt:lpstr>Liquidity and Hedge Fund Performance (1 of 2)</vt:lpstr>
      <vt:lpstr>Hedge Funds with Higher  Serial Correlation in Returns</vt:lpstr>
      <vt:lpstr>Liquidity and Hedge Fund Performance (2 of 2)</vt:lpstr>
      <vt:lpstr>Average Hedge Fund Returns  as a Function of Liquidity Risk</vt:lpstr>
      <vt:lpstr>Hedge Fund Performance and  Survivorship Bias</vt:lpstr>
      <vt:lpstr>Hedge Fund Performance and Changing Factor Loadings</vt:lpstr>
      <vt:lpstr>Characteristic Line of a  Perfect Market Timer</vt:lpstr>
      <vt:lpstr>Characteristic Lines of  Stock Portfolio with Written Options</vt:lpstr>
      <vt:lpstr>Monthly Return on Hedge Fund Indexes versus Return on the S&amp;P 500</vt:lpstr>
      <vt:lpstr>Tail Events and Hedge Fund Performance</vt:lpstr>
      <vt:lpstr>Fee Structure in Hedge Funds</vt:lpstr>
      <vt:lpstr>Incentive Fees as a Call Option</vt:lpstr>
      <vt:lpstr>Fee Structure in Hedge Funds (1 of 3)</vt:lpstr>
      <vt:lpstr>Fee Structure in Hedge Funds (2 of 3)</vt:lpstr>
      <vt:lpstr>Fee Structure in Hedge Funds (3 of 3)</vt:lpstr>
      <vt:lpstr>Incentive Fees in Funds of Funds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56</cp:revision>
  <cp:lastPrinted>2017-03-07T15:41:56Z</cp:lastPrinted>
  <dcterms:created xsi:type="dcterms:W3CDTF">2017-03-09T17:21:39Z</dcterms:created>
  <dcterms:modified xsi:type="dcterms:W3CDTF">2018-01-23T00:37:27Z</dcterms:modified>
</cp:coreProperties>
</file>