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7"/>
  </p:notesMasterIdLst>
  <p:handoutMasterIdLst>
    <p:handoutMasterId r:id="rId28"/>
  </p:handoutMasterIdLst>
  <p:sldIdLst>
    <p:sldId id="313" r:id="rId2"/>
    <p:sldId id="314" r:id="rId3"/>
    <p:sldId id="315" r:id="rId4"/>
    <p:sldId id="316" r:id="rId5"/>
    <p:sldId id="320" r:id="rId6"/>
    <p:sldId id="321" r:id="rId7"/>
    <p:sldId id="322" r:id="rId8"/>
    <p:sldId id="338" r:id="rId9"/>
    <p:sldId id="340" r:id="rId10"/>
    <p:sldId id="343" r:id="rId11"/>
    <p:sldId id="324" r:id="rId12"/>
    <p:sldId id="342" r:id="rId13"/>
    <p:sldId id="339" r:id="rId14"/>
    <p:sldId id="341" r:id="rId15"/>
    <p:sldId id="326" r:id="rId16"/>
    <p:sldId id="327" r:id="rId17"/>
    <p:sldId id="328" r:id="rId18"/>
    <p:sldId id="329" r:id="rId19"/>
    <p:sldId id="330" r:id="rId20"/>
    <p:sldId id="344" r:id="rId21"/>
    <p:sldId id="331" r:id="rId22"/>
    <p:sldId id="332" r:id="rId23"/>
    <p:sldId id="333" r:id="rId24"/>
    <p:sldId id="334" r:id="rId25"/>
    <p:sldId id="337" r:id="rId26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911E3C"/>
    <a:srgbClr val="E9D2D7"/>
    <a:srgbClr val="FFF5F5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2" autoAdjust="0"/>
    <p:restoredTop sz="86737" autoAdjust="0"/>
  </p:normalViewPr>
  <p:slideViewPr>
    <p:cSldViewPr>
      <p:cViewPr varScale="1">
        <p:scale>
          <a:sx n="76" d="100"/>
          <a:sy n="76" d="100"/>
        </p:scale>
        <p:origin x="12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219199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7117" y="1219199"/>
            <a:ext cx="8077200" cy="1524000"/>
          </a:xfr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103987"/>
            <a:ext cx="8077200" cy="29718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0" y="649605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i="1" dirty="0"/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24"/>
            <a:ext cx="8229600" cy="4753039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124"/>
            <a:ext cx="4038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3124"/>
            <a:ext cx="4038600" cy="47530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6617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379"/>
            <a:ext cx="4040188" cy="4109784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6617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6379"/>
            <a:ext cx="4041775" cy="4109784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55488"/>
            <a:ext cx="5111750" cy="4870675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721475"/>
            <a:ext cx="3086100" cy="133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721475"/>
            <a:ext cx="20574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25406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Twenty Seven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Theory of Active Portfolio Management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Most investment managers are judged on performance relative to a </a:t>
            </a:r>
            <a:r>
              <a:rPr lang="en-US" sz="3000" b="1" dirty="0"/>
              <a:t>benchmark portfolio</a:t>
            </a:r>
          </a:p>
          <a:p>
            <a:r>
              <a:rPr lang="en-US" sz="3000" dirty="0"/>
              <a:t>Such commitment raises the importance of </a:t>
            </a:r>
            <a:r>
              <a:rPr lang="en-US" sz="3000" b="1" dirty="0"/>
              <a:t>tracking error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Tracking Error</a:t>
            </a:r>
            <a:br>
              <a:rPr lang="en-US" altLang="en-US" dirty="0"/>
            </a:br>
            <a:r>
              <a:rPr lang="en-US" altLang="en-US" sz="2000" dirty="0"/>
              <a:t>(1 of 2)</a:t>
            </a:r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082361"/>
              </p:ext>
            </p:extLst>
          </p:nvPr>
        </p:nvGraphicFramePr>
        <p:xfrm>
          <a:off x="1219200" y="3581400"/>
          <a:ext cx="7406899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4698720" imgH="1498320" progId="Equation.DSMT4">
                  <p:embed/>
                </p:oleObj>
              </mc:Choice>
              <mc:Fallback>
                <p:oleObj name="Equation" r:id="rId3" imgW="469872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581400"/>
                        <a:ext cx="7406899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834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Tracking Error</a:t>
            </a:r>
            <a:br>
              <a:rPr lang="en-US" altLang="en-US" dirty="0"/>
            </a:br>
            <a:r>
              <a:rPr lang="en-US" altLang="en-US" sz="2000" dirty="0"/>
              <a:t>(2 of 2)</a:t>
            </a:r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6928"/>
              </p:ext>
            </p:extLst>
          </p:nvPr>
        </p:nvGraphicFramePr>
        <p:xfrm>
          <a:off x="1447800" y="2057400"/>
          <a:ext cx="6148467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3340080" imgH="1904760" progId="Equation.DSMT4">
                  <p:embed/>
                </p:oleObj>
              </mc:Choice>
              <mc:Fallback>
                <p:oleObj name="Equation" r:id="rId3" imgW="3340080" imgH="1904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057400"/>
                        <a:ext cx="6148467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5719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8232" y="1445450"/>
            <a:ext cx="6887536" cy="3648584"/>
          </a:xfr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Reduced Efficiency when Benchmark Risk is Lowered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5105400"/>
            <a:ext cx="8001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254061"/>
                </a:solidFill>
                <a:latin typeface="+mn-lt"/>
              </a:rPr>
              <a:t>Benchmark risk is the standard deviation of the tracking error, T</a:t>
            </a:r>
            <a:r>
              <a:rPr lang="en-US" altLang="en-US" sz="2400" baseline="-25000" dirty="0">
                <a:solidFill>
                  <a:srgbClr val="254061"/>
                </a:solidFill>
                <a:latin typeface="+mn-lt"/>
              </a:rPr>
              <a:t>E </a:t>
            </a:r>
            <a:r>
              <a:rPr lang="en-US" altLang="en-US" sz="2400" dirty="0">
                <a:solidFill>
                  <a:srgbClr val="254061"/>
                </a:solidFill>
                <a:latin typeface="+mn-lt"/>
              </a:rPr>
              <a:t>= R</a:t>
            </a:r>
            <a:r>
              <a:rPr lang="en-US" altLang="en-US" sz="2400" baseline="-25000" dirty="0">
                <a:solidFill>
                  <a:srgbClr val="254061"/>
                </a:solidFill>
                <a:latin typeface="+mn-lt"/>
              </a:rPr>
              <a:t>P </a:t>
            </a:r>
            <a:r>
              <a:rPr lang="en-US" altLang="en-US" sz="2400" dirty="0">
                <a:solidFill>
                  <a:srgbClr val="254061"/>
                </a:solidFill>
                <a:latin typeface="+mn-lt"/>
              </a:rPr>
              <a:t>- R</a:t>
            </a:r>
            <a:r>
              <a:rPr lang="en-US" altLang="en-US" sz="2400" baseline="-25000" dirty="0">
                <a:solidFill>
                  <a:srgbClr val="254061"/>
                </a:solidFill>
                <a:latin typeface="+mn-lt"/>
              </a:rPr>
              <a:t>M.</a:t>
            </a:r>
            <a:r>
              <a:rPr lang="en-US" altLang="en-US" sz="2400" dirty="0">
                <a:solidFill>
                  <a:srgbClr val="254061"/>
                </a:solidFill>
                <a:latin typeface="+mn-lt"/>
              </a:rPr>
              <a:t> Control it by restricting W</a:t>
            </a:r>
            <a:r>
              <a:rPr lang="en-US" altLang="en-US" sz="2400" baseline="-25000" dirty="0">
                <a:solidFill>
                  <a:srgbClr val="254061"/>
                </a:solidFill>
                <a:latin typeface="+mn-lt"/>
              </a:rPr>
              <a:t>A</a:t>
            </a:r>
            <a:endParaRPr lang="en-US" altLang="en-US" sz="2400" dirty="0">
              <a:solidFill>
                <a:srgbClr val="254061"/>
              </a:solidFill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33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205" y="1491935"/>
            <a:ext cx="7449590" cy="4515480"/>
          </a:xfr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Optimal Risky Portfolio with the Analysts’ New Forecasts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17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Sharpe ratio falls from 1.65 to 1.06</a:t>
            </a:r>
          </a:p>
          <a:p>
            <a:endParaRPr lang="en-US" altLang="en-US" dirty="0"/>
          </a:p>
          <a:p>
            <a:r>
              <a:rPr lang="en-US" altLang="en-US" dirty="0"/>
              <a:t>M-square is now .0835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Optimal Risky Portfolio with the Analysts’ New Forecasts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accurate is your forecast?</a:t>
            </a:r>
          </a:p>
          <a:p>
            <a:endParaRPr lang="en-US" altLang="en-US" dirty="0"/>
          </a:p>
          <a:p>
            <a:r>
              <a:rPr lang="en-US" altLang="en-US" dirty="0"/>
              <a:t>Regress forecast alphas on actual, realized alphas to adjust alpha for the accuracy of the analysts’ previous forecasts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Adjusting Forecasts for the </a:t>
            </a:r>
            <a:br>
              <a:rPr lang="en-US" altLang="en-US" dirty="0"/>
            </a:br>
            <a:r>
              <a:rPr lang="en-US" altLang="en-US" dirty="0"/>
              <a:t>Precision of Alpha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246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2653" y="1420488"/>
            <a:ext cx="5858693" cy="4658375"/>
          </a:xfr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Organizational Chart for Portfolio Management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939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The BL model allows portfolio managers to incorporate complex forecasts into the portfolio construction process</a:t>
            </a:r>
          </a:p>
          <a:p>
            <a:endParaRPr lang="en-US" altLang="en-US" dirty="0"/>
          </a:p>
          <a:p>
            <a:r>
              <a:rPr lang="en-US" altLang="en-US" dirty="0"/>
              <a:t>Data hails from two sources: history and forecasts, called views</a:t>
            </a:r>
          </a:p>
          <a:p>
            <a:endParaRPr lang="en-US" altLang="en-US" dirty="0"/>
          </a:p>
          <a:p>
            <a:r>
              <a:rPr lang="en-US" altLang="en-US" dirty="0"/>
              <a:t>Historical sample is used to estimate covariance matrix and asset allocation to make baseline forecasts</a:t>
            </a:r>
          </a:p>
          <a:p>
            <a:endParaRPr lang="en-US" altLang="en-US" dirty="0"/>
          </a:p>
          <a:p>
            <a:r>
              <a:rPr lang="en-US" altLang="en-US" dirty="0"/>
              <a:t>Views represent departure from the baseline, establishing new alpha forecasts and an optimal risky P</a:t>
            </a:r>
          </a:p>
        </p:txBody>
      </p:sp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Black-Litterman (BL)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2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Estimate the covariance matrix from recent historical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Determine a baseline forecast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Integrate the manager’s private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Develop revised (posterior) expectations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Apply portfolio optimization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in the BL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24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373124"/>
            <a:ext cx="5191850" cy="4686954"/>
          </a:xfr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Sensitivity of Black-Litterman Portfolio Performance to Confidence Level </a:t>
            </a:r>
            <a:r>
              <a:rPr lang="en-US" altLang="en-US" sz="2000" dirty="0"/>
              <a:t>(1 of 2)</a:t>
            </a:r>
            <a:endParaRPr lang="en-US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05400"/>
            <a:ext cx="21812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52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Treynor-Black model</a:t>
            </a:r>
          </a:p>
          <a:p>
            <a:pPr lvl="1"/>
            <a:r>
              <a:rPr lang="en-US" altLang="en-US" dirty="0"/>
              <a:t>The optimization uses analysts’ forecasts of superior performance</a:t>
            </a:r>
          </a:p>
          <a:p>
            <a:pPr lvl="1"/>
            <a:r>
              <a:rPr lang="en-US" altLang="en-US" dirty="0"/>
              <a:t>The model is adjusted for tracking error and for analyst forecast error</a:t>
            </a:r>
          </a:p>
          <a:p>
            <a:r>
              <a:rPr lang="en-US" altLang="en-US" dirty="0"/>
              <a:t>Black-Litterman model</a:t>
            </a:r>
          </a:p>
          <a:p>
            <a:pPr lvl="1"/>
            <a:r>
              <a:rPr lang="en-US" altLang="en-US" dirty="0"/>
              <a:t>Quantify complex forecasts</a:t>
            </a:r>
          </a:p>
          <a:p>
            <a:pPr lvl="1"/>
            <a:r>
              <a:rPr lang="en-US" altLang="en-US" dirty="0"/>
              <a:t>Apply these views to portfolio construction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55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02672"/>
            <a:ext cx="8229600" cy="4494007"/>
          </a:xfr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Sensitivity of Black-Litterman Portfolio Performance to Confidence Level </a:t>
            </a:r>
            <a:r>
              <a:rPr lang="en-US" altLang="en-US" sz="2000" dirty="0"/>
              <a:t>(2 of 2)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525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BL model and the Black-Treynor (TB) model are complements</a:t>
            </a:r>
          </a:p>
          <a:p>
            <a:r>
              <a:rPr lang="en-US" altLang="en-US" dirty="0"/>
              <a:t>The models are identical with respect to the optimization process and will chose identical portfolios given identical inputs</a:t>
            </a:r>
          </a:p>
          <a:p>
            <a:r>
              <a:rPr lang="en-US" altLang="en-US" dirty="0"/>
              <a:t>The BL model is a generalization of the TB model that allows you to have views about relative performance that cannot be used in the TB model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 Conclusions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Black-Litterman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Optimal portfolio weights and performance are highly sensitive to the degree of confidence in the views</a:t>
            </a:r>
          </a:p>
          <a:p>
            <a:r>
              <a:rPr lang="en-US" altLang="en-US" dirty="0"/>
              <a:t>The validity of the BL model rests largely upon the way in which the confidence about views is developed</a:t>
            </a:r>
          </a:p>
        </p:txBody>
      </p:sp>
      <p:sp>
        <p:nvSpPr>
          <p:cNvPr id="23557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Treynor-Black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 dirty="0"/>
              <a:t>TB model is not applied in the field because it results in “wild” portfolio weights</a:t>
            </a:r>
          </a:p>
          <a:p>
            <a:endParaRPr lang="en-US" altLang="en-US" dirty="0"/>
          </a:p>
          <a:p>
            <a:r>
              <a:rPr lang="en-US" altLang="en-US" dirty="0"/>
              <a:t>The extreme weights are a consequence of failing to adjust alpha values to reflect forecast precision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 versus TB</a:t>
            </a:r>
            <a:br>
              <a:rPr lang="en-US" altLang="en-US" dirty="0"/>
            </a:br>
            <a:r>
              <a:rPr lang="en-US" altLang="en-US" sz="2000" dirty="0"/>
              <a:t>(1 of 2)</a:t>
            </a:r>
            <a:endParaRPr lang="en-US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1752600"/>
            <a:ext cx="0" cy="3886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5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Black-Litterman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Use the BL model for asset allocation</a:t>
            </a:r>
          </a:p>
          <a:p>
            <a:r>
              <a:rPr lang="en-US" altLang="en-US" dirty="0"/>
              <a:t>Views about relative performance are useful even when the degree of confidence is inaccurately estimated</a:t>
            </a:r>
          </a:p>
        </p:txBody>
      </p:sp>
      <p:sp>
        <p:nvSpPr>
          <p:cNvPr id="24581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Treynor-Black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 dirty="0"/>
              <a:t>Use the TB model for the management of security analysis with proper adjustment of alpha forecasts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 versus TB</a:t>
            </a:r>
            <a:br>
              <a:rPr lang="en-US" altLang="en-US" dirty="0"/>
            </a:br>
            <a:r>
              <a:rPr lang="en-US" altLang="en-US" sz="2000" dirty="0"/>
              <a:t>(2 of 2)</a:t>
            </a:r>
            <a:endParaRPr lang="en-US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1752600"/>
            <a:ext cx="0" cy="3886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Kane, Marcus, and Trippi show that active management fees depend 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The coefficient of risk aversion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The distribution of the squared information ratio in the universe of securities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The precision of the security analysts</a:t>
            </a: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Value of Active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71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gap between theory and practice has been narrowing in recent years</a:t>
            </a:r>
          </a:p>
          <a:p>
            <a:r>
              <a:rPr lang="en-US" altLang="en-US" dirty="0"/>
              <a:t>The CFA Institute has worked to transfer investment theory to the asset management industry</a:t>
            </a:r>
          </a:p>
          <a:p>
            <a:r>
              <a:rPr lang="en-US" altLang="en-US" dirty="0"/>
              <a:t>The TB and BL models are not yet widely used in industry, perhaps because of the issues in adjusting for analysts’ forecast errors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Concluding Remarks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43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0706" y="1382382"/>
            <a:ext cx="6139294" cy="4701432"/>
          </a:xfrm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Construction and Properties of the Optimal Risky Portfolio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38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Active Portfolio Management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" y="1308100"/>
            <a:ext cx="4495800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7" y="5105400"/>
            <a:ext cx="2257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16379" y="1524000"/>
            <a:ext cx="441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lang="en-US" sz="3200" kern="1200">
                <a:solidFill>
                  <a:srgbClr val="25406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lang="en-US" sz="2800" kern="1200">
                <a:solidFill>
                  <a:srgbClr val="25406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lang="en-US" sz="2400" kern="1200">
                <a:solidFill>
                  <a:srgbClr val="25406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lang="en-US" sz="2000" kern="1200">
                <a:solidFill>
                  <a:srgbClr val="2540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lang="en-US" sz="2000" kern="1200">
                <a:solidFill>
                  <a:srgbClr val="25406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An active portfolio of six stocks is added to the passive market index portfolio</a:t>
            </a:r>
          </a:p>
          <a:p>
            <a:pPr fontAlgn="auto">
              <a:spcAft>
                <a:spcPts val="0"/>
              </a:spcAft>
            </a:pPr>
            <a:endParaRPr lang="en-US" altLang="en-US" dirty="0"/>
          </a:p>
          <a:p>
            <a:pPr fontAlgn="auto">
              <a:spcAft>
                <a:spcPts val="0"/>
              </a:spcAft>
            </a:pPr>
            <a:r>
              <a:rPr lang="en-US" altLang="en-US" dirty="0"/>
              <a:t>Panel D shows: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Performance increases are very modest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M-square increases by only 19 basis points</a:t>
            </a:r>
          </a:p>
          <a:p>
            <a:pPr lvl="1" fontAlgn="auto">
              <a:spcAft>
                <a:spcPts val="0"/>
              </a:spcAft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5311" y="1391909"/>
            <a:ext cx="7355488" cy="47040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Optimal Risky Portfolio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Sharpe ratio increases to 2.32, a huge risk-adjusted return advantage</a:t>
            </a:r>
          </a:p>
          <a:p>
            <a:endParaRPr lang="en-US" altLang="en-US" dirty="0"/>
          </a:p>
          <a:p>
            <a:r>
              <a:rPr lang="en-US" altLang="en-US" dirty="0"/>
              <a:t>M-square increases to 25.53%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Optimal Risky Portfolio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6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Problems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The optimal portfolio calls for extreme long/short positions that may not be feasible for a real-world portfolio manager</a:t>
            </a:r>
          </a:p>
          <a:p>
            <a:pPr lvl="1"/>
            <a:r>
              <a:rPr lang="en-US" altLang="en-US" dirty="0"/>
              <a:t>The portfolio is too risky and most of the risk is nonsystematic risk</a:t>
            </a:r>
          </a:p>
          <a:p>
            <a:r>
              <a:rPr lang="en-US" altLang="en-US" dirty="0"/>
              <a:t>A solution: Restrict extreme positions</a:t>
            </a:r>
          </a:p>
          <a:p>
            <a:pPr lvl="1"/>
            <a:r>
              <a:rPr lang="en-US" altLang="en-US" dirty="0"/>
              <a:t>This results in a lack of diversification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Results: Problems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073" y="1430014"/>
            <a:ext cx="7363853" cy="463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The Optimal Risky Portfolio, Constrained (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A</a:t>
            </a:r>
            <a:r>
              <a:rPr lang="en-US" altLang="en-US" i="1" dirty="0"/>
              <a:t> ≤1)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3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Sharpe ratio falls from 2.32 to 1.65</a:t>
            </a:r>
          </a:p>
          <a:p>
            <a:endParaRPr lang="en-US" altLang="en-US" dirty="0"/>
          </a:p>
          <a:p>
            <a:r>
              <a:rPr lang="en-US" altLang="en-US" dirty="0"/>
              <a:t>M-square is now .1642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Optimal Risky Portfolio, Constrained (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A</a:t>
            </a:r>
            <a:r>
              <a:rPr lang="en-US" altLang="en-US" i="1" dirty="0"/>
              <a:t> ≤1) </a:t>
            </a:r>
            <a:r>
              <a:rPr lang="en-US" altLang="en-US" dirty="0"/>
              <a:t>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27-</a:t>
            </a:r>
            <a:fld id="{6FDDAABD-81BD-4505-B58C-3BAC88945C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2485</TotalTime>
  <Words>834</Words>
  <Application>Microsoft Office PowerPoint</Application>
  <PresentationFormat>On-screen Show (4:3)</PresentationFormat>
  <Paragraphs>139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Calibri</vt:lpstr>
      <vt:lpstr>Cambria</vt:lpstr>
      <vt:lpstr>Constantia</vt:lpstr>
      <vt:lpstr>BKM_PPT_Ch01_11e_NB</vt:lpstr>
      <vt:lpstr>Equation</vt:lpstr>
      <vt:lpstr>Chapter Twenty Seven</vt:lpstr>
      <vt:lpstr>Overview</vt:lpstr>
      <vt:lpstr>Construction and Properties of the Optimal Risky Portfolio</vt:lpstr>
      <vt:lpstr>Active Portfolio Management</vt:lpstr>
      <vt:lpstr>The Optimal Risky Portfolio</vt:lpstr>
      <vt:lpstr>The Optimal Risky Portfolio Results</vt:lpstr>
      <vt:lpstr>Results: Problems</vt:lpstr>
      <vt:lpstr>The Optimal Risky Portfolio, Constrained (wA ≤1)</vt:lpstr>
      <vt:lpstr>The Optimal Risky Portfolio, Constrained (wA ≤1) Results</vt:lpstr>
      <vt:lpstr>Tracking Error (1 of 2)</vt:lpstr>
      <vt:lpstr>Tracking Error (2 of 2)</vt:lpstr>
      <vt:lpstr>Reduced Efficiency when Benchmark Risk is Lowered </vt:lpstr>
      <vt:lpstr>The Optimal Risky Portfolio with the Analysts’ New Forecasts</vt:lpstr>
      <vt:lpstr>The Optimal Risky Portfolio with the Analysts’ New Forecasts Results</vt:lpstr>
      <vt:lpstr>Adjusting Forecasts for the  Precision of Alpha </vt:lpstr>
      <vt:lpstr>Organizational Chart for Portfolio Management </vt:lpstr>
      <vt:lpstr>The Black-Litterman (BL) Model</vt:lpstr>
      <vt:lpstr>Steps in the BL Model</vt:lpstr>
      <vt:lpstr>Sensitivity of Black-Litterman Portfolio Performance to Confidence Level (1 of 2)</vt:lpstr>
      <vt:lpstr>Sensitivity of Black-Litterman Portfolio Performance to Confidence Level (2 of 2)</vt:lpstr>
      <vt:lpstr>BL Conclusions</vt:lpstr>
      <vt:lpstr>BL versus TB (1 of 2)</vt:lpstr>
      <vt:lpstr>BL versus TB (2 of 2)</vt:lpstr>
      <vt:lpstr>Value of Active Management</vt:lpstr>
      <vt:lpstr>Concluding Remarks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57</cp:revision>
  <cp:lastPrinted>2017-03-07T15:41:56Z</cp:lastPrinted>
  <dcterms:created xsi:type="dcterms:W3CDTF">2017-03-09T17:21:39Z</dcterms:created>
  <dcterms:modified xsi:type="dcterms:W3CDTF">2018-01-23T00:37:57Z</dcterms:modified>
</cp:coreProperties>
</file>