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1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0182-FC6E-2446-9C67-DF117FA5AF73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B7E9-85E6-CB42-8862-C6684360B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B456-67BA-4C7A-BB82-C130ED42D647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E420-2A7B-4E52-B001-7F798C59C7DF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B35-83B7-492F-A484-7ADEBB75C905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0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10D50-13E5-452E-86C4-65CBB004C2D4}" type="datetime1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 525 IS F16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49C5-D69B-4D46-B817-F0A62F09E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5A17-91AE-4AA2-BED6-FB19F215A109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05FF5-0E80-4893-9523-23C81E74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8362A-44BD-40DF-8490-95DADBF84994}" type="datetime1">
              <a:rPr lang="en-US" smtClean="0"/>
              <a:t>9/30/2017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 525 IS F16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9B1F3-8CCE-4F00-9BCB-155601369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18BD-E7B1-405C-A68B-D5487CC7B34E}" type="datetime1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 525 IS F16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D002F-2FA0-4F92-9C5D-C14AF457B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594-517E-4806-99B4-FABA0ABE4CFE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C122-85CF-458A-9746-CA882E10EBC2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5A88-414E-474D-973B-34D2F77B303F}" type="datetime1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B467-EB26-4CD8-A2F6-07782427497B}" type="datetime1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B216-93F1-4A1B-A0B3-063CE79CC232}" type="datetime1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1B-65FE-42EA-88AA-DDDB16377164}" type="datetime1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BA15-61F8-44F0-9700-3499D8024876}" type="datetime1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C62E-C12A-4794-9FB3-CC0BF605D4B9}" type="datetime1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26F6-99AC-4CBA-B6DC-7A7A413FEC57}" type="datetime1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../clipboard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../clipboard/media/image15.png"/><Relationship Id="rId4" Type="http://schemas.openxmlformats.org/officeDocument/2006/relationships/image" Target="../../clipboard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../clipboard/media/image17.png"/><Relationship Id="rId4" Type="http://schemas.openxmlformats.org/officeDocument/2006/relationships/image" Target="../../clipboard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../clipboard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../clipboard/media/image6.png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../clipboard/media/image8.png"/><Relationship Id="rId4" Type="http://schemas.openxmlformats.org/officeDocument/2006/relationships/image" Target="../../clipboard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../clipboard/media/image10.png"/><Relationship Id="rId4" Type="http://schemas.openxmlformats.org/officeDocument/2006/relationships/image" Target="../../clipboard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../clipboard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../clipboard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5416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185822" cy="2301678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36" y="5812639"/>
            <a:ext cx="2396704" cy="5564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3166" y="2656624"/>
            <a:ext cx="559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kzidenz Grotesk BE"/>
                <a:cs typeface="Akzidenz Grotesk BE"/>
              </a:rPr>
              <a:t> </a:t>
            </a:r>
          </a:p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kzidenz Grotesk BE"/>
                <a:cs typeface="Akzidenz Grotesk BE"/>
              </a:rPr>
              <a:t>Discussing the Equity Risk Premium</a:t>
            </a:r>
          </a:p>
        </p:txBody>
      </p:sp>
      <p:pic>
        <p:nvPicPr>
          <p:cNvPr id="1026" name="Picture 2" descr="Deutsche Ban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" y="322217"/>
            <a:ext cx="4095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104" y="1731056"/>
            <a:ext cx="8659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Equity Risk Premium: Three Ways to Estimate</a:t>
            </a:r>
            <a:endParaRPr lang="en-US" sz="2400" dirty="0">
              <a:solidFill>
                <a:schemeClr val="accent2"/>
              </a:solidFill>
              <a:latin typeface="Akzidenz Grotesk BE"/>
              <a:cs typeface="Akzidenz Grotesk BE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04" y="2265972"/>
            <a:ext cx="7804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/>
              <a:t>Using Historical Data:</a:t>
            </a:r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Strengths/Weaknesses of using this method</a:t>
            </a:r>
            <a:r>
              <a:rPr lang="en-US" sz="2000" i="1" dirty="0"/>
              <a:t>? </a:t>
            </a:r>
          </a:p>
          <a:p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89155" y="2956019"/>
                <a:ext cx="3100529" cy="950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𝐸𝑅𝑃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  <m:aln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𝐸𝑅𝑃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55" y="2956019"/>
                <a:ext cx="3100529" cy="950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239" y="1690346"/>
            <a:ext cx="7646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Equity Risk Premium: Three Ways to Estimate</a:t>
            </a:r>
            <a:endParaRPr lang="en-US" sz="2400" dirty="0">
              <a:solidFill>
                <a:schemeClr val="accent2"/>
              </a:solidFill>
              <a:latin typeface="Akzidenz Grotesk BE"/>
              <a:cs typeface="Akzidenz Grotesk BE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239" y="2231769"/>
            <a:ext cx="780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2. Gordon Growth Model:</a:t>
            </a:r>
          </a:p>
          <a:p>
            <a:r>
              <a:rPr lang="en-US" sz="2000" i="1" dirty="0"/>
              <a:t>		</a:t>
            </a:r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r>
              <a:rPr lang="en-US" sz="2000" dirty="0"/>
              <a:t>Solving for expected return on stocks, we obtain: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r>
              <a:rPr lang="en-US" sz="2000" dirty="0"/>
              <a:t>Strengths/Weaknesses of of using this method? </a:t>
            </a:r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52801" y="2701103"/>
                <a:ext cx="9342304" cy="1073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801" y="2701103"/>
                <a:ext cx="9342304" cy="1073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13627" y="4315833"/>
                <a:ext cx="3334231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27" y="4315833"/>
                <a:ext cx="3334231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105" y="1565546"/>
            <a:ext cx="791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Equity Risk Premium: Three Ways to Estimate</a:t>
            </a:r>
            <a:endParaRPr lang="en-US" sz="2400" dirty="0">
              <a:solidFill>
                <a:schemeClr val="accent2"/>
              </a:solidFill>
              <a:latin typeface="Akzidenz Grotesk BE"/>
              <a:cs typeface="Akzidenz Grotesk BE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010" y="2180636"/>
            <a:ext cx="78048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3. Using the Price to Earnings Ratio:</a:t>
            </a:r>
          </a:p>
          <a:p>
            <a:r>
              <a:rPr lang="en-US" sz="2000" i="1" dirty="0"/>
              <a:t>		</a:t>
            </a:r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457200" indent="-457200">
              <a:buAutoNum type="arabicPeriod"/>
            </a:pP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Solving for the expected return on stocks, we obtain</a:t>
            </a:r>
            <a:r>
              <a:rPr lang="en-US" sz="2000" i="1" dirty="0"/>
              <a:t>: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Strengths/Weaknesses of of using this method? </a:t>
            </a:r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352801" y="2887036"/>
                <a:ext cx="9342304" cy="1073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801" y="2887036"/>
                <a:ext cx="9342304" cy="1073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03946" y="4547385"/>
                <a:ext cx="3334231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46" y="4547385"/>
                <a:ext cx="3334231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219200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Fundamental Stock Analysis: </a:t>
            </a:r>
            <a:br>
              <a:rPr lang="en-US" altLang="en-US" sz="3600" b="1"/>
            </a:br>
            <a:r>
              <a:rPr lang="en-US" altLang="en-US" sz="3600" b="1"/>
              <a:t>Models of Equity Valuation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8325"/>
          </a:xfrm>
        </p:spPr>
        <p:txBody>
          <a:bodyPr/>
          <a:lstStyle/>
          <a:p>
            <a:pPr eaLnBrk="1" hangingPunct="1"/>
            <a:r>
              <a:rPr lang="en-US" altLang="en-US" dirty="0"/>
              <a:t>Basic Types of Models</a:t>
            </a:r>
          </a:p>
          <a:p>
            <a:pPr lvl="1" eaLnBrk="1" hangingPunct="1"/>
            <a:r>
              <a:rPr lang="en-US" altLang="en-US" dirty="0"/>
              <a:t>Discounted Cash Flow Models</a:t>
            </a:r>
          </a:p>
          <a:p>
            <a:pPr lvl="1" eaLnBrk="1" hangingPunct="1"/>
            <a:r>
              <a:rPr lang="en-US" altLang="en-US" dirty="0"/>
              <a:t>Balance Sheet Models</a:t>
            </a:r>
          </a:p>
          <a:p>
            <a:pPr lvl="2"/>
            <a:r>
              <a:rPr lang="en-US" altLang="en-US" dirty="0"/>
              <a:t>BV, MV, LV, RC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Dividend Discount Models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Ratio Models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P/E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5473"/>
            <a:ext cx="8001000" cy="1076302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 dirty="0"/>
              <a:t>General Model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4538663" y="2498725"/>
            <a:ext cx="163353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820988" y="2154238"/>
            <a:ext cx="3333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 dirty="0">
                <a:latin typeface="Times New Roman" panose="02020603050405020304" pitchFamily="18" charset="0"/>
              </a:rPr>
              <a:t>V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5119688" y="1812925"/>
            <a:ext cx="393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5484813" y="2568575"/>
            <a:ext cx="2428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3149600" y="2355850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5508625" y="2014538"/>
            <a:ext cx="8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5983288" y="2527300"/>
            <a:ext cx="8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3946525" y="2882900"/>
            <a:ext cx="8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3449638" y="2092325"/>
            <a:ext cx="30003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dirty="0">
                <a:latin typeface="Symbol" panose="05050102010706020507" pitchFamily="18" charset="2"/>
              </a:rPr>
              <a:t>=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5059363" y="2506663"/>
            <a:ext cx="3000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4086225" y="2847975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4060825" y="1752600"/>
            <a:ext cx="2270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latin typeface="Symbol" panose="05050102010706020507" pitchFamily="18" charset="2"/>
              </a:rPr>
              <a:t>¥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3886200" y="1943100"/>
            <a:ext cx="5794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400" dirty="0">
                <a:latin typeface="Symbol" panose="05050102010706020507" pitchFamily="18" charset="2"/>
              </a:rPr>
              <a:t>å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4565650" y="2568575"/>
            <a:ext cx="182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5780088" y="2568575"/>
            <a:ext cx="1825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4725988" y="2568575"/>
            <a:ext cx="2730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4270375" y="28813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0596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229600" cy="218281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V</a:t>
            </a:r>
            <a:r>
              <a:rPr lang="en-US" altLang="en-US" baseline="-25000" dirty="0"/>
              <a:t>0</a:t>
            </a:r>
            <a:r>
              <a:rPr lang="en-US" altLang="en-US" dirty="0"/>
              <a:t> = Value of Stock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</a:t>
            </a:r>
            <a:r>
              <a:rPr lang="en-US" altLang="en-US" baseline="-25000" dirty="0"/>
              <a:t>t  </a:t>
            </a:r>
            <a:r>
              <a:rPr lang="en-US" altLang="en-US" dirty="0"/>
              <a:t>= Dividend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k   = Required return (e.g. CAPM derived)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2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9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0999"/>
            <a:ext cx="8248650" cy="1160463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No Growth Model</a:t>
            </a:r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637088" y="2536825"/>
            <a:ext cx="544512" cy="1588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354388" y="2144713"/>
            <a:ext cx="37941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V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4706938" y="1752600"/>
            <a:ext cx="4492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4754563" y="2624138"/>
            <a:ext cx="2762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3797300" y="2374900"/>
            <a:ext cx="1841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4132263" y="2073275"/>
            <a:ext cx="34131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09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8150" y="3581400"/>
            <a:ext cx="8229600" cy="218281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Stocks that have earnings and dividends that are expected to remain constant</a:t>
            </a:r>
          </a:p>
          <a:p>
            <a:pPr lvl="1" eaLnBrk="1" hangingPunct="1"/>
            <a:r>
              <a:rPr lang="en-US" altLang="en-US"/>
              <a:t>Preferred Stock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5429"/>
            <a:ext cx="8077200" cy="1052059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No Growth Model: Example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25563" y="3717925"/>
            <a:ext cx="7589837" cy="1997075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</a:t>
            </a:r>
            <a:r>
              <a:rPr lang="en-US" altLang="en-US" baseline="-25000"/>
              <a:t>1</a:t>
            </a:r>
            <a:r>
              <a:rPr lang="en-US" altLang="en-US"/>
              <a:t> = D</a:t>
            </a:r>
            <a:r>
              <a:rPr lang="en-US" altLang="en-US" baseline="-25000"/>
              <a:t>1</a:t>
            </a:r>
            <a:r>
              <a:rPr lang="en-US" altLang="en-US"/>
              <a:t> = $5.00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k = .15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V</a:t>
            </a:r>
            <a:r>
              <a:rPr lang="en-US" altLang="en-US" baseline="-25000"/>
              <a:t>0</a:t>
            </a:r>
            <a:r>
              <a:rPr lang="en-US" altLang="en-US"/>
              <a:t> = $5.00 / .15 = $33.33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179888" y="2689225"/>
            <a:ext cx="544512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2897188" y="2297113"/>
            <a:ext cx="37941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V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4249738" y="1905000"/>
            <a:ext cx="4492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4297363" y="2776538"/>
            <a:ext cx="2762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3352800" y="2514600"/>
            <a:ext cx="1841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 i="1" dirty="0">
                <a:latin typeface="Times New Roman" panose="02020603050405020304" pitchFamily="18" charset="0"/>
              </a:rPr>
              <a:t>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3675063" y="2225675"/>
            <a:ext cx="34131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9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6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062038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Constant Growth Model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3852863" y="2538413"/>
            <a:ext cx="1862137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741613" y="2212975"/>
            <a:ext cx="577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Vo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3910013" y="1887538"/>
            <a:ext cx="3762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246688" y="18875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4298950" y="2611438"/>
            <a:ext cx="231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027613" y="26114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4260850" y="20780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3454400" y="2154238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4862513" y="1828800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4645025" y="2552700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4424363" y="1887538"/>
            <a:ext cx="1730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5521325" y="1887538"/>
            <a:ext cx="1730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4576763" y="18875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3664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635726" y="3948113"/>
            <a:ext cx="8051074" cy="218281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g = constant perpetual growth rate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199"/>
            <a:ext cx="8077200" cy="1085852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Constant Growth Model: Example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929063" y="2538413"/>
            <a:ext cx="1862137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17813" y="2212975"/>
            <a:ext cx="577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 dirty="0">
                <a:latin typeface="Times New Roman" panose="02020603050405020304" pitchFamily="18" charset="0"/>
              </a:rPr>
              <a:t>Vo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986213" y="1887538"/>
            <a:ext cx="3762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5322888" y="18875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4375150" y="2611438"/>
            <a:ext cx="231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5103813" y="26114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4337050" y="20780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3530600" y="2154238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4938713" y="1828800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4721225" y="2552700"/>
            <a:ext cx="285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4500563" y="1887538"/>
            <a:ext cx="1730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5597525" y="1887538"/>
            <a:ext cx="1730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4652963" y="1887538"/>
            <a:ext cx="260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1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4688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581400"/>
            <a:ext cx="8229600" cy="2182813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= $5.00	b = 40%	     k = 15%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(1-b) = 60%	D</a:t>
            </a:r>
            <a:r>
              <a:rPr lang="en-US" altLang="en-US" sz="2800" baseline="-25000"/>
              <a:t>1 </a:t>
            </a:r>
            <a:r>
              <a:rPr lang="en-US" altLang="en-US" sz="2800"/>
              <a:t>= $3.00    g = 8%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V</a:t>
            </a:r>
            <a:r>
              <a:rPr lang="en-US" altLang="en-US" sz="2800" baseline="-25000"/>
              <a:t>0</a:t>
            </a:r>
            <a:r>
              <a:rPr lang="en-US" altLang="en-US" sz="2800"/>
              <a:t> = 3.00 / (.15 - .08) = $42.86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8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Stock Prices and </a:t>
            </a:r>
            <a:br>
              <a:rPr lang="en-US" altLang="en-US" sz="3600" b="1"/>
            </a:br>
            <a:r>
              <a:rPr lang="en-US" altLang="en-US" sz="3600" b="1"/>
              <a:t>Investment Opportunities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165475" y="1739900"/>
            <a:ext cx="2730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056063" y="1739900"/>
            <a:ext cx="10604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>
                <a:latin typeface="Times New Roman" panose="02020603050405020304" pitchFamily="18" charset="0"/>
              </a:rPr>
              <a:t>ROE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5670550" y="1739900"/>
            <a:ext cx="2730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 i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3589338" y="1676400"/>
            <a:ext cx="30003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5292725" y="1676400"/>
            <a:ext cx="3000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300">
                <a:latin typeface="Symbol" panose="05050102010706020507" pitchFamily="18" charset="2"/>
              </a:rPr>
              <a:t>´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5704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00050" y="2933700"/>
            <a:ext cx="8077200" cy="2286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g = growth rate in dividends</a:t>
            </a:r>
          </a:p>
          <a:p>
            <a:pPr eaLnBrk="1" hangingPunct="1"/>
            <a:r>
              <a:rPr lang="en-US" altLang="en-US" dirty="0"/>
              <a:t>ROE = Return on Equity for the firm</a:t>
            </a:r>
          </a:p>
          <a:p>
            <a:pPr eaLnBrk="1" hangingPunct="1"/>
            <a:r>
              <a:rPr lang="en-US" altLang="en-US" dirty="0"/>
              <a:t>b = plowback or retention percentage rate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 (1- dividend payout percentage rate)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1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436" y="231662"/>
            <a:ext cx="458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7258" y="1566581"/>
            <a:ext cx="5770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Learning Objectives: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258" y="2405761"/>
            <a:ext cx="82889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Understanding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role of a fixed income research group within a large financial institution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importance of ERP in asset allocation decisions for investment managers (understanding bond vs. equity allocation)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Basics of portfolio mathematics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estimate ERP using historical date, the Gordon Growth Model, and the PE ratio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strengths and weaknesses of the techniques used to estimate 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g = ROE * b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88925" y="12303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926724" name="Group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724400" cy="134778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Cash Cow Ltd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Growth Prospects Inc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E(e) $5/share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E(e) $5/share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b=0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b=0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k=12.5%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D1/k=$40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k=12.5%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D1/k=$40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3" name="Text Box 21"/>
          <p:cNvSpPr txBox="1">
            <a:spLocks noChangeArrowheads="1"/>
          </p:cNvSpPr>
          <p:nvPr/>
        </p:nvSpPr>
        <p:spPr bwMode="auto">
          <a:xfrm>
            <a:off x="441325" y="3048000"/>
            <a:ext cx="44672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Now assume Growth Prospects: projects with ROE 15%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Decide: b=0.6 </a:t>
            </a: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 60% of earnings reinvested at 15%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Dividend then: down to $2 (40% of $5)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926742" name="Group 22"/>
          <p:cNvGraphicFramePr>
            <a:graphicFrameLocks noGrp="1"/>
          </p:cNvGraphicFramePr>
          <p:nvPr/>
        </p:nvGraphicFramePr>
        <p:xfrm>
          <a:off x="5410200" y="1600200"/>
          <a:ext cx="3276600" cy="12192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 &amp; 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PPE $100m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Equity 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$100 million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$100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18" name="Text Box 36"/>
          <p:cNvSpPr txBox="1">
            <a:spLocks noChangeArrowheads="1"/>
          </p:cNvSpPr>
          <p:nvPr/>
        </p:nvSpPr>
        <p:spPr bwMode="auto">
          <a:xfrm>
            <a:off x="5394325" y="2971800"/>
            <a:ext cx="352583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With ROE of 15% </a:t>
            </a: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 $15million earnings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60% of $15million reinvested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Value of firm will grow at 9% p.a.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Assuming same payout ratio: Dividends will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sym typeface="Wingdings" panose="05000000000000000000" pitchFamily="2" charset="2"/>
              </a:rPr>
              <a:t>grow at 9% p.a. as well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9" name="Text Box 37"/>
          <p:cNvSpPr txBox="1">
            <a:spLocks noChangeArrowheads="1"/>
          </p:cNvSpPr>
          <p:nvPr/>
        </p:nvSpPr>
        <p:spPr bwMode="auto">
          <a:xfrm>
            <a:off x="1355725" y="4419600"/>
            <a:ext cx="5807075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Therefore: g = ROE *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           9% = 15% * 0.6</a:t>
            </a:r>
          </a:p>
        </p:txBody>
      </p:sp>
      <p:sp>
        <p:nvSpPr>
          <p:cNvPr id="20520" name="Text Box 38"/>
          <p:cNvSpPr txBox="1">
            <a:spLocks noChangeArrowheads="1"/>
          </p:cNvSpPr>
          <p:nvPr/>
        </p:nvSpPr>
        <p:spPr bwMode="auto">
          <a:xfrm>
            <a:off x="1371600" y="5257800"/>
            <a:ext cx="5791200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New share price: DIV1 / (k – 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                     $2 / (.125 - .09) = $57.14 &gt; $40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05FF5-0E80-4893-9523-23C81E746B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PV of Growth Opportunities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the stock price equals its IV, growth rate is sustained, the stock should sell at: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all earnings paid out as dividends, price should be lower (assuming growth opportunities exist)</a:t>
            </a:r>
          </a:p>
        </p:txBody>
      </p:sp>
      <p:pic>
        <p:nvPicPr>
          <p:cNvPr id="22534" name="Picture 4" descr="Pictur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21574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146175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/>
              <a:t>Present Value of </a:t>
            </a:r>
            <a:br>
              <a:rPr lang="en-US" altLang="en-US" sz="3600" b="1"/>
            </a:br>
            <a:r>
              <a:rPr lang="en-US" altLang="en-US" sz="3600" b="1"/>
              <a:t>Growth Opportunities </a:t>
            </a:r>
            <a:r>
              <a:rPr lang="en-US" altLang="en-US" sz="2400" b="1"/>
              <a:t>(cont.)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eaLnBrk="1" hangingPunct="1"/>
            <a:r>
              <a:rPr lang="en-US" altLang="en-US" sz="2800"/>
              <a:t>Price = No-growth value per share + PVGO (present value of growth opportunities)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Where:</a:t>
            </a:r>
          </a:p>
          <a:p>
            <a:pPr lvl="1" eaLnBrk="1" hangingPunct="1">
              <a:buFontTx/>
              <a:buNone/>
            </a:pP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/>
              <a:t> = Earnings Per Share for period 1 and</a:t>
            </a:r>
          </a:p>
          <a:p>
            <a:pPr eaLnBrk="1" hangingPunct="1"/>
            <a:endParaRPr lang="en-US" altLang="en-US" sz="2800" b="1"/>
          </a:p>
          <a:p>
            <a:pPr eaLnBrk="1" hangingPunct="1"/>
            <a:endParaRPr lang="en-US" altLang="en-US" sz="2800"/>
          </a:p>
        </p:txBody>
      </p:sp>
      <p:pic>
        <p:nvPicPr>
          <p:cNvPr id="23558" name="Picture 4" descr="Picture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590800"/>
            <a:ext cx="29146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 descr="Picture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47244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9B1F3-8CCE-4F00-9BCB-155601369E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928324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Partitioning Value: Example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04950"/>
            <a:ext cx="8229600" cy="322421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ROE = 20%  d = 60%  b = 40%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1</a:t>
            </a:r>
            <a:r>
              <a:rPr lang="en-US" altLang="en-US"/>
              <a:t> = $5.00  D</a:t>
            </a:r>
            <a:r>
              <a:rPr lang="en-US" altLang="en-US" baseline="-25000"/>
              <a:t>1</a:t>
            </a:r>
            <a:r>
              <a:rPr lang="en-US" altLang="en-US"/>
              <a:t> = $3.00  k = 15%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g = .20 x .40 = .08 or 8%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6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Line 2"/>
          <p:cNvSpPr>
            <a:spLocks noChangeShapeType="1"/>
          </p:cNvSpPr>
          <p:nvPr/>
        </p:nvSpPr>
        <p:spPr bwMode="auto">
          <a:xfrm>
            <a:off x="3141663" y="1885950"/>
            <a:ext cx="1473200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3763963" y="3006725"/>
            <a:ext cx="466725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2320925" y="1624013"/>
            <a:ext cx="2397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2397125" y="2755900"/>
            <a:ext cx="7858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NGV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397125" y="3560763"/>
            <a:ext cx="10477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PVGO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2590800" y="18288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3200400" y="29718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2790825" y="157797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3732213" y="188436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4708525" y="157797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4" name="Rectangle 12"/>
          <p:cNvSpPr>
            <a:spLocks noChangeArrowheads="1"/>
          </p:cNvSpPr>
          <p:nvPr/>
        </p:nvSpPr>
        <p:spPr bwMode="auto">
          <a:xfrm>
            <a:off x="3430588" y="270986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4343400" y="270986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6" name="Rectangle 14"/>
          <p:cNvSpPr>
            <a:spLocks noChangeArrowheads="1"/>
          </p:cNvSpPr>
          <p:nvPr/>
        </p:nvSpPr>
        <p:spPr bwMode="auto">
          <a:xfrm>
            <a:off x="3573463" y="351472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5024438" y="351472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8" name="Rectangle 16"/>
          <p:cNvSpPr>
            <a:spLocks noChangeArrowheads="1"/>
          </p:cNvSpPr>
          <p:nvPr/>
        </p:nvSpPr>
        <p:spPr bwMode="auto">
          <a:xfrm>
            <a:off x="6448425" y="351472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9" name="Rectangle 17"/>
          <p:cNvSpPr>
            <a:spLocks noChangeArrowheads="1"/>
          </p:cNvSpPr>
          <p:nvPr/>
        </p:nvSpPr>
        <p:spPr bwMode="auto">
          <a:xfrm>
            <a:off x="3771900" y="137160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0" name="Rectangle 18"/>
          <p:cNvSpPr>
            <a:spLocks noChangeArrowheads="1"/>
          </p:cNvSpPr>
          <p:nvPr/>
        </p:nvSpPr>
        <p:spPr bwMode="auto">
          <a:xfrm>
            <a:off x="3336925" y="1930400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15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1" name="Rectangle 19"/>
          <p:cNvSpPr>
            <a:spLocks noChangeArrowheads="1"/>
          </p:cNvSpPr>
          <p:nvPr/>
        </p:nvSpPr>
        <p:spPr bwMode="auto">
          <a:xfrm>
            <a:off x="4037013" y="1930400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08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2" name="Rectangle 20"/>
          <p:cNvSpPr>
            <a:spLocks noChangeArrowheads="1"/>
          </p:cNvSpPr>
          <p:nvPr/>
        </p:nvSpPr>
        <p:spPr bwMode="auto">
          <a:xfrm>
            <a:off x="5689600" y="1624013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86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3" name="Rectangle 21"/>
          <p:cNvSpPr>
            <a:spLocks noChangeArrowheads="1"/>
          </p:cNvSpPr>
          <p:nvPr/>
        </p:nvSpPr>
        <p:spPr bwMode="auto">
          <a:xfrm>
            <a:off x="3902075" y="2503488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4" name="Rectangle 22"/>
          <p:cNvSpPr>
            <a:spLocks noChangeArrowheads="1"/>
          </p:cNvSpPr>
          <p:nvPr/>
        </p:nvSpPr>
        <p:spPr bwMode="auto">
          <a:xfrm>
            <a:off x="3829050" y="3062288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15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5" name="Rectangle 23"/>
          <p:cNvSpPr>
            <a:spLocks noChangeArrowheads="1"/>
          </p:cNvSpPr>
          <p:nvPr/>
        </p:nvSpPr>
        <p:spPr bwMode="auto">
          <a:xfrm>
            <a:off x="5311775" y="2755900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33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6" name="Rectangle 24"/>
          <p:cNvSpPr>
            <a:spLocks noChangeArrowheads="1"/>
          </p:cNvSpPr>
          <p:nvPr/>
        </p:nvSpPr>
        <p:spPr bwMode="auto">
          <a:xfrm>
            <a:off x="4554538" y="3560763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86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Rectangle 25"/>
          <p:cNvSpPr>
            <a:spLocks noChangeArrowheads="1"/>
          </p:cNvSpPr>
          <p:nvPr/>
        </p:nvSpPr>
        <p:spPr bwMode="auto">
          <a:xfrm>
            <a:off x="5967413" y="3560763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33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8" name="Rectangle 26"/>
          <p:cNvSpPr>
            <a:spLocks noChangeArrowheads="1"/>
          </p:cNvSpPr>
          <p:nvPr/>
        </p:nvSpPr>
        <p:spPr bwMode="auto">
          <a:xfrm>
            <a:off x="7226300" y="3560763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52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9" name="Rectangle 27"/>
          <p:cNvSpPr>
            <a:spLocks noChangeArrowheads="1"/>
          </p:cNvSpPr>
          <p:nvPr/>
        </p:nvSpPr>
        <p:spPr bwMode="auto">
          <a:xfrm>
            <a:off x="3146425" y="1930400"/>
            <a:ext cx="230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(.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0" name="Rectangle 28"/>
          <p:cNvSpPr>
            <a:spLocks noChangeArrowheads="1"/>
          </p:cNvSpPr>
          <p:nvPr/>
        </p:nvSpPr>
        <p:spPr bwMode="auto">
          <a:xfrm>
            <a:off x="3954463" y="1930400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1" name="Rectangle 29"/>
          <p:cNvSpPr>
            <a:spLocks noChangeArrowheads="1"/>
          </p:cNvSpPr>
          <p:nvPr/>
        </p:nvSpPr>
        <p:spPr bwMode="auto">
          <a:xfrm>
            <a:off x="4437063" y="1930400"/>
            <a:ext cx="131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2" name="Rectangle 30"/>
          <p:cNvSpPr>
            <a:spLocks noChangeArrowheads="1"/>
          </p:cNvSpPr>
          <p:nvPr/>
        </p:nvSpPr>
        <p:spPr bwMode="auto">
          <a:xfrm>
            <a:off x="5018088" y="1624013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$42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3" name="Rectangle 31"/>
          <p:cNvSpPr>
            <a:spLocks noChangeArrowheads="1"/>
          </p:cNvSpPr>
          <p:nvPr/>
        </p:nvSpPr>
        <p:spPr bwMode="auto">
          <a:xfrm>
            <a:off x="5619750" y="1624013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4" name="Rectangle 32"/>
          <p:cNvSpPr>
            <a:spLocks noChangeArrowheads="1"/>
          </p:cNvSpPr>
          <p:nvPr/>
        </p:nvSpPr>
        <p:spPr bwMode="auto">
          <a:xfrm>
            <a:off x="3773488" y="3062288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5" name="Rectangle 33"/>
          <p:cNvSpPr>
            <a:spLocks noChangeArrowheads="1"/>
          </p:cNvSpPr>
          <p:nvPr/>
        </p:nvSpPr>
        <p:spPr bwMode="auto">
          <a:xfrm>
            <a:off x="4651375" y="275590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$33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6" name="Rectangle 34"/>
          <p:cNvSpPr>
            <a:spLocks noChangeArrowheads="1"/>
          </p:cNvSpPr>
          <p:nvPr/>
        </p:nvSpPr>
        <p:spPr bwMode="auto">
          <a:xfrm>
            <a:off x="5229225" y="2755900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7" name="Rectangle 35"/>
          <p:cNvSpPr>
            <a:spLocks noChangeArrowheads="1"/>
          </p:cNvSpPr>
          <p:nvPr/>
        </p:nvSpPr>
        <p:spPr bwMode="auto">
          <a:xfrm>
            <a:off x="3883025" y="3560763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$42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8" name="Rectangle 36"/>
          <p:cNvSpPr>
            <a:spLocks noChangeArrowheads="1"/>
          </p:cNvSpPr>
          <p:nvPr/>
        </p:nvSpPr>
        <p:spPr bwMode="auto">
          <a:xfrm>
            <a:off x="4484688" y="3560763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9" name="Rectangle 37"/>
          <p:cNvSpPr>
            <a:spLocks noChangeArrowheads="1"/>
          </p:cNvSpPr>
          <p:nvPr/>
        </p:nvSpPr>
        <p:spPr bwMode="auto">
          <a:xfrm>
            <a:off x="5308600" y="3560763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$33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0" name="Rectangle 38"/>
          <p:cNvSpPr>
            <a:spLocks noChangeArrowheads="1"/>
          </p:cNvSpPr>
          <p:nvPr/>
        </p:nvSpPr>
        <p:spPr bwMode="auto">
          <a:xfrm>
            <a:off x="5886450" y="3560763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1" name="Rectangle 39"/>
          <p:cNvSpPr>
            <a:spLocks noChangeArrowheads="1"/>
          </p:cNvSpPr>
          <p:nvPr/>
        </p:nvSpPr>
        <p:spPr bwMode="auto">
          <a:xfrm>
            <a:off x="6756400" y="3560763"/>
            <a:ext cx="393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$9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42" name="Rectangle 40"/>
          <p:cNvSpPr>
            <a:spLocks noChangeArrowheads="1"/>
          </p:cNvSpPr>
          <p:nvPr/>
        </p:nvSpPr>
        <p:spPr bwMode="auto">
          <a:xfrm>
            <a:off x="7156450" y="3560763"/>
            <a:ext cx="98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1881" name="Rectangle 41"/>
          <p:cNvSpPr>
            <a:spLocks noChangeArrowheads="1"/>
          </p:cNvSpPr>
          <p:nvPr/>
        </p:nvSpPr>
        <p:spPr bwMode="auto">
          <a:xfrm>
            <a:off x="539930" y="381000"/>
            <a:ext cx="8146869" cy="9017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>
              <a:defRPr/>
            </a:pPr>
            <a:r>
              <a:rPr lang="en-US" sz="3600" b="1" dirty="0">
                <a:latin typeface="+mj-lt"/>
              </a:rPr>
              <a:t>Partitioning Value: Example (cont.)</a:t>
            </a:r>
          </a:p>
        </p:txBody>
      </p:sp>
      <p:sp>
        <p:nvSpPr>
          <p:cNvPr id="931882" name="Rectangle 42"/>
          <p:cNvSpPr>
            <a:spLocks noChangeArrowheads="1"/>
          </p:cNvSpPr>
          <p:nvPr/>
        </p:nvSpPr>
        <p:spPr bwMode="auto">
          <a:xfrm>
            <a:off x="457200" y="4343400"/>
            <a:ext cx="86106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Arial" charset="0"/>
              </a:rPr>
              <a:t>P</a:t>
            </a:r>
            <a:r>
              <a:rPr lang="en-US" sz="2800" baseline="-25000" dirty="0">
                <a:latin typeface="Arial" charset="0"/>
              </a:rPr>
              <a:t>o</a:t>
            </a:r>
            <a:r>
              <a:rPr lang="en-US" sz="2800" dirty="0">
                <a:latin typeface="Arial" charset="0"/>
              </a:rPr>
              <a:t> = price with growth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err="1">
                <a:latin typeface="Arial" charset="0"/>
              </a:rPr>
              <a:t>NGV</a:t>
            </a:r>
            <a:r>
              <a:rPr lang="en-US" sz="2800" baseline="-25000" dirty="0" err="1">
                <a:latin typeface="Arial" charset="0"/>
              </a:rPr>
              <a:t>o</a:t>
            </a:r>
            <a:r>
              <a:rPr lang="en-US" sz="2800" dirty="0">
                <a:latin typeface="Arial" charset="0"/>
              </a:rPr>
              <a:t> = no growth component value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Arial" charset="0"/>
              </a:rPr>
              <a:t>PVGO = Present Value of Growth Opportunitie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endParaRPr lang="en-US" sz="28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72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Life Cycles and Multistage </a:t>
            </a:r>
            <a:br>
              <a:rPr lang="en-US" altLang="en-US" sz="3600" b="1"/>
            </a:br>
            <a:r>
              <a:rPr lang="en-US" altLang="en-US" sz="3600" b="1"/>
              <a:t>Growth Models</a:t>
            </a: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2900363" y="2401888"/>
            <a:ext cx="1585912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4948238" y="2401888"/>
            <a:ext cx="3052762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787400" y="2070100"/>
            <a:ext cx="3254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1800225" y="2070100"/>
            <a:ext cx="385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3733800" y="1736725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3787775" y="2476500"/>
            <a:ext cx="2365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5514975" y="1736725"/>
            <a:ext cx="385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6862763" y="1736725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5168900" y="2476500"/>
            <a:ext cx="2365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5884863" y="2476500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7294563" y="2476500"/>
            <a:ext cx="2365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1143000" y="23622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2057400" y="23622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4313238" y="169545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4243388" y="243681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374900" y="277495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2478088" y="1712913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5867400" y="19812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7750175" y="2436813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1393825" y="2009775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9" name="Rectangle 23"/>
          <p:cNvSpPr>
            <a:spLocks noChangeArrowheads="1"/>
          </p:cNvSpPr>
          <p:nvPr/>
        </p:nvSpPr>
        <p:spPr bwMode="auto">
          <a:xfrm>
            <a:off x="3355975" y="1676400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3425825" y="2416175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4586288" y="2009775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6486525" y="1676400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5508625" y="2416175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6931025" y="2416175"/>
            <a:ext cx="292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2490788" y="2741613"/>
            <a:ext cx="166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2311400" y="1863725"/>
            <a:ext cx="56197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200">
                <a:latin typeface="Symbol" panose="05050102010706020507" pitchFamily="18" charset="2"/>
              </a:rPr>
              <a:t>å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2925763" y="1736725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8" name="Rectangle 32"/>
          <p:cNvSpPr>
            <a:spLocks noChangeArrowheads="1"/>
          </p:cNvSpPr>
          <p:nvPr/>
        </p:nvSpPr>
        <p:spPr bwMode="auto">
          <a:xfrm>
            <a:off x="4127500" y="1736725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59" name="Rectangle 33"/>
          <p:cNvSpPr>
            <a:spLocks noChangeArrowheads="1"/>
          </p:cNvSpPr>
          <p:nvPr/>
        </p:nvSpPr>
        <p:spPr bwMode="auto">
          <a:xfrm>
            <a:off x="2994025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0" name="Rectangle 34"/>
          <p:cNvSpPr>
            <a:spLocks noChangeArrowheads="1"/>
          </p:cNvSpPr>
          <p:nvPr/>
        </p:nvSpPr>
        <p:spPr bwMode="auto">
          <a:xfrm>
            <a:off x="4057650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1" name="Rectangle 35"/>
          <p:cNvSpPr>
            <a:spLocks noChangeArrowheads="1"/>
          </p:cNvSpPr>
          <p:nvPr/>
        </p:nvSpPr>
        <p:spPr bwMode="auto">
          <a:xfrm>
            <a:off x="6054725" y="1736725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2" name="Rectangle 36"/>
          <p:cNvSpPr>
            <a:spLocks noChangeArrowheads="1"/>
          </p:cNvSpPr>
          <p:nvPr/>
        </p:nvSpPr>
        <p:spPr bwMode="auto">
          <a:xfrm>
            <a:off x="7300913" y="1736725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3" name="Rectangle 37"/>
          <p:cNvSpPr>
            <a:spLocks noChangeArrowheads="1"/>
          </p:cNvSpPr>
          <p:nvPr/>
        </p:nvSpPr>
        <p:spPr bwMode="auto">
          <a:xfrm>
            <a:off x="4973638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4" name="Rectangle 38"/>
          <p:cNvSpPr>
            <a:spLocks noChangeArrowheads="1"/>
          </p:cNvSpPr>
          <p:nvPr/>
        </p:nvSpPr>
        <p:spPr bwMode="auto">
          <a:xfrm>
            <a:off x="6321425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5" name="Rectangle 39"/>
          <p:cNvSpPr>
            <a:spLocks noChangeArrowheads="1"/>
          </p:cNvSpPr>
          <p:nvPr/>
        </p:nvSpPr>
        <p:spPr bwMode="auto">
          <a:xfrm>
            <a:off x="6500813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6" name="Rectangle 40"/>
          <p:cNvSpPr>
            <a:spLocks noChangeArrowheads="1"/>
          </p:cNvSpPr>
          <p:nvPr/>
        </p:nvSpPr>
        <p:spPr bwMode="auto">
          <a:xfrm>
            <a:off x="7564438" y="2476500"/>
            <a:ext cx="17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7" name="Rectangle 41"/>
          <p:cNvSpPr>
            <a:spLocks noChangeArrowheads="1"/>
          </p:cNvSpPr>
          <p:nvPr/>
        </p:nvSpPr>
        <p:spPr bwMode="auto">
          <a:xfrm>
            <a:off x="3074988" y="1736725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8" name="Rectangle 42"/>
          <p:cNvSpPr>
            <a:spLocks noChangeArrowheads="1"/>
          </p:cNvSpPr>
          <p:nvPr/>
        </p:nvSpPr>
        <p:spPr bwMode="auto">
          <a:xfrm>
            <a:off x="3144838" y="2476500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69" name="Rectangle 43"/>
          <p:cNvSpPr>
            <a:spLocks noChangeArrowheads="1"/>
          </p:cNvSpPr>
          <p:nvPr/>
        </p:nvSpPr>
        <p:spPr bwMode="auto">
          <a:xfrm>
            <a:off x="6205538" y="1736725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70" name="Rectangle 44"/>
          <p:cNvSpPr>
            <a:spLocks noChangeArrowheads="1"/>
          </p:cNvSpPr>
          <p:nvPr/>
        </p:nvSpPr>
        <p:spPr bwMode="auto">
          <a:xfrm>
            <a:off x="6651625" y="2476500"/>
            <a:ext cx="266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2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71" name="Rectangle 45"/>
          <p:cNvSpPr>
            <a:spLocks noChangeArrowheads="1"/>
          </p:cNvSpPr>
          <p:nvPr/>
        </p:nvSpPr>
        <p:spPr bwMode="auto">
          <a:xfrm>
            <a:off x="3962400" y="21336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72" name="Rectangle 46"/>
          <p:cNvSpPr>
            <a:spLocks noChangeArrowheads="1"/>
          </p:cNvSpPr>
          <p:nvPr/>
        </p:nvSpPr>
        <p:spPr bwMode="auto">
          <a:xfrm>
            <a:off x="2643188" y="27733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73" name="Rectangle 47"/>
          <p:cNvSpPr>
            <a:spLocks noChangeArrowheads="1"/>
          </p:cNvSpPr>
          <p:nvPr/>
        </p:nvSpPr>
        <p:spPr bwMode="auto">
          <a:xfrm>
            <a:off x="7162800" y="20574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74" name="Rectangle 48"/>
          <p:cNvSpPr>
            <a:spLocks noChangeArrowheads="1"/>
          </p:cNvSpPr>
          <p:nvPr/>
        </p:nvSpPr>
        <p:spPr bwMode="auto">
          <a:xfrm>
            <a:off x="6172200" y="28194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2913" name="Rectangle 49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614738"/>
            <a:ext cx="8229600" cy="21796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dirty="0"/>
              <a:t>g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first growth rate</a:t>
            </a:r>
          </a:p>
          <a:p>
            <a:pPr eaLnBrk="1" hangingPunct="1"/>
            <a:r>
              <a:rPr lang="en-US" altLang="en-US" sz="2800" dirty="0"/>
              <a:t>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second growth rate</a:t>
            </a:r>
          </a:p>
          <a:p>
            <a:pPr eaLnBrk="1" hangingPunct="1"/>
            <a:r>
              <a:rPr lang="en-US" altLang="en-US" sz="2800" dirty="0"/>
              <a:t>T  = number of periods of growth at g</a:t>
            </a:r>
            <a:r>
              <a:rPr lang="en-US" altLang="en-US" sz="2800" baseline="-25000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5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9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Multistage Growth Rate Model: Example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D0 = $2.00   g1 = 20%   g2 = 5%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k = 15%       T = 3          D1 = 2.40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D2 = 2.88     D3 = 3.46    D4 = 3.63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V0 = D1/(1.15) + D2/(1.15)2 + D3/(1.15)3 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D4 / (.15 - .05) ( (1.15)3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V0 = 2.09 + 2.18 + 2.27 + 23.86 = $30.40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315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latin typeface="Times New Roman" pitchFamily="18" charset="0"/>
              </a:rPr>
              <a:t>  </a:t>
            </a:r>
            <a:r>
              <a:rPr lang="en-US" sz="3600" b="1" dirty="0">
                <a:latin typeface="+mj-lt"/>
              </a:rPr>
              <a:t>SECURITY ANALYSIS</a:t>
            </a:r>
          </a:p>
          <a:p>
            <a:pPr algn="ctr">
              <a:spcBef>
                <a:spcPct val="50000"/>
              </a:spcBef>
              <a:defRPr/>
            </a:pPr>
            <a:r>
              <a:rPr lang="de-CH" sz="3600" b="1" i="1" dirty="0">
                <a:latin typeface="+mj-lt"/>
              </a:rPr>
              <a:t>Equity Valuation</a:t>
            </a:r>
          </a:p>
          <a:p>
            <a:pPr algn="ctr">
              <a:spcBef>
                <a:spcPct val="50000"/>
              </a:spcBef>
              <a:defRPr/>
            </a:pPr>
            <a:r>
              <a:rPr lang="de-CH" sz="3600" b="1" i="1" dirty="0">
                <a:latin typeface="+mj-lt"/>
              </a:rPr>
              <a:t>Price-Earnings Ratio</a:t>
            </a:r>
          </a:p>
          <a:p>
            <a:pPr algn="ctr">
              <a:spcBef>
                <a:spcPct val="50000"/>
              </a:spcBef>
              <a:defRPr/>
            </a:pPr>
            <a:endParaRPr lang="de-CH" sz="3600" b="1" i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6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14" y="373063"/>
            <a:ext cx="8164286" cy="1093787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P/E Ratio and Growth Opportunities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66850"/>
            <a:ext cx="8229600" cy="45307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P/E Ratios are a function of two factors</a:t>
            </a:r>
          </a:p>
          <a:p>
            <a:pPr lvl="1" eaLnBrk="1" hangingPunct="1"/>
            <a:r>
              <a:rPr lang="en-US" altLang="en-US"/>
              <a:t>Required Rates of Return (k)</a:t>
            </a:r>
          </a:p>
          <a:p>
            <a:pPr lvl="1" eaLnBrk="1" hangingPunct="1"/>
            <a:r>
              <a:rPr lang="en-US" altLang="en-US"/>
              <a:t>Expected growth in Dividends</a:t>
            </a:r>
          </a:p>
          <a:p>
            <a:pPr eaLnBrk="1" hangingPunct="1"/>
            <a:r>
              <a:rPr lang="en-US" altLang="en-US"/>
              <a:t>Uses</a:t>
            </a:r>
          </a:p>
          <a:p>
            <a:pPr lvl="1" eaLnBrk="1" hangingPunct="1"/>
            <a:r>
              <a:rPr lang="en-US" altLang="en-US"/>
              <a:t>Relative valuation</a:t>
            </a:r>
          </a:p>
          <a:p>
            <a:pPr lvl="1" eaLnBrk="1" hangingPunct="1"/>
            <a:r>
              <a:rPr lang="en-US" altLang="en-US"/>
              <a:t>Extensive use in industry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CH" altLang="en-US" b="1"/>
              <a:t>Recap</a:t>
            </a:r>
            <a:endParaRPr lang="en-US" altLang="en-US" b="1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de-CH" altLang="en-US" sz="2400"/>
              <a:t>Price = No growth value per share + PVGO</a:t>
            </a:r>
            <a:endParaRPr lang="en-US" altLang="en-US" sz="2400"/>
          </a:p>
        </p:txBody>
      </p:sp>
      <p:graphicFrame>
        <p:nvGraphicFramePr>
          <p:cNvPr id="307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2098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054100" imgH="393700" progId="Equation.DSMT4">
                  <p:embed/>
                </p:oleObj>
              </mc:Choice>
              <mc:Fallback>
                <p:oleObj name="Equation" r:id="rId3" imgW="105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191000" cy="990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1889125" y="3352800"/>
            <a:ext cx="1536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CH" altLang="en-US" sz="2000">
                <a:latin typeface="Arial" panose="020B0604020202020204" pitchFamily="34" charset="0"/>
              </a:rPr>
              <a:t>Re-arrange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3072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3810000"/>
          <a:ext cx="4648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244600" imgH="787400" progId="Equation.DSMT4">
                  <p:embed/>
                </p:oleObj>
              </mc:Choice>
              <mc:Fallback>
                <p:oleObj name="Equation" r:id="rId5" imgW="12446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4648200" cy="1905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775325" y="3733800"/>
            <a:ext cx="29876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When PVGO is zero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Price stock = E1/k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2000">
                <a:latin typeface="Arial" panose="020B0604020202020204" pitchFamily="34" charset="0"/>
              </a:rPr>
              <a:t> P/E = 1/k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When PVGO dominates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High P/E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2000">
                <a:latin typeface="Arial" panose="020B0604020202020204" pitchFamily="34" charset="0"/>
              </a:rPr>
              <a:t>Growth stocks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9B1F3-8CCE-4F00-9BCB-155601369E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436" y="231662"/>
            <a:ext cx="458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7258" y="1566581"/>
            <a:ext cx="5770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Discussion Points: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258" y="2405761"/>
            <a:ext cx="8288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are the current issues confronting Deutsche Bank?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Why would the fixed income group concentrate on the ERP?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is the basic asset allocation problem depicted in the case?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How to estimate the ERP?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Compare and contrast various techniques to estimate the 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927100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>
            <a:normAutofit/>
          </a:bodyPr>
          <a:lstStyle/>
          <a:p>
            <a:pPr eaLnBrk="1" hangingPunct="1"/>
            <a:r>
              <a:rPr lang="en-US" altLang="en-US" sz="3600" b="1"/>
              <a:t>P/E Ratio: No expected growth</a:t>
            </a:r>
            <a:r>
              <a:rPr lang="en-US" altLang="en-US" b="1"/>
              <a:t> 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4379913" y="2003425"/>
            <a:ext cx="725487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3025775" y="3330575"/>
            <a:ext cx="752475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4489450" y="3330575"/>
            <a:ext cx="434975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067050" y="1687513"/>
            <a:ext cx="3032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454525" y="1371600"/>
            <a:ext cx="3032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4578350" y="2073275"/>
            <a:ext cx="2190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3121025" y="2698750"/>
            <a:ext cx="3032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3114675" y="3400425"/>
            <a:ext cx="3032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4543425" y="3400425"/>
            <a:ext cx="2190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8" name="Rectangle 12"/>
          <p:cNvSpPr>
            <a:spLocks noChangeArrowheads="1"/>
          </p:cNvSpPr>
          <p:nvPr/>
        </p:nvSpPr>
        <p:spPr bwMode="auto">
          <a:xfrm>
            <a:off x="3503613" y="1870075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4908550" y="1554163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0" name="Rectangle 14"/>
          <p:cNvSpPr>
            <a:spLocks noChangeArrowheads="1"/>
          </p:cNvSpPr>
          <p:nvPr/>
        </p:nvSpPr>
        <p:spPr bwMode="auto">
          <a:xfrm>
            <a:off x="3557588" y="2881313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3568700" y="3582988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4552950" y="2698750"/>
            <a:ext cx="2476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3" name="Rectangle 17"/>
          <p:cNvSpPr>
            <a:spLocks noChangeArrowheads="1"/>
          </p:cNvSpPr>
          <p:nvPr/>
        </p:nvSpPr>
        <p:spPr bwMode="auto">
          <a:xfrm>
            <a:off x="3846513" y="1630363"/>
            <a:ext cx="2714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3956050" y="2957513"/>
            <a:ext cx="2714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9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8003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" y="4191000"/>
            <a:ext cx="7467600" cy="19812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- expected earnings for next year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E</a:t>
            </a:r>
            <a:r>
              <a:rPr lang="en-US" altLang="en-US" sz="2400" baseline="-25000"/>
              <a:t>1</a:t>
            </a:r>
            <a:r>
              <a:rPr lang="en-US" altLang="en-US" sz="2400"/>
              <a:t> is equal to D</a:t>
            </a:r>
            <a:r>
              <a:rPr lang="en-US" altLang="en-US" sz="2400" baseline="-25000"/>
              <a:t>1</a:t>
            </a:r>
            <a:r>
              <a:rPr lang="en-US" altLang="en-US" sz="2400"/>
              <a:t> under no growth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k  -  required rate of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855662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P/E Ratio: Constant Growth</a:t>
            </a:r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3197225" y="1839913"/>
            <a:ext cx="860425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4514850" y="1839913"/>
            <a:ext cx="2266950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2362200" y="2976563"/>
            <a:ext cx="442913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3262313" y="2976563"/>
            <a:ext cx="2266950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2386013" y="1592263"/>
            <a:ext cx="239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3452813" y="1339850"/>
            <a:ext cx="2841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230563" y="1898650"/>
            <a:ext cx="1746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3830638" y="189865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1" name="Rectangle 11"/>
          <p:cNvSpPr>
            <a:spLocks noChangeArrowheads="1"/>
          </p:cNvSpPr>
          <p:nvPr/>
        </p:nvSpPr>
        <p:spPr bwMode="auto">
          <a:xfrm>
            <a:off x="4992688" y="1339850"/>
            <a:ext cx="239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5991225" y="133985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3" name="Rectangle 13"/>
          <p:cNvSpPr>
            <a:spLocks noChangeArrowheads="1"/>
          </p:cNvSpPr>
          <p:nvPr/>
        </p:nvSpPr>
        <p:spPr bwMode="auto">
          <a:xfrm>
            <a:off x="4546600" y="1898650"/>
            <a:ext cx="1746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4" name="Rectangle 14"/>
          <p:cNvSpPr>
            <a:spLocks noChangeArrowheads="1"/>
          </p:cNvSpPr>
          <p:nvPr/>
        </p:nvSpPr>
        <p:spPr bwMode="auto">
          <a:xfrm>
            <a:off x="5249863" y="189865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5" name="Rectangle 15"/>
          <p:cNvSpPr>
            <a:spLocks noChangeArrowheads="1"/>
          </p:cNvSpPr>
          <p:nvPr/>
        </p:nvSpPr>
        <p:spPr bwMode="auto">
          <a:xfrm>
            <a:off x="5835650" y="1898650"/>
            <a:ext cx="7635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ROE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6" name="Rectangle 16"/>
          <p:cNvSpPr>
            <a:spLocks noChangeArrowheads="1"/>
          </p:cNvSpPr>
          <p:nvPr/>
        </p:nvSpPr>
        <p:spPr bwMode="auto">
          <a:xfrm>
            <a:off x="2419350" y="2474913"/>
            <a:ext cx="2397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2414588" y="3035300"/>
            <a:ext cx="239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4543425" y="2474913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9" name="Rectangle 19"/>
          <p:cNvSpPr>
            <a:spLocks noChangeArrowheads="1"/>
          </p:cNvSpPr>
          <p:nvPr/>
        </p:nvSpPr>
        <p:spPr bwMode="auto">
          <a:xfrm>
            <a:off x="3295650" y="3035300"/>
            <a:ext cx="1746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0" name="Rectangle 20"/>
          <p:cNvSpPr>
            <a:spLocks noChangeArrowheads="1"/>
          </p:cNvSpPr>
          <p:nvPr/>
        </p:nvSpPr>
        <p:spPr bwMode="auto">
          <a:xfrm>
            <a:off x="3998913" y="303530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1" name="Rectangle 21"/>
          <p:cNvSpPr>
            <a:spLocks noChangeArrowheads="1"/>
          </p:cNvSpPr>
          <p:nvPr/>
        </p:nvSpPr>
        <p:spPr bwMode="auto">
          <a:xfrm>
            <a:off x="4583113" y="3035300"/>
            <a:ext cx="7635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 i="1">
                <a:latin typeface="Times New Roman" panose="02020603050405020304" pitchFamily="18" charset="0"/>
              </a:rPr>
              <a:t>ROE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2" name="Rectangle 22"/>
          <p:cNvSpPr>
            <a:spLocks noChangeArrowheads="1"/>
          </p:cNvSpPr>
          <p:nvPr/>
        </p:nvSpPr>
        <p:spPr bwMode="auto">
          <a:xfrm>
            <a:off x="2641600" y="17367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3" name="Rectangle 23"/>
          <p:cNvSpPr>
            <a:spLocks noChangeArrowheads="1"/>
          </p:cNvSpPr>
          <p:nvPr/>
        </p:nvSpPr>
        <p:spPr bwMode="auto">
          <a:xfrm>
            <a:off x="3729038" y="14843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4" name="Rectangle 24"/>
          <p:cNvSpPr>
            <a:spLocks noChangeArrowheads="1"/>
          </p:cNvSpPr>
          <p:nvPr/>
        </p:nvSpPr>
        <p:spPr bwMode="auto">
          <a:xfrm>
            <a:off x="5257800" y="14843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5" name="Rectangle 25"/>
          <p:cNvSpPr>
            <a:spLocks noChangeArrowheads="1"/>
          </p:cNvSpPr>
          <p:nvPr/>
        </p:nvSpPr>
        <p:spPr bwMode="auto">
          <a:xfrm>
            <a:off x="2673350" y="26193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6" name="Rectangle 26"/>
          <p:cNvSpPr>
            <a:spLocks noChangeArrowheads="1"/>
          </p:cNvSpPr>
          <p:nvPr/>
        </p:nvSpPr>
        <p:spPr bwMode="auto">
          <a:xfrm>
            <a:off x="2679700" y="31797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Rectangle 27"/>
          <p:cNvSpPr>
            <a:spLocks noChangeArrowheads="1"/>
          </p:cNvSpPr>
          <p:nvPr/>
        </p:nvSpPr>
        <p:spPr bwMode="auto">
          <a:xfrm>
            <a:off x="5476875" y="1339850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8" name="Rectangle 28"/>
          <p:cNvSpPr>
            <a:spLocks noChangeArrowheads="1"/>
          </p:cNvSpPr>
          <p:nvPr/>
        </p:nvSpPr>
        <p:spPr bwMode="auto">
          <a:xfrm>
            <a:off x="4029075" y="2474913"/>
            <a:ext cx="196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9" name="Rectangle 29"/>
          <p:cNvSpPr>
            <a:spLocks noChangeArrowheads="1"/>
          </p:cNvSpPr>
          <p:nvPr/>
        </p:nvSpPr>
        <p:spPr bwMode="auto">
          <a:xfrm>
            <a:off x="2862263" y="154781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3514725" y="1854200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1" name="Rectangle 31"/>
          <p:cNvSpPr>
            <a:spLocks noChangeArrowheads="1"/>
          </p:cNvSpPr>
          <p:nvPr/>
        </p:nvSpPr>
        <p:spPr bwMode="auto">
          <a:xfrm>
            <a:off x="4179888" y="154781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2" name="Rectangle 32"/>
          <p:cNvSpPr>
            <a:spLocks noChangeArrowheads="1"/>
          </p:cNvSpPr>
          <p:nvPr/>
        </p:nvSpPr>
        <p:spPr bwMode="auto">
          <a:xfrm>
            <a:off x="5713413" y="1295400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3" name="Rectangle 33"/>
          <p:cNvSpPr>
            <a:spLocks noChangeArrowheads="1"/>
          </p:cNvSpPr>
          <p:nvPr/>
        </p:nvSpPr>
        <p:spPr bwMode="auto">
          <a:xfrm>
            <a:off x="4832350" y="1854200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4" name="Rectangle 34"/>
          <p:cNvSpPr>
            <a:spLocks noChangeArrowheads="1"/>
          </p:cNvSpPr>
          <p:nvPr/>
        </p:nvSpPr>
        <p:spPr bwMode="auto">
          <a:xfrm>
            <a:off x="5521325" y="1854200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´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5" name="Rectangle 35"/>
          <p:cNvSpPr>
            <a:spLocks noChangeArrowheads="1"/>
          </p:cNvSpPr>
          <p:nvPr/>
        </p:nvSpPr>
        <p:spPr bwMode="auto">
          <a:xfrm>
            <a:off x="2927350" y="2682875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265613" y="2430463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7" name="Rectangle 37"/>
          <p:cNvSpPr>
            <a:spLocks noChangeArrowheads="1"/>
          </p:cNvSpPr>
          <p:nvPr/>
        </p:nvSpPr>
        <p:spPr bwMode="auto">
          <a:xfrm>
            <a:off x="3579813" y="2990850"/>
            <a:ext cx="215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8" name="Rectangle 38"/>
          <p:cNvSpPr>
            <a:spLocks noChangeArrowheads="1"/>
          </p:cNvSpPr>
          <p:nvPr/>
        </p:nvSpPr>
        <p:spPr bwMode="auto">
          <a:xfrm>
            <a:off x="4267200" y="2990850"/>
            <a:ext cx="2190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Symbol" panose="05050102010706020507" pitchFamily="18" charset="2"/>
              </a:rPr>
              <a:t>´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09" name="Rectangle 39"/>
          <p:cNvSpPr>
            <a:spLocks noChangeArrowheads="1"/>
          </p:cNvSpPr>
          <p:nvPr/>
        </p:nvSpPr>
        <p:spPr bwMode="auto">
          <a:xfrm>
            <a:off x="5360988" y="1339850"/>
            <a:ext cx="131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0" name="Rectangle 40"/>
          <p:cNvSpPr>
            <a:spLocks noChangeArrowheads="1"/>
          </p:cNvSpPr>
          <p:nvPr/>
        </p:nvSpPr>
        <p:spPr bwMode="auto">
          <a:xfrm>
            <a:off x="6192838" y="1339850"/>
            <a:ext cx="131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1" name="Rectangle 41"/>
          <p:cNvSpPr>
            <a:spLocks noChangeArrowheads="1"/>
          </p:cNvSpPr>
          <p:nvPr/>
        </p:nvSpPr>
        <p:spPr bwMode="auto">
          <a:xfrm>
            <a:off x="5122863" y="1898650"/>
            <a:ext cx="131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2" name="Rectangle 42"/>
          <p:cNvSpPr>
            <a:spLocks noChangeArrowheads="1"/>
          </p:cNvSpPr>
          <p:nvPr/>
        </p:nvSpPr>
        <p:spPr bwMode="auto">
          <a:xfrm>
            <a:off x="6626225" y="1898650"/>
            <a:ext cx="1317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3" name="Rectangle 43"/>
          <p:cNvSpPr>
            <a:spLocks noChangeArrowheads="1"/>
          </p:cNvSpPr>
          <p:nvPr/>
        </p:nvSpPr>
        <p:spPr bwMode="auto">
          <a:xfrm>
            <a:off x="3886200" y="3048000"/>
            <a:ext cx="1317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(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814" name="Rectangle 44"/>
          <p:cNvSpPr>
            <a:spLocks noChangeArrowheads="1"/>
          </p:cNvSpPr>
          <p:nvPr/>
        </p:nvSpPr>
        <p:spPr bwMode="auto">
          <a:xfrm>
            <a:off x="5375275" y="3035300"/>
            <a:ext cx="1317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9053" name="Rectangle 4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38600"/>
            <a:ext cx="7391400" cy="19812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b = retention ratio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ROE = Return on Equity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49C5-D69B-4D46-B817-F0A62F09E3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0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9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5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22" y="430213"/>
            <a:ext cx="8155577" cy="1032827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Numerical Example: No Growth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32004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</a:t>
            </a:r>
            <a:r>
              <a:rPr lang="en-US" altLang="en-US" baseline="-25000"/>
              <a:t>0</a:t>
            </a:r>
            <a:r>
              <a:rPr lang="en-US" altLang="en-US"/>
              <a:t> = $2.50    g = 0    k = 12.5%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</a:t>
            </a:r>
            <a:r>
              <a:rPr lang="en-US" altLang="en-US" baseline="-25000"/>
              <a:t>0</a:t>
            </a:r>
            <a:r>
              <a:rPr lang="en-US" altLang="en-US"/>
              <a:t> =  D/k  =  $2.50/.125  =  $20.00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P/E  =  1/k  =  1/.125  =  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348" y="430213"/>
            <a:ext cx="8129451" cy="1050244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b="1"/>
              <a:t>Numerical Example with Growth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6760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 = 60%  ROE = 15%  (1-b) = 40%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E</a:t>
            </a:r>
            <a:r>
              <a:rPr lang="en-US" altLang="en-US" sz="2400" baseline="-25000"/>
              <a:t>1 </a:t>
            </a:r>
            <a:r>
              <a:rPr lang="en-US" altLang="en-US" sz="2400"/>
              <a:t>=  $2.50 (1 + (.6)(.15))  =  $2.73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D</a:t>
            </a:r>
            <a:r>
              <a:rPr lang="en-US" altLang="en-US" sz="2400" baseline="-25000"/>
              <a:t>1</a:t>
            </a:r>
            <a:r>
              <a:rPr lang="en-US" altLang="en-US" sz="2400"/>
              <a:t> =  $2.73 (1-.6)  =  $1.09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k = 12.5%   g = 9%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P</a:t>
            </a:r>
            <a:r>
              <a:rPr lang="en-US" altLang="en-US" sz="2400" baseline="-25000"/>
              <a:t>0</a:t>
            </a:r>
            <a:r>
              <a:rPr lang="en-US" altLang="en-US" sz="2400"/>
              <a:t> =  1.09/(.125-.09)  =  $31.14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P/E = 31.14/2.73  =  11.4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P/E = (1 - .60) / (.125 - .09)  = 11.4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P/E Ratios and Stock Risk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pPr eaLnBrk="1" hangingPunct="1"/>
            <a:r>
              <a:rPr lang="en-US" altLang="en-US" sz="2800"/>
              <a:t>Riskier stocks will have lower P/E multiples</a:t>
            </a:r>
          </a:p>
          <a:p>
            <a:pPr eaLnBrk="1" hangingPunct="1"/>
            <a:r>
              <a:rPr lang="en-US" altLang="en-US" sz="2800"/>
              <a:t>Riskier firms will have higher required rates of return (higher values of </a:t>
            </a:r>
            <a:r>
              <a:rPr lang="en-US" altLang="en-US" sz="2800" i="1"/>
              <a:t>k</a:t>
            </a:r>
            <a:r>
              <a:rPr lang="en-US" altLang="en-US" sz="2800"/>
              <a:t>)</a:t>
            </a:r>
          </a:p>
        </p:txBody>
      </p:sp>
      <p:pic>
        <p:nvPicPr>
          <p:cNvPr id="35846" name="Picture 4" descr="Picture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289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D002F-2FA0-4F92-9C5D-C14AF457BFE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0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257300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Pitfalls in Using P/E Ratios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85900"/>
            <a:ext cx="7848600" cy="3276600"/>
          </a:xfrm>
        </p:spPr>
        <p:txBody>
          <a:bodyPr/>
          <a:lstStyle/>
          <a:p>
            <a:pPr eaLnBrk="1" hangingPunct="1"/>
            <a:r>
              <a:rPr lang="en-US" altLang="en-US"/>
              <a:t>Flexibility in reporting makes choice of earnings difficult</a:t>
            </a:r>
          </a:p>
          <a:p>
            <a:pPr eaLnBrk="1" hangingPunct="1"/>
            <a:r>
              <a:rPr lang="en-US" altLang="en-US"/>
              <a:t>Pro forma earnings may give a better measure of operating earnings</a:t>
            </a:r>
          </a:p>
          <a:p>
            <a:pPr eaLnBrk="1" hangingPunct="1"/>
            <a:r>
              <a:rPr lang="en-US" altLang="en-US"/>
              <a:t>Problem of too much flexibility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799"/>
            <a:ext cx="7924800" cy="1018903"/>
          </a:xfr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P/E Ratios</a:t>
            </a:r>
          </a:p>
        </p:txBody>
      </p:sp>
      <p:pic>
        <p:nvPicPr>
          <p:cNvPr id="40965" name="Picture 3" descr="bod05175_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/>
              <a:t>Comparing the Valuation Models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Free cash flow approach should provide same estimate of IV as the dividend growth model</a:t>
            </a:r>
          </a:p>
          <a:p>
            <a:pPr eaLnBrk="1" hangingPunct="1"/>
            <a:r>
              <a:rPr lang="en-US" altLang="en-US"/>
              <a:t>In practice the two approaches may differ substantially</a:t>
            </a:r>
          </a:p>
          <a:p>
            <a:pPr lvl="1" eaLnBrk="1" hangingPunct="1"/>
            <a:r>
              <a:rPr lang="en-US" altLang="en-US"/>
              <a:t>Simplifying assumptions are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04622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9" y="1525016"/>
            <a:ext cx="76320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Analyzing the Asset Allocation Problem:</a:t>
            </a:r>
          </a:p>
          <a:p>
            <a:r>
              <a:rPr lang="en-US" sz="2400" b="1" dirty="0">
                <a:solidFill>
                  <a:srgbClr val="990033"/>
                </a:solidFill>
                <a:latin typeface="Akzidenz Grotesk BE"/>
                <a:cs typeface="Akzidenz Grotesk BE"/>
              </a:rPr>
              <a:t>	</a:t>
            </a:r>
          </a:p>
          <a:p>
            <a:r>
              <a:rPr lang="en-US" sz="2000" b="1" dirty="0">
                <a:latin typeface="Akzidenz Grotesk BE"/>
                <a:cs typeface="Akzidenz Grotesk BE"/>
              </a:rPr>
              <a:t>Definitions:</a:t>
            </a:r>
            <a:endParaRPr lang="en-US" sz="2000" dirty="0">
              <a:latin typeface="Akzidenz Grotesk BE"/>
              <a:cs typeface="Akzidenz Grotesk BE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8202" y="2703863"/>
            <a:ext cx="7857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 the proportion of money invested, </a:t>
            </a:r>
            <a:r>
              <a:rPr lang="en-US" sz="2000" dirty="0" err="1"/>
              <a:t>i.e</a:t>
            </a:r>
            <a:r>
              <a:rPr lang="en-US" sz="2000" dirty="0"/>
              <a:t>, portfolio weight, in stocks</a:t>
            </a:r>
          </a:p>
          <a:p>
            <a:r>
              <a:rPr lang="en-US" sz="2000" dirty="0"/>
              <a:t>=  the realized return on stocks</a:t>
            </a:r>
          </a:p>
          <a:p>
            <a:r>
              <a:rPr lang="en-US" sz="2000" dirty="0"/>
              <a:t>=  the guaranteed return on the risk free bond</a:t>
            </a:r>
          </a:p>
          <a:p>
            <a:r>
              <a:rPr lang="en-US" sz="2000" dirty="0"/>
              <a:t>=  the realized return on stocks over the risk free bond</a:t>
            </a:r>
          </a:p>
          <a:p>
            <a:r>
              <a:rPr lang="en-US" sz="2000" dirty="0"/>
              <a:t>=  the realized return on the portfolio of stocks and bonds</a:t>
            </a:r>
          </a:p>
          <a:p>
            <a:r>
              <a:rPr lang="en-US" sz="2000" dirty="0"/>
              <a:t>=  the expected return</a:t>
            </a:r>
          </a:p>
          <a:p>
            <a:r>
              <a:rPr lang="en-US" sz="2000" dirty="0"/>
              <a:t>=  the variance of the return</a:t>
            </a:r>
          </a:p>
          <a:p>
            <a:r>
              <a:rPr lang="en-US" sz="2000" dirty="0"/>
              <a:t>=  investor’s risk aversion parameter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0205" y="2703863"/>
                <a:ext cx="835207" cy="2548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𝐸𝑅𝑃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05" y="2703863"/>
                <a:ext cx="835207" cy="2548968"/>
              </a:xfrm>
              <a:prstGeom prst="rect">
                <a:avLst/>
              </a:prstGeom>
              <a:blipFill rotWithShape="0">
                <a:blip r:embed="rId4"/>
                <a:stretch>
                  <a:fillRect r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04622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8" y="1525016"/>
            <a:ext cx="8191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Defining the Portfolio, Expected Return, and Variance</a:t>
            </a:r>
            <a:endParaRPr lang="en-US" sz="1400" dirty="0">
              <a:solidFill>
                <a:schemeClr val="accent2"/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7259" y="2144147"/>
                <a:ext cx="7191330" cy="319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Portfolio Return: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𝑒𝑟𝑝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Expected Return: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Variance: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9" y="2144147"/>
                <a:ext cx="7191330" cy="3194721"/>
              </a:xfrm>
              <a:prstGeom prst="rect">
                <a:avLst/>
              </a:prstGeom>
              <a:blipFill rotWithShape="0">
                <a:blip r:embed="rId4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0189" y="3689025"/>
                <a:ext cx="3612735" cy="446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𝑒𝑟𝑝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9" y="3689025"/>
                <a:ext cx="3612735" cy="446854"/>
              </a:xfrm>
              <a:prstGeom prst="rect">
                <a:avLst/>
              </a:prstGeom>
              <a:blipFill rotWithShape="0">
                <a:blip r:embed="rId5"/>
                <a:stretch>
                  <a:fillRect t="-154795" r="-9949" b="-2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82995" y="4626087"/>
                <a:ext cx="2986523" cy="445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𝑒𝑟𝑝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95" y="4626087"/>
                <a:ext cx="2986523" cy="445891"/>
              </a:xfrm>
              <a:prstGeom prst="rect">
                <a:avLst/>
              </a:prstGeom>
              <a:blipFill rotWithShape="0">
                <a:blip r:embed="rId6"/>
                <a:stretch>
                  <a:fillRect t="-154795" r="-23878" b="-2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04622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8" y="1525016"/>
            <a:ext cx="819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Setting Up and Solving the Basic Asset Allocation Problem: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258" y="2417111"/>
            <a:ext cx="75796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order to determine the allocation of stocks vs. bonds, we must define the investor’s preferences: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5185" y="3385113"/>
                <a:ext cx="7852341" cy="753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𝑦𝑉𝑎𝑟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  		Investors prefer more money relative to less 	</a:t>
                </a:r>
                <a:r>
                  <a:rPr lang="en-US" sz="1400" dirty="0"/>
                  <a:t>Objective function</a:t>
                </a:r>
                <a:r>
                  <a:rPr lang="en-US" sz="2000" dirty="0"/>
                  <a:t>			money and less risk relative to more risk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5" y="3385113"/>
                <a:ext cx="7852341" cy="753668"/>
              </a:xfrm>
              <a:prstGeom prst="rect">
                <a:avLst/>
              </a:prstGeom>
              <a:blipFill rotWithShape="0">
                <a:blip r:embed="rId4"/>
                <a:stretch>
                  <a:fillRect t="-91129" b="-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69401" y="4706982"/>
            <a:ext cx="5282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investor wants to choose the proportion of money invested in stocks that maximizes his/her preferences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5184" y="4773351"/>
                <a:ext cx="2924405" cy="573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𝑦𝑉𝑎𝑟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4" y="4773351"/>
                <a:ext cx="2924405" cy="573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0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04622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8" y="1525016"/>
            <a:ext cx="819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Setting Up and Solving the Basic Asset Allocation Problem: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258" y="2417111"/>
            <a:ext cx="757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0403" y="4841846"/>
            <a:ext cx="5098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order to solve for the proportion of money invested in stocks, w, that maximizes investor preferences, we must take the derivative of the objective function with respect to w and set the equation to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220" y="2538105"/>
                <a:ext cx="4423410" cy="573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𝑒𝑟𝑝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𝑒𝑟𝑝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0" y="2538105"/>
                <a:ext cx="4423410" cy="573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822567" y="2101233"/>
            <a:ext cx="3899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Substituting in the expression for portfolio expected return and variance derived earlier, we get a function that is defined over the proportion of money invested in stocks, 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4417" y="3977201"/>
                <a:ext cx="8434816" cy="677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𝑒𝑟𝑝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𝑒𝑟𝑝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𝑒𝑟𝑝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)−2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𝑦𝑤𝑉𝑎𝑟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𝑒𝑟𝑝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7" y="3977201"/>
                <a:ext cx="8434816" cy="6775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9" y="1525016"/>
            <a:ext cx="7632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Setting Up and Solving the Basic Asset Allocation Problem:</a:t>
            </a:r>
          </a:p>
          <a:p>
            <a:endParaRPr lang="en-US" sz="2400" b="1" dirty="0">
              <a:solidFill>
                <a:srgbClr val="990033"/>
              </a:solidFill>
              <a:latin typeface="Akzidenz Grotesk BE"/>
              <a:cs typeface="Akzidenz Grotesk BE"/>
            </a:endParaRPr>
          </a:p>
          <a:p>
            <a:r>
              <a:rPr lang="en-US" sz="2000" dirty="0">
                <a:cs typeface="Akzidenz Grotesk BE"/>
              </a:rPr>
              <a:t>Solving for the optimal portfolio weight in stocks w, we obtain: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6096" y="3164471"/>
                <a:ext cx="6642373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𝑒𝑟𝑝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𝑦𝑉𝑎𝑟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𝑒𝑟𝑝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6" y="3164471"/>
                <a:ext cx="6642373" cy="993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-2" y="4473295"/>
            <a:ext cx="8494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000" dirty="0"/>
              <a:t>How does this relate to the ERP? Why is understanding it 	important?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-1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59" y="1525016"/>
            <a:ext cx="76320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Equity Risk Premium - Definitions</a:t>
            </a:r>
          </a:p>
          <a:p>
            <a:endParaRPr lang="en-US" sz="2400" b="1" dirty="0">
              <a:solidFill>
                <a:srgbClr val="990033"/>
              </a:solidFill>
              <a:latin typeface="Akzidenz Grotesk BE"/>
              <a:cs typeface="Akzidenz Grotesk BE"/>
            </a:endParaRPr>
          </a:p>
          <a:p>
            <a:r>
              <a:rPr lang="en-US" sz="2000" dirty="0">
                <a:latin typeface="Akzidenz Grotesk BE"/>
                <a:cs typeface="Akzidenz Grotesk BE"/>
              </a:rPr>
              <a:t>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995" y="269411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9428" y="2497967"/>
                <a:ext cx="1103102" cy="3151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m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𝐸𝑅𝑃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𝐸𝑅𝑃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𝐸𝑅𝑃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28" y="2497967"/>
                <a:ext cx="1103102" cy="31516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52529" y="2488477"/>
            <a:ext cx="7561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 dividend paid on stocks (equities) next period</a:t>
            </a:r>
          </a:p>
          <a:p>
            <a:r>
              <a:rPr lang="en-US" sz="2000" dirty="0"/>
              <a:t>=  Earnings next period</a:t>
            </a:r>
          </a:p>
          <a:p>
            <a:r>
              <a:rPr lang="en-US" sz="2000" dirty="0"/>
              <a:t>=  the growth rate in dividends</a:t>
            </a:r>
          </a:p>
          <a:p>
            <a:r>
              <a:rPr lang="en-US" sz="2000" dirty="0"/>
              <a:t>=  the growth rate in earnings</a:t>
            </a:r>
          </a:p>
          <a:p>
            <a:r>
              <a:rPr lang="en-US" sz="2000" dirty="0"/>
              <a:t>=  the price or value of stocks</a:t>
            </a:r>
          </a:p>
          <a:p>
            <a:r>
              <a:rPr lang="en-US" sz="2000" dirty="0"/>
              <a:t>=  the dividend yield</a:t>
            </a:r>
          </a:p>
          <a:p>
            <a:r>
              <a:rPr lang="en-US" sz="2000" dirty="0"/>
              <a:t>=  the expected return on stocks</a:t>
            </a:r>
          </a:p>
          <a:p>
            <a:r>
              <a:rPr lang="en-US" sz="2000" dirty="0"/>
              <a:t>=  the realized return on stocks over the risk free bond</a:t>
            </a:r>
          </a:p>
          <a:p>
            <a:r>
              <a:rPr lang="en-US" sz="2000" dirty="0"/>
              <a:t>=  the expected return on stocks over the risk free bond</a:t>
            </a:r>
          </a:p>
          <a:p>
            <a:r>
              <a:rPr lang="en-US" sz="2000" dirty="0"/>
              <a:t>=  the estimate of the expected return on stocks over the </a:t>
            </a:r>
            <a:r>
              <a:rPr lang="en-US" sz="2000" dirty="0" err="1"/>
              <a:t>rf</a:t>
            </a:r>
            <a:r>
              <a:rPr lang="en-US" sz="2000" dirty="0"/>
              <a:t> bond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1776</Words>
  <Application>Microsoft Office PowerPoint</Application>
  <PresentationFormat>On-screen Show (4:3)</PresentationFormat>
  <Paragraphs>520</Paragraphs>
  <Slides>37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Akzidenz Grotesk BE</vt:lpstr>
      <vt:lpstr>Akzidenz-Grotesk Pro Super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Stock Analysis:  Models of Equity Valuation</vt:lpstr>
      <vt:lpstr>General Model</vt:lpstr>
      <vt:lpstr>No Growth Model</vt:lpstr>
      <vt:lpstr>No Growth Model: Example</vt:lpstr>
      <vt:lpstr>Constant Growth Model</vt:lpstr>
      <vt:lpstr>Constant Growth Model: Example</vt:lpstr>
      <vt:lpstr>Stock Prices and  Investment Opportunities</vt:lpstr>
      <vt:lpstr>g = ROE * b</vt:lpstr>
      <vt:lpstr>PV of Growth Opportunities</vt:lpstr>
      <vt:lpstr>Present Value of  Growth Opportunities (cont.)</vt:lpstr>
      <vt:lpstr>Partitioning Value: Example</vt:lpstr>
      <vt:lpstr>PowerPoint Presentation</vt:lpstr>
      <vt:lpstr>Life Cycles and Multistage  Growth Models</vt:lpstr>
      <vt:lpstr>Multistage Growth Rate Model: Example</vt:lpstr>
      <vt:lpstr>PowerPoint Presentation</vt:lpstr>
      <vt:lpstr>P/E Ratio and Growth Opportunities</vt:lpstr>
      <vt:lpstr>Recap</vt:lpstr>
      <vt:lpstr>P/E Ratio: No expected growth </vt:lpstr>
      <vt:lpstr>P/E Ratio: Constant Growth</vt:lpstr>
      <vt:lpstr>Numerical Example: No Growth</vt:lpstr>
      <vt:lpstr>Numerical Example with Growth</vt:lpstr>
      <vt:lpstr>P/E Ratios and Stock Risk</vt:lpstr>
      <vt:lpstr>Pitfalls in Using P/E Ratios</vt:lpstr>
      <vt:lpstr>P/E Ratios</vt:lpstr>
      <vt:lpstr>Comparing the Valuation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Werner Bonadurer</cp:lastModifiedBy>
  <cp:revision>53</cp:revision>
  <dcterms:created xsi:type="dcterms:W3CDTF">2014-07-14T15:40:13Z</dcterms:created>
  <dcterms:modified xsi:type="dcterms:W3CDTF">2017-09-30T17:46:22Z</dcterms:modified>
</cp:coreProperties>
</file>