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257" r:id="rId2"/>
    <p:sldId id="269" r:id="rId3"/>
    <p:sldId id="259" r:id="rId4"/>
    <p:sldId id="270" r:id="rId5"/>
    <p:sldId id="272" r:id="rId6"/>
    <p:sldId id="258" r:id="rId7"/>
    <p:sldId id="273" r:id="rId8"/>
    <p:sldId id="262" r:id="rId9"/>
    <p:sldId id="263" r:id="rId10"/>
    <p:sldId id="274" r:id="rId11"/>
    <p:sldId id="264" r:id="rId1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6" autoAdjust="0"/>
  </p:normalViewPr>
  <p:slideViewPr>
    <p:cSldViewPr>
      <p:cViewPr>
        <p:scale>
          <a:sx n="63" d="100"/>
          <a:sy n="63" d="100"/>
        </p:scale>
        <p:origin x="1454" y="547"/>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84" d="100"/>
          <a:sy n="84" d="100"/>
        </p:scale>
        <p:origin x="1002"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4A8D02-4E65-4CCD-8312-4AB164C6C77D}" type="datetimeFigureOut">
              <a:rPr lang="en-US"/>
              <a:t>7/6/2023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119DBA-4540-49B3-8FA9-6259387ECF9E}" type="slidenum">
              <a:rPr/>
              <a:t>‹#›</a:t>
            </a:fld>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755D9-D361-47B8-9652-3B4EA9776CE5}" type="datetimeFigureOut">
              <a:rPr lang="en-US"/>
              <a:t>7/6/2023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36274-F2B9-4C45-BBB4-0EDF4CD651A7}" type="slidenum">
              <a:rPr/>
              <a:t>‹#›</a:t>
            </a:fld>
            <a:endParaRPr/>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8" name="Parallelogram 7"/>
          <p:cNvSpPr/>
          <p:nvPr userDrawn="1"/>
        </p:nvSpPr>
        <p:spPr>
          <a:xfrm>
            <a:off x="842352" y="606206"/>
            <a:ext cx="10484024" cy="5573039"/>
          </a:xfrm>
          <a:custGeom>
            <a:avLst/>
            <a:gdLst>
              <a:gd name="connsiteX0" fmla="*/ 0 w 10896600"/>
              <a:gd name="connsiteY0" fmla="*/ 5410200 h 5410200"/>
              <a:gd name="connsiteX1" fmla="*/ 1352550 w 10896600"/>
              <a:gd name="connsiteY1" fmla="*/ 0 h 5410200"/>
              <a:gd name="connsiteX2" fmla="*/ 10896600 w 10896600"/>
              <a:gd name="connsiteY2" fmla="*/ 0 h 5410200"/>
              <a:gd name="connsiteX3" fmla="*/ 9544050 w 10896600"/>
              <a:gd name="connsiteY3" fmla="*/ 5410200 h 5410200"/>
              <a:gd name="connsiteX4" fmla="*/ 0 w 10896600"/>
              <a:gd name="connsiteY4" fmla="*/ 5410200 h 5410200"/>
              <a:gd name="connsiteX0" fmla="*/ 0 w 10733762"/>
              <a:gd name="connsiteY0" fmla="*/ 5234835 h 5410200"/>
              <a:gd name="connsiteX1" fmla="*/ 1189712 w 10733762"/>
              <a:gd name="connsiteY1" fmla="*/ 0 h 5410200"/>
              <a:gd name="connsiteX2" fmla="*/ 10733762 w 10733762"/>
              <a:gd name="connsiteY2" fmla="*/ 0 h 5410200"/>
              <a:gd name="connsiteX3" fmla="*/ 9381212 w 10733762"/>
              <a:gd name="connsiteY3" fmla="*/ 5410200 h 5410200"/>
              <a:gd name="connsiteX4" fmla="*/ 0 w 10733762"/>
              <a:gd name="connsiteY4" fmla="*/ 5234835 h 5410200"/>
              <a:gd name="connsiteX0" fmla="*/ 0 w 10771340"/>
              <a:gd name="connsiteY0" fmla="*/ 5360096 h 5410200"/>
              <a:gd name="connsiteX1" fmla="*/ 1227290 w 10771340"/>
              <a:gd name="connsiteY1" fmla="*/ 0 h 5410200"/>
              <a:gd name="connsiteX2" fmla="*/ 10771340 w 10771340"/>
              <a:gd name="connsiteY2" fmla="*/ 0 h 5410200"/>
              <a:gd name="connsiteX3" fmla="*/ 9418790 w 10771340"/>
              <a:gd name="connsiteY3" fmla="*/ 5410200 h 5410200"/>
              <a:gd name="connsiteX4" fmla="*/ 0 w 10771340"/>
              <a:gd name="connsiteY4" fmla="*/ 5360096 h 5410200"/>
              <a:gd name="connsiteX0" fmla="*/ 0 w 10771340"/>
              <a:gd name="connsiteY0" fmla="*/ 5360096 h 5360096"/>
              <a:gd name="connsiteX1" fmla="*/ 1227290 w 10771340"/>
              <a:gd name="connsiteY1" fmla="*/ 0 h 5360096"/>
              <a:gd name="connsiteX2" fmla="*/ 10771340 w 10771340"/>
              <a:gd name="connsiteY2" fmla="*/ 0 h 5360096"/>
              <a:gd name="connsiteX3" fmla="*/ 9819623 w 10771340"/>
              <a:gd name="connsiteY3" fmla="*/ 5335043 h 5360096"/>
              <a:gd name="connsiteX4" fmla="*/ 0 w 10771340"/>
              <a:gd name="connsiteY4" fmla="*/ 5360096 h 5360096"/>
              <a:gd name="connsiteX0" fmla="*/ 0 w 10345455"/>
              <a:gd name="connsiteY0" fmla="*/ 5573039 h 5573039"/>
              <a:gd name="connsiteX1" fmla="*/ 1227290 w 10345455"/>
              <a:gd name="connsiteY1" fmla="*/ 212943 h 5573039"/>
              <a:gd name="connsiteX2" fmla="*/ 10345455 w 10345455"/>
              <a:gd name="connsiteY2" fmla="*/ 0 h 5573039"/>
              <a:gd name="connsiteX3" fmla="*/ 9819623 w 10345455"/>
              <a:gd name="connsiteY3" fmla="*/ 5547986 h 5573039"/>
              <a:gd name="connsiteX4" fmla="*/ 0 w 10345455"/>
              <a:gd name="connsiteY4" fmla="*/ 5573039 h 5573039"/>
              <a:gd name="connsiteX0" fmla="*/ 100469 w 10445924"/>
              <a:gd name="connsiteY0" fmla="*/ 5573039 h 5573039"/>
              <a:gd name="connsiteX1" fmla="*/ 0 w 10445924"/>
              <a:gd name="connsiteY1" fmla="*/ 250521 h 5573039"/>
              <a:gd name="connsiteX2" fmla="*/ 10445924 w 10445924"/>
              <a:gd name="connsiteY2" fmla="*/ 0 h 5573039"/>
              <a:gd name="connsiteX3" fmla="*/ 9920092 w 10445924"/>
              <a:gd name="connsiteY3" fmla="*/ 5547986 h 5573039"/>
              <a:gd name="connsiteX4" fmla="*/ 100469 w 10445924"/>
              <a:gd name="connsiteY4" fmla="*/ 5573039 h 5573039"/>
              <a:gd name="connsiteX0" fmla="*/ 376042 w 10445924"/>
              <a:gd name="connsiteY0" fmla="*/ 5435252 h 5547986"/>
              <a:gd name="connsiteX1" fmla="*/ 0 w 10445924"/>
              <a:gd name="connsiteY1" fmla="*/ 250521 h 5547986"/>
              <a:gd name="connsiteX2" fmla="*/ 10445924 w 10445924"/>
              <a:gd name="connsiteY2" fmla="*/ 0 h 5547986"/>
              <a:gd name="connsiteX3" fmla="*/ 9920092 w 10445924"/>
              <a:gd name="connsiteY3" fmla="*/ 5547986 h 5547986"/>
              <a:gd name="connsiteX4" fmla="*/ 376042 w 10445924"/>
              <a:gd name="connsiteY4" fmla="*/ 5435252 h 5547986"/>
              <a:gd name="connsiteX0" fmla="*/ 112995 w 10445924"/>
              <a:gd name="connsiteY0" fmla="*/ 5573039 h 5573039"/>
              <a:gd name="connsiteX1" fmla="*/ 0 w 10445924"/>
              <a:gd name="connsiteY1" fmla="*/ 250521 h 5573039"/>
              <a:gd name="connsiteX2" fmla="*/ 10445924 w 10445924"/>
              <a:gd name="connsiteY2" fmla="*/ 0 h 5573039"/>
              <a:gd name="connsiteX3" fmla="*/ 9920092 w 10445924"/>
              <a:gd name="connsiteY3" fmla="*/ 5547986 h 5573039"/>
              <a:gd name="connsiteX4" fmla="*/ 112995 w 10445924"/>
              <a:gd name="connsiteY4" fmla="*/ 5573039 h 5573039"/>
              <a:gd name="connsiteX0" fmla="*/ 112995 w 10464974"/>
              <a:gd name="connsiteY0" fmla="*/ 5592089 h 5592089"/>
              <a:gd name="connsiteX1" fmla="*/ 0 w 10464974"/>
              <a:gd name="connsiteY1" fmla="*/ 269571 h 5592089"/>
              <a:gd name="connsiteX2" fmla="*/ 10464974 w 10464974"/>
              <a:gd name="connsiteY2" fmla="*/ 0 h 5592089"/>
              <a:gd name="connsiteX3" fmla="*/ 9920092 w 10464974"/>
              <a:gd name="connsiteY3" fmla="*/ 5567036 h 5592089"/>
              <a:gd name="connsiteX4" fmla="*/ 112995 w 10464974"/>
              <a:gd name="connsiteY4" fmla="*/ 5592089 h 5592089"/>
              <a:gd name="connsiteX0" fmla="*/ 112995 w 10464974"/>
              <a:gd name="connsiteY0" fmla="*/ 5592089 h 5592089"/>
              <a:gd name="connsiteX1" fmla="*/ 0 w 10464974"/>
              <a:gd name="connsiteY1" fmla="*/ 269571 h 5592089"/>
              <a:gd name="connsiteX2" fmla="*/ 10464974 w 10464974"/>
              <a:gd name="connsiteY2" fmla="*/ 0 h 5592089"/>
              <a:gd name="connsiteX3" fmla="*/ 9920092 w 10464974"/>
              <a:gd name="connsiteY3" fmla="*/ 5547986 h 5592089"/>
              <a:gd name="connsiteX4" fmla="*/ 112995 w 10464974"/>
              <a:gd name="connsiteY4" fmla="*/ 5592089 h 5592089"/>
              <a:gd name="connsiteX0" fmla="*/ 112995 w 10464974"/>
              <a:gd name="connsiteY0" fmla="*/ 5573039 h 5573039"/>
              <a:gd name="connsiteX1" fmla="*/ 0 w 10464974"/>
              <a:gd name="connsiteY1" fmla="*/ 269571 h 5573039"/>
              <a:gd name="connsiteX2" fmla="*/ 10464974 w 10464974"/>
              <a:gd name="connsiteY2" fmla="*/ 0 h 5573039"/>
              <a:gd name="connsiteX3" fmla="*/ 9920092 w 10464974"/>
              <a:gd name="connsiteY3" fmla="*/ 5547986 h 5573039"/>
              <a:gd name="connsiteX4" fmla="*/ 112995 w 10464974"/>
              <a:gd name="connsiteY4" fmla="*/ 5573039 h 5573039"/>
              <a:gd name="connsiteX0" fmla="*/ 132045 w 10484024"/>
              <a:gd name="connsiteY0" fmla="*/ 5573039 h 5573039"/>
              <a:gd name="connsiteX1" fmla="*/ 0 w 10484024"/>
              <a:gd name="connsiteY1" fmla="*/ 269571 h 5573039"/>
              <a:gd name="connsiteX2" fmla="*/ 10484024 w 10484024"/>
              <a:gd name="connsiteY2" fmla="*/ 0 h 5573039"/>
              <a:gd name="connsiteX3" fmla="*/ 9939142 w 10484024"/>
              <a:gd name="connsiteY3" fmla="*/ 5547986 h 5573039"/>
              <a:gd name="connsiteX4" fmla="*/ 132045 w 10484024"/>
              <a:gd name="connsiteY4" fmla="*/ 5573039 h 5573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84024" h="5573039">
                <a:moveTo>
                  <a:pt x="132045" y="5573039"/>
                </a:moveTo>
                <a:lnTo>
                  <a:pt x="0" y="269571"/>
                </a:lnTo>
                <a:lnTo>
                  <a:pt x="10484024" y="0"/>
                </a:lnTo>
                <a:lnTo>
                  <a:pt x="9939142" y="5547986"/>
                </a:lnTo>
                <a:lnTo>
                  <a:pt x="132045" y="5573039"/>
                </a:lnTo>
                <a:close/>
              </a:path>
            </a:pathLst>
          </a:custGeom>
          <a:solidFill>
            <a:schemeClr val="bg2">
              <a:lumMod val="25000"/>
              <a:alpha val="73000"/>
            </a:schemeClr>
          </a:solidFill>
          <a:ln cap="rnd">
            <a:solidFill>
              <a:schemeClr val="bg2">
                <a:lumMod val="25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solidFill>
                <a:schemeClr val="tx1"/>
              </a:solidFill>
            </a:endParaRPr>
          </a:p>
        </p:txBody>
      </p:sp>
      <p:sp>
        <p:nvSpPr>
          <p:cNvPr id="2" name="Title 1"/>
          <p:cNvSpPr>
            <a:spLocks noGrp="1"/>
          </p:cNvSpPr>
          <p:nvPr>
            <p:ph type="ctrTitle"/>
          </p:nvPr>
        </p:nvSpPr>
        <p:spPr bwMode="white">
          <a:xfrm>
            <a:off x="1522413" y="914400"/>
            <a:ext cx="9144000" cy="3505200"/>
          </a:xfrm>
        </p:spPr>
        <p:txBody>
          <a:bodyPr>
            <a:noAutofit/>
          </a:bodyPr>
          <a:lstStyle>
            <a:lvl1pPr>
              <a:defRPr sz="7200">
                <a:solidFill>
                  <a:schemeClr val="bg1"/>
                </a:solidFill>
              </a:defRPr>
            </a:lvl1pPr>
          </a:lstStyle>
          <a:p>
            <a:r>
              <a:rPr lang="en-US"/>
              <a:t>Click to edit Master title style</a:t>
            </a:r>
            <a:endParaRPr dirty="0"/>
          </a:p>
        </p:txBody>
      </p:sp>
      <p:sp>
        <p:nvSpPr>
          <p:cNvPr id="3" name="Subtitle 2"/>
          <p:cNvSpPr>
            <a:spLocks noGrp="1"/>
          </p:cNvSpPr>
          <p:nvPr>
            <p:ph type="subTitle" idx="1"/>
          </p:nvPr>
        </p:nvSpPr>
        <p:spPr bwMode="white">
          <a:xfrm>
            <a:off x="1522413" y="4495800"/>
            <a:ext cx="8229600" cy="1066800"/>
          </a:xfrm>
        </p:spPr>
        <p:txBody>
          <a:bodyPr>
            <a:normAutofit/>
          </a:bodyPr>
          <a:lstStyle>
            <a:lvl1pPr marL="0" indent="0" algn="l">
              <a:spcBef>
                <a:spcPts val="0"/>
              </a:spcBef>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7/6/2023</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967521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baseline="0"/>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7/6/2023</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52229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2" y="533400"/>
            <a:ext cx="1371600" cy="5592764"/>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1" y="533400"/>
            <a:ext cx="8077201" cy="5592764"/>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7/6/2023</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257523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baseline="0"/>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83829175-527E-46A3-863C-1BB1F163B849}" type="datetimeFigureOut">
              <a:rPr lang="en-US" smtClean="0"/>
              <a:t>7/6/2023</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227332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3" y="2514601"/>
            <a:ext cx="9144000" cy="2819400"/>
          </a:xfrm>
        </p:spPr>
        <p:txBody>
          <a:bodyPr anchor="b">
            <a:noAutofit/>
          </a:bodyPr>
          <a:lstStyle>
            <a:lvl1pPr algn="l">
              <a:defRPr sz="6600" b="0" i="0" cap="none" baseline="0"/>
            </a:lvl1pPr>
          </a:lstStyle>
          <a:p>
            <a:r>
              <a:rPr lang="en-US"/>
              <a:t>Click to edit Master title style</a:t>
            </a:r>
            <a:endParaRPr/>
          </a:p>
        </p:txBody>
      </p:sp>
      <p:sp>
        <p:nvSpPr>
          <p:cNvPr id="3" name="Text Placeholder 2"/>
          <p:cNvSpPr>
            <a:spLocks noGrp="1"/>
          </p:cNvSpPr>
          <p:nvPr>
            <p:ph type="body" idx="1"/>
          </p:nvPr>
        </p:nvSpPr>
        <p:spPr>
          <a:xfrm>
            <a:off x="1065212" y="990600"/>
            <a:ext cx="8229600"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1517950" y="6327648"/>
            <a:ext cx="6862462" cy="273049"/>
          </a:xfrm>
        </p:spPr>
        <p:txBody>
          <a:bodyPr/>
          <a:lstStyle/>
          <a:p>
            <a:r>
              <a:rPr lang="en-US" dirty="0"/>
              <a:t>Add a footer</a:t>
            </a:r>
          </a:p>
        </p:txBody>
      </p:sp>
      <p:sp>
        <p:nvSpPr>
          <p:cNvPr id="4" name="Date Placeholder 3"/>
          <p:cNvSpPr>
            <a:spLocks noGrp="1"/>
          </p:cNvSpPr>
          <p:nvPr>
            <p:ph type="dt" sz="half" idx="10"/>
          </p:nvPr>
        </p:nvSpPr>
        <p:spPr>
          <a:xfrm>
            <a:off x="8609012" y="6327648"/>
            <a:ext cx="1320059" cy="273049"/>
          </a:xfrm>
        </p:spPr>
        <p:txBody>
          <a:bodyPr/>
          <a:lstStyle/>
          <a:p>
            <a:fld id="{83829175-527E-46A3-863C-1BB1F163B849}" type="datetimeFigureOut">
              <a:rPr lang="en-US" smtClean="0"/>
              <a:t>7/6/2023</a:t>
            </a:fld>
            <a:endParaRPr lang="en-US" dirty="0"/>
          </a:p>
        </p:txBody>
      </p:sp>
      <p:sp>
        <p:nvSpPr>
          <p:cNvPr id="6" name="Slide Number Placeholder 5"/>
          <p:cNvSpPr>
            <a:spLocks noGrp="1"/>
          </p:cNvSpPr>
          <p:nvPr>
            <p:ph type="sldNum" sz="quarter" idx="12"/>
          </p:nvPr>
        </p:nvSpPr>
        <p:spPr>
          <a:xfrm>
            <a:off x="10133012" y="6327648"/>
            <a:ext cx="990601" cy="273049"/>
          </a:xfrm>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169015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65212" y="533400"/>
            <a:ext cx="9601200" cy="1143000"/>
          </a:xfrm>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645152"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18210" y="1828800"/>
            <a:ext cx="4648201"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83829175-527E-46A3-863C-1BB1F163B849}" type="datetimeFigureOut">
              <a:rPr lang="en-US" smtClean="0"/>
              <a:t>7/6/2023</a:t>
            </a:fld>
            <a:endParaRPr lang="en-US" dirty="0"/>
          </a:p>
        </p:txBody>
      </p:sp>
      <p:sp>
        <p:nvSpPr>
          <p:cNvPr id="7" name="Slide Number Placeholder 6"/>
          <p:cNvSpPr>
            <a:spLocks noGrp="1"/>
          </p:cNvSpPr>
          <p:nvPr>
            <p:ph type="sldNum" sz="quarter" idx="12"/>
          </p:nvPr>
        </p:nvSpPr>
        <p:spPr/>
        <p:txBody>
          <a:bodyPr/>
          <a:lstStyle/>
          <a:p>
            <a:fld id="{E5137D0E-4A4F-4307-8994-C1891D747D59}" type="slidenum">
              <a:rPr lang="en-US" smtClean="0"/>
              <a:t>‹#›</a:t>
            </a:fld>
            <a:endParaRPr lang="en-US" dirty="0"/>
          </a:p>
        </p:txBody>
      </p:sp>
    </p:spTree>
    <p:extLst>
      <p:ext uri="{BB962C8B-B14F-4D97-AF65-F5344CB8AC3E}">
        <p14:creationId xmlns:p14="http://schemas.microsoft.com/office/powerpoint/2010/main" val="2886291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0" orient="horz" pos="2160" userDrawn="1">
          <p15:clr>
            <a:srgbClr val="FBAE40"/>
          </p15:clr>
        </p15:guide>
        <p15:guide id="1" pos="671"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2" y="533400"/>
            <a:ext cx="9601200"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2"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5212"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21260"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21260"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83829175-527E-46A3-863C-1BB1F163B849}" type="datetimeFigureOut">
              <a:rPr lang="en-US" smtClean="0"/>
              <a:t>7/6/2023</a:t>
            </a:fld>
            <a:endParaRPr lang="en-US"/>
          </a:p>
        </p:txBody>
      </p:sp>
      <p:sp>
        <p:nvSpPr>
          <p:cNvPr id="9" name="Slide Number Placeholder 8"/>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167703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83829175-527E-46A3-863C-1BB1F163B849}" type="datetimeFigureOut">
              <a:rPr lang="en-US" smtClean="0"/>
              <a:t>7/6/2023</a:t>
            </a:fld>
            <a:endParaRPr lang="en-US"/>
          </a:p>
        </p:txBody>
      </p:sp>
      <p:sp>
        <p:nvSpPr>
          <p:cNvPr id="5" name="Slide Number Placeholder 4"/>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3876037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83829175-527E-46A3-863C-1BB1F163B849}" type="datetimeFigureOut">
              <a:rPr lang="en-US" smtClean="0"/>
              <a:t>7/6/2023</a:t>
            </a:fld>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t>‹#›</a:t>
            </a:fld>
            <a:endParaRPr lang="en-US"/>
          </a:p>
        </p:txBody>
      </p:sp>
    </p:spTree>
    <p:extLst>
      <p:ext uri="{BB962C8B-B14F-4D97-AF65-F5344CB8AC3E}">
        <p14:creationId xmlns:p14="http://schemas.microsoft.com/office/powerpoint/2010/main" val="800589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2" y="2590800"/>
            <a:ext cx="3276599" cy="1924050"/>
          </a:xfrm>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646611" y="838200"/>
            <a:ext cx="6172201" cy="5181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2"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Footer Placeholder 8"/>
          <p:cNvSpPr>
            <a:spLocks noGrp="1"/>
          </p:cNvSpPr>
          <p:nvPr>
            <p:ph type="ftr" sz="quarter" idx="11"/>
          </p:nvPr>
        </p:nvSpPr>
        <p:spPr/>
        <p:txBody>
          <a:bodyPr/>
          <a:lstStyle/>
          <a:p>
            <a:r>
              <a:rPr lang="en-US" dirty="0"/>
              <a:t>Add a footer</a:t>
            </a:r>
          </a:p>
        </p:txBody>
      </p:sp>
      <p:sp>
        <p:nvSpPr>
          <p:cNvPr id="8" name="Date Placeholder 7"/>
          <p:cNvSpPr>
            <a:spLocks noGrp="1"/>
          </p:cNvSpPr>
          <p:nvPr>
            <p:ph type="dt" sz="half" idx="10"/>
          </p:nvPr>
        </p:nvSpPr>
        <p:spPr/>
        <p:txBody>
          <a:bodyPr/>
          <a:lstStyle/>
          <a:p>
            <a:fld id="{83829175-527E-46A3-863C-1BB1F163B849}" type="datetimeFigureOut">
              <a:rPr lang="en-US" smtClean="0"/>
              <a:pPr/>
              <a:t>7/6/2023</a:t>
            </a:fld>
            <a:endParaRPr lang="en-US"/>
          </a:p>
        </p:txBody>
      </p:sp>
      <p:sp>
        <p:nvSpPr>
          <p:cNvPr id="10" name="Slide Number Placeholder 9"/>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1402759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2" y="2590800"/>
            <a:ext cx="3276599" cy="1924050"/>
          </a:xfrm>
        </p:spPr>
        <p:txBody>
          <a:bodyPr anchor="b">
            <a:normAutofit/>
          </a:bodyPr>
          <a:lstStyle>
            <a:lvl1pPr algn="l">
              <a:defRPr sz="3200" b="0"/>
            </a:lvl1pPr>
          </a:lstStyle>
          <a:p>
            <a:r>
              <a:rPr lang="en-US"/>
              <a:t>Click to edit Master title style</a:t>
            </a:r>
            <a:endParaRPr dirty="0"/>
          </a:p>
        </p:txBody>
      </p:sp>
      <p:sp>
        <p:nvSpPr>
          <p:cNvPr id="3" name="Picture Placeholder 2" descr="An empty placeholder to add an image. Click on the placeholder and select the image that you wish to add"/>
          <p:cNvSpPr>
            <a:spLocks noGrp="1"/>
          </p:cNvSpPr>
          <p:nvPr>
            <p:ph type="pic" idx="1"/>
          </p:nvPr>
        </p:nvSpPr>
        <p:spPr>
          <a:xfrm>
            <a:off x="4799012" y="836610"/>
            <a:ext cx="5867401" cy="518319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212"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8"/>
          <p:cNvSpPr>
            <a:spLocks noGrp="1"/>
          </p:cNvSpPr>
          <p:nvPr>
            <p:ph type="ftr" sz="quarter" idx="11"/>
          </p:nvPr>
        </p:nvSpPr>
        <p:spPr>
          <a:xfrm>
            <a:off x="1517950" y="6324600"/>
            <a:ext cx="6862462" cy="273049"/>
          </a:xfrm>
        </p:spPr>
        <p:txBody>
          <a:bodyPr/>
          <a:lstStyle/>
          <a:p>
            <a:r>
              <a:rPr lang="en-US" dirty="0"/>
              <a:t>Add a footer</a:t>
            </a:r>
          </a:p>
        </p:txBody>
      </p:sp>
      <p:sp>
        <p:nvSpPr>
          <p:cNvPr id="6" name="Date Placeholder 7"/>
          <p:cNvSpPr>
            <a:spLocks noGrp="1"/>
          </p:cNvSpPr>
          <p:nvPr>
            <p:ph type="dt" sz="half" idx="10"/>
          </p:nvPr>
        </p:nvSpPr>
        <p:spPr>
          <a:xfrm>
            <a:off x="8609012" y="6324600"/>
            <a:ext cx="1320059" cy="273049"/>
          </a:xfrm>
        </p:spPr>
        <p:txBody>
          <a:bodyPr/>
          <a:lstStyle/>
          <a:p>
            <a:fld id="{83829175-527E-46A3-863C-1BB1F163B849}" type="datetimeFigureOut">
              <a:rPr lang="en-US" smtClean="0"/>
              <a:pPr/>
              <a:t>7/6/2023</a:t>
            </a:fld>
            <a:endParaRPr lang="en-US"/>
          </a:p>
        </p:txBody>
      </p:sp>
      <p:sp>
        <p:nvSpPr>
          <p:cNvPr id="7" name="Slide Number Placeholder 9"/>
          <p:cNvSpPr>
            <a:spLocks noGrp="1"/>
          </p:cNvSpPr>
          <p:nvPr>
            <p:ph type="sldNum" sz="quarter" idx="12"/>
          </p:nvPr>
        </p:nvSpPr>
        <p:spPr>
          <a:xfrm>
            <a:off x="10133012" y="6324600"/>
            <a:ext cx="990601" cy="273049"/>
          </a:xfrm>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2690778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 y="0"/>
            <a:ext cx="12188825" cy="6858000"/>
          </a:xfrm>
          <a:prstGeom prst="rect">
            <a:avLst/>
          </a:prstGeom>
        </p:spPr>
      </p:pic>
      <p:sp>
        <p:nvSpPr>
          <p:cNvPr id="2" name="Title Placeholder 1"/>
          <p:cNvSpPr>
            <a:spLocks noGrp="1"/>
          </p:cNvSpPr>
          <p:nvPr>
            <p:ph type="title"/>
          </p:nvPr>
        </p:nvSpPr>
        <p:spPr>
          <a:xfrm>
            <a:off x="1065212" y="533400"/>
            <a:ext cx="96012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065212" y="1828800"/>
            <a:ext cx="9601200" cy="4191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17950" y="6324600"/>
            <a:ext cx="6862462"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8609012" y="6324600"/>
            <a:ext cx="1320059" cy="273049"/>
          </a:xfrm>
          <a:prstGeom prst="rect">
            <a:avLst/>
          </a:prstGeom>
        </p:spPr>
        <p:txBody>
          <a:bodyPr vert="horz" lIns="91440" tIns="45720" rIns="91440" bIns="45720" rtlCol="0" anchor="ctr"/>
          <a:lstStyle>
            <a:lvl1pPr algn="r">
              <a:defRPr sz="1100">
                <a:solidFill>
                  <a:schemeClr val="tx1"/>
                </a:solidFill>
              </a:defRPr>
            </a:lvl1pPr>
          </a:lstStyle>
          <a:p>
            <a:fld id="{83829175-527E-46A3-863C-1BB1F163B849}" type="datetimeFigureOut">
              <a:rPr lang="en-US" smtClean="0"/>
              <a:pPr/>
              <a:t>7/6/2023</a:t>
            </a:fld>
            <a:endParaRPr lang="en-US"/>
          </a:p>
        </p:txBody>
      </p:sp>
      <p:sp>
        <p:nvSpPr>
          <p:cNvPr id="6" name="Slide Number Placeholder 5"/>
          <p:cNvSpPr>
            <a:spLocks noGrp="1"/>
          </p:cNvSpPr>
          <p:nvPr>
            <p:ph type="sldNum" sz="quarter" idx="4"/>
          </p:nvPr>
        </p:nvSpPr>
        <p:spPr>
          <a:xfrm>
            <a:off x="10133012" y="6324600"/>
            <a:ext cx="990601" cy="273049"/>
          </a:xfrm>
          <a:prstGeom prst="rect">
            <a:avLst/>
          </a:prstGeom>
        </p:spPr>
        <p:txBody>
          <a:bodyPr vert="horz" lIns="91440" tIns="45720" rIns="91440" bIns="45720" rtlCol="0" anchor="ctr"/>
          <a:lstStyle>
            <a:lvl1pPr algn="r">
              <a:defRPr sz="1100">
                <a:solidFill>
                  <a:schemeClr val="tx1"/>
                </a:solidFill>
              </a:defRPr>
            </a:lvl1pPr>
          </a:lstStyle>
          <a:p>
            <a:fld id="{E5137D0E-4A4F-4307-8994-C1891D747D59}" type="slidenum">
              <a:rPr lang="en-US" smtClean="0"/>
              <a:pPr/>
              <a:t>‹#›</a:t>
            </a:fld>
            <a:endParaRPr lang="en-US"/>
          </a:p>
        </p:txBody>
      </p:sp>
    </p:spTree>
    <p:extLst>
      <p:ext uri="{BB962C8B-B14F-4D97-AF65-F5344CB8AC3E}">
        <p14:creationId xmlns:p14="http://schemas.microsoft.com/office/powerpoint/2010/main" val="3816540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39" userDrawn="1">
          <p15:clr>
            <a:srgbClr val="F26B43"/>
          </p15:clr>
        </p15:guide>
        <p15:guide id="2" pos="671" userDrawn="1">
          <p15:clr>
            <a:srgbClr val="F26B43"/>
          </p15:clr>
        </p15:guide>
        <p15:guide id="3" pos="671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Predicting Medical Insurance Charges</a:t>
            </a:r>
            <a:br>
              <a:rPr lang="en-US" dirty="0"/>
            </a:br>
            <a:r>
              <a:rPr lang="en-US" sz="3600" dirty="0"/>
              <a:t>Using Mongo dB and Spark</a:t>
            </a:r>
            <a:endParaRPr lang="en-US" dirty="0"/>
          </a:p>
        </p:txBody>
      </p:sp>
      <p:sp>
        <p:nvSpPr>
          <p:cNvPr id="3" name="Subtitle 2"/>
          <p:cNvSpPr>
            <a:spLocks noGrp="1"/>
          </p:cNvSpPr>
          <p:nvPr>
            <p:ph type="subTitle" idx="1"/>
          </p:nvPr>
        </p:nvSpPr>
        <p:spPr/>
        <p:txBody>
          <a:bodyPr>
            <a:normAutofit lnSpcReduction="10000"/>
          </a:bodyPr>
          <a:lstStyle/>
          <a:p>
            <a:endParaRPr lang="en-US" dirty="0"/>
          </a:p>
          <a:p>
            <a:r>
              <a:rPr lang="en-US" dirty="0"/>
              <a:t>NAME: Sumit Dutta </a:t>
            </a:r>
          </a:p>
          <a:p>
            <a:r>
              <a:rPr lang="en-US" dirty="0"/>
              <a:t>Roll No.: C23034</a:t>
            </a:r>
          </a:p>
        </p:txBody>
      </p:sp>
    </p:spTree>
    <p:extLst>
      <p:ext uri="{BB962C8B-B14F-4D97-AF65-F5344CB8AC3E}">
        <p14:creationId xmlns:p14="http://schemas.microsoft.com/office/powerpoint/2010/main" val="456561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19D210F-49F9-566B-699C-D13CBB16AD43}"/>
              </a:ext>
            </a:extLst>
          </p:cNvPr>
          <p:cNvSpPr txBox="1"/>
          <p:nvPr/>
        </p:nvSpPr>
        <p:spPr>
          <a:xfrm>
            <a:off x="1197868" y="908720"/>
            <a:ext cx="6505972" cy="646331"/>
          </a:xfrm>
          <a:prstGeom prst="rect">
            <a:avLst/>
          </a:prstGeom>
          <a:noFill/>
        </p:spPr>
        <p:txBody>
          <a:bodyPr wrap="square">
            <a:spAutoFit/>
          </a:bodyPr>
          <a:lstStyle/>
          <a:p>
            <a:r>
              <a:rPr lang="en-IN" sz="3600" dirty="0"/>
              <a:t>OUTPUT</a:t>
            </a:r>
          </a:p>
        </p:txBody>
      </p:sp>
      <p:sp>
        <p:nvSpPr>
          <p:cNvPr id="10" name="TextBox 9">
            <a:extLst>
              <a:ext uri="{FF2B5EF4-FFF2-40B4-BE49-F238E27FC236}">
                <a16:creationId xmlns:a16="http://schemas.microsoft.com/office/drawing/2014/main" id="{26A6BC20-158F-53A5-3D61-3C1CD19113AD}"/>
              </a:ext>
            </a:extLst>
          </p:cNvPr>
          <p:cNvSpPr txBox="1"/>
          <p:nvPr/>
        </p:nvSpPr>
        <p:spPr>
          <a:xfrm>
            <a:off x="1197868" y="1628800"/>
            <a:ext cx="9577064" cy="2308324"/>
          </a:xfrm>
          <a:prstGeom prst="rect">
            <a:avLst/>
          </a:prstGeom>
          <a:noFill/>
        </p:spPr>
        <p:txBody>
          <a:bodyPr wrap="square">
            <a:spAutoFit/>
          </a:bodyPr>
          <a:lstStyle/>
          <a:p>
            <a:pPr algn="l"/>
            <a:r>
              <a:rPr lang="en-US" b="0" i="0" dirty="0">
                <a:effectLst/>
                <a:latin typeface="Söhne"/>
              </a:rPr>
              <a:t>The training data is used to train the linear regression model, and then the test data is transformed using the same model to make predictions. The model coefficients and intercept are calculated to interpret the relationships between predictors and the target variable, enabling predictions and performance evaluation.</a:t>
            </a:r>
          </a:p>
          <a:p>
            <a:pPr algn="l"/>
            <a:r>
              <a:rPr lang="en-US" b="0" i="0" dirty="0">
                <a:effectLst/>
                <a:latin typeface="Söhne"/>
              </a:rPr>
              <a:t>However, the R-squared value obtained from the model, which is 0.63, suggests that the model's fit is not satisfactory. This indicates that only 63% of the variability in the target variable is explained by the predictors included in the model. To thoroughly evaluate the model and identify potential areas for improvement, further investigation is necessary.</a:t>
            </a:r>
          </a:p>
        </p:txBody>
      </p:sp>
    </p:spTree>
    <p:extLst>
      <p:ext uri="{BB962C8B-B14F-4D97-AF65-F5344CB8AC3E}">
        <p14:creationId xmlns:p14="http://schemas.microsoft.com/office/powerpoint/2010/main" val="965303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9876" y="1556792"/>
            <a:ext cx="7117432" cy="2206352"/>
          </a:xfrm>
        </p:spPr>
        <p:txBody>
          <a:bodyPr>
            <a:normAutofit/>
          </a:bodyPr>
          <a:lstStyle/>
          <a:p>
            <a:r>
              <a:rPr lang="en-US" sz="6000" dirty="0"/>
              <a:t>THANK YOU</a:t>
            </a:r>
          </a:p>
        </p:txBody>
      </p:sp>
    </p:spTree>
    <p:extLst>
      <p:ext uri="{BB962C8B-B14F-4D97-AF65-F5344CB8AC3E}">
        <p14:creationId xmlns:p14="http://schemas.microsoft.com/office/powerpoint/2010/main" val="267008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CONTENTS</a:t>
            </a:r>
          </a:p>
        </p:txBody>
      </p:sp>
      <p:sp>
        <p:nvSpPr>
          <p:cNvPr id="14" name="Content Placeholder 13"/>
          <p:cNvSpPr>
            <a:spLocks noGrp="1"/>
          </p:cNvSpPr>
          <p:nvPr>
            <p:ph idx="1"/>
          </p:nvPr>
        </p:nvSpPr>
        <p:spPr/>
        <p:txBody>
          <a:bodyPr/>
          <a:lstStyle/>
          <a:p>
            <a:pPr marL="457200" indent="-457200">
              <a:buFont typeface="+mj-lt"/>
              <a:buAutoNum type="arabicPeriod"/>
            </a:pPr>
            <a:r>
              <a:rPr lang="en-US" dirty="0"/>
              <a:t>Objective</a:t>
            </a:r>
          </a:p>
          <a:p>
            <a:pPr marL="457200" indent="-457200">
              <a:buFont typeface="+mj-lt"/>
              <a:buAutoNum type="arabicPeriod"/>
            </a:pPr>
            <a:r>
              <a:rPr lang="en-US" dirty="0"/>
              <a:t>EDA</a:t>
            </a:r>
          </a:p>
          <a:p>
            <a:pPr marL="457200" indent="-457200">
              <a:buFont typeface="+mj-lt"/>
              <a:buAutoNum type="arabicPeriod"/>
            </a:pPr>
            <a:r>
              <a:rPr lang="en-US" dirty="0"/>
              <a:t>Analysis.</a:t>
            </a:r>
          </a:p>
          <a:p>
            <a:pPr marL="457200" indent="-457200">
              <a:buFont typeface="+mj-lt"/>
              <a:buAutoNum type="arabicPeriod"/>
            </a:pPr>
            <a:r>
              <a:rPr lang="en-US" dirty="0"/>
              <a:t>Correlation Analysis </a:t>
            </a:r>
          </a:p>
          <a:p>
            <a:pPr marL="457200" indent="-457200">
              <a:buFont typeface="+mj-lt"/>
              <a:buAutoNum type="arabicPeriod"/>
            </a:pPr>
            <a:r>
              <a:rPr lang="en-US" dirty="0"/>
              <a:t>Data Preparation </a:t>
            </a:r>
          </a:p>
          <a:p>
            <a:pPr marL="457200" indent="-457200">
              <a:buFont typeface="+mj-lt"/>
              <a:buAutoNum type="arabicPeriod"/>
            </a:pPr>
            <a:r>
              <a:rPr lang="en-US" dirty="0"/>
              <a:t>Pipeline Creation And Data Normalization </a:t>
            </a:r>
          </a:p>
          <a:p>
            <a:pPr marL="457200" indent="-457200">
              <a:buFont typeface="+mj-lt"/>
              <a:buAutoNum type="arabicPeriod"/>
            </a:pPr>
            <a:r>
              <a:rPr lang="en-US" dirty="0"/>
              <a:t>Model Building </a:t>
            </a:r>
          </a:p>
          <a:p>
            <a:pPr marL="457200" indent="-457200">
              <a:buFont typeface="+mj-lt"/>
              <a:buAutoNum type="arabicPeriod"/>
            </a:pPr>
            <a:r>
              <a:rPr lang="en-US" dirty="0"/>
              <a:t>Output</a:t>
            </a:r>
            <a:br>
              <a:rPr lang="en-US" dirty="0"/>
            </a:br>
            <a:endParaRPr lang="en-US" dirty="0"/>
          </a:p>
        </p:txBody>
      </p:sp>
    </p:spTree>
    <p:extLst>
      <p:ext uri="{BB962C8B-B14F-4D97-AF65-F5344CB8AC3E}">
        <p14:creationId xmlns:p14="http://schemas.microsoft.com/office/powerpoint/2010/main" val="412428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4" name="Content Placeholder 3">
            <a:extLst>
              <a:ext uri="{FF2B5EF4-FFF2-40B4-BE49-F238E27FC236}">
                <a16:creationId xmlns:a16="http://schemas.microsoft.com/office/drawing/2014/main" id="{0BD60E96-4654-B4F0-0401-6144B4A3A0FE}"/>
              </a:ext>
            </a:extLst>
          </p:cNvPr>
          <p:cNvSpPr>
            <a:spLocks noGrp="1"/>
          </p:cNvSpPr>
          <p:nvPr>
            <p:ph idx="1"/>
          </p:nvPr>
        </p:nvSpPr>
        <p:spPr/>
        <p:txBody>
          <a:bodyPr>
            <a:normAutofit/>
          </a:bodyPr>
          <a:lstStyle/>
          <a:p>
            <a:pPr marL="0" indent="0">
              <a:buNone/>
            </a:pPr>
            <a:endParaRPr lang="en-US" sz="2800" b="0" i="0" dirty="0">
              <a:effectLst/>
              <a:latin typeface="Söhne"/>
            </a:endParaRPr>
          </a:p>
          <a:p>
            <a:pPr marL="0" indent="0">
              <a:buNone/>
            </a:pPr>
            <a:r>
              <a:rPr lang="en-US" sz="2800" b="0" i="0" dirty="0">
                <a:effectLst/>
                <a:latin typeface="Söhne"/>
              </a:rPr>
              <a:t>In this project focused on predicting medical insurance charges, our aim was to build a model using the Spark distributed data processing framework. The model would estimate the charges individuals would incur based on factors such as age, gender, BMI (Body Mass Index), smoking status, region, and number of children. To efficiently manage and analyze the medical insurance data, we integrated MongoDB with Spark.</a:t>
            </a:r>
            <a:r>
              <a:rPr lang="en-US" sz="2800" b="0" i="0" dirty="0">
                <a:solidFill>
                  <a:srgbClr val="D1D5DB"/>
                </a:solidFill>
                <a:effectLst/>
                <a:latin typeface="Söhne"/>
              </a:rPr>
              <a:t> </a:t>
            </a:r>
            <a:endParaRPr lang="en-IN" sz="2800" dirty="0"/>
          </a:p>
        </p:txBody>
      </p:sp>
    </p:spTree>
    <p:extLst>
      <p:ext uri="{BB962C8B-B14F-4D97-AF65-F5344CB8AC3E}">
        <p14:creationId xmlns:p14="http://schemas.microsoft.com/office/powerpoint/2010/main" val="368959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EDA</a:t>
            </a:r>
          </a:p>
        </p:txBody>
      </p:sp>
      <p:sp>
        <p:nvSpPr>
          <p:cNvPr id="10" name="TextBox 9">
            <a:extLst>
              <a:ext uri="{FF2B5EF4-FFF2-40B4-BE49-F238E27FC236}">
                <a16:creationId xmlns:a16="http://schemas.microsoft.com/office/drawing/2014/main" id="{AA1EA4DB-A1AA-755C-2160-826F5252C570}"/>
              </a:ext>
            </a:extLst>
          </p:cNvPr>
          <p:cNvSpPr txBox="1"/>
          <p:nvPr/>
        </p:nvSpPr>
        <p:spPr>
          <a:xfrm>
            <a:off x="1065212" y="1772816"/>
            <a:ext cx="9145016" cy="1754326"/>
          </a:xfrm>
          <a:prstGeom prst="rect">
            <a:avLst/>
          </a:prstGeom>
          <a:noFill/>
        </p:spPr>
        <p:txBody>
          <a:bodyPr wrap="square">
            <a:spAutoFit/>
          </a:bodyPr>
          <a:lstStyle/>
          <a:p>
            <a:pPr marL="0" indent="0">
              <a:buNone/>
            </a:pPr>
            <a:r>
              <a:rPr lang="en-US" b="0" i="0" dirty="0">
                <a:effectLst/>
                <a:latin typeface="Söhne"/>
              </a:rPr>
              <a:t>During the exploratory data analysis (EDA) phase, we utilized various data visualization charts and plots to analyze the data both individually and in combination. Our objective was to gain insights into variables such as transmission type, fuel type, car name, owner, and manufacturing year. By visually examining these variables, we aimed to identify patterns, outliers, and relationships within the data. These insights played a crucial role in guiding the subsequent steps of the project.</a:t>
            </a:r>
            <a:endParaRPr lang="en-US" sz="1800" b="0" i="0" dirty="0">
              <a:effectLst/>
              <a:latin typeface="Söhne"/>
            </a:endParaRPr>
          </a:p>
        </p:txBody>
      </p:sp>
      <p:pic>
        <p:nvPicPr>
          <p:cNvPr id="12" name="Picture 11">
            <a:extLst>
              <a:ext uri="{FF2B5EF4-FFF2-40B4-BE49-F238E27FC236}">
                <a16:creationId xmlns:a16="http://schemas.microsoft.com/office/drawing/2014/main" id="{1FA5C2FC-9A91-124C-C89B-4A613A4B61C4}"/>
              </a:ext>
            </a:extLst>
          </p:cNvPr>
          <p:cNvPicPr>
            <a:picLocks noChangeAspect="1"/>
          </p:cNvPicPr>
          <p:nvPr/>
        </p:nvPicPr>
        <p:blipFill rotWithShape="1">
          <a:blip r:embed="rId2"/>
          <a:srcRect t="3670" b="2311"/>
          <a:stretch/>
        </p:blipFill>
        <p:spPr>
          <a:xfrm>
            <a:off x="1065212" y="3789040"/>
            <a:ext cx="3401365" cy="2304256"/>
          </a:xfrm>
          <a:prstGeom prst="rect">
            <a:avLst/>
          </a:prstGeom>
        </p:spPr>
      </p:pic>
      <p:pic>
        <p:nvPicPr>
          <p:cNvPr id="14" name="Picture 13">
            <a:extLst>
              <a:ext uri="{FF2B5EF4-FFF2-40B4-BE49-F238E27FC236}">
                <a16:creationId xmlns:a16="http://schemas.microsoft.com/office/drawing/2014/main" id="{8D57629E-E675-86AF-B921-E104127DE4BA}"/>
              </a:ext>
            </a:extLst>
          </p:cNvPr>
          <p:cNvPicPr>
            <a:picLocks noChangeAspect="1"/>
          </p:cNvPicPr>
          <p:nvPr/>
        </p:nvPicPr>
        <p:blipFill rotWithShape="1">
          <a:blip r:embed="rId3"/>
          <a:srcRect t="1928"/>
          <a:stretch/>
        </p:blipFill>
        <p:spPr>
          <a:xfrm>
            <a:off x="4565043" y="3789040"/>
            <a:ext cx="3240360" cy="2450646"/>
          </a:xfrm>
          <a:prstGeom prst="rect">
            <a:avLst/>
          </a:prstGeom>
        </p:spPr>
      </p:pic>
      <p:pic>
        <p:nvPicPr>
          <p:cNvPr id="16" name="Picture 15">
            <a:extLst>
              <a:ext uri="{FF2B5EF4-FFF2-40B4-BE49-F238E27FC236}">
                <a16:creationId xmlns:a16="http://schemas.microsoft.com/office/drawing/2014/main" id="{3A8B3E18-1B2A-751A-467B-26F0104B8083}"/>
              </a:ext>
            </a:extLst>
          </p:cNvPr>
          <p:cNvPicPr>
            <a:picLocks noChangeAspect="1"/>
          </p:cNvPicPr>
          <p:nvPr/>
        </p:nvPicPr>
        <p:blipFill>
          <a:blip r:embed="rId4"/>
          <a:stretch>
            <a:fillRect/>
          </a:stretch>
        </p:blipFill>
        <p:spPr>
          <a:xfrm>
            <a:off x="7903869" y="3810505"/>
            <a:ext cx="2990115" cy="2429181"/>
          </a:xfrm>
          <a:prstGeom prst="rect">
            <a:avLst/>
          </a:prstGeom>
        </p:spPr>
      </p:pic>
    </p:spTree>
    <p:extLst>
      <p:ext uri="{BB962C8B-B14F-4D97-AF65-F5344CB8AC3E}">
        <p14:creationId xmlns:p14="http://schemas.microsoft.com/office/powerpoint/2010/main" val="114171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10" name="TextBox 9">
            <a:extLst>
              <a:ext uri="{FF2B5EF4-FFF2-40B4-BE49-F238E27FC236}">
                <a16:creationId xmlns:a16="http://schemas.microsoft.com/office/drawing/2014/main" id="{9FB978F5-C828-AD38-4EE6-68040D3FBC95}"/>
              </a:ext>
            </a:extLst>
          </p:cNvPr>
          <p:cNvSpPr txBox="1"/>
          <p:nvPr/>
        </p:nvSpPr>
        <p:spPr>
          <a:xfrm>
            <a:off x="1065212" y="1844824"/>
            <a:ext cx="8078788" cy="3416320"/>
          </a:xfrm>
          <a:prstGeom prst="rect">
            <a:avLst/>
          </a:prstGeom>
          <a:noFill/>
        </p:spPr>
        <p:txBody>
          <a:bodyPr wrap="square">
            <a:spAutoFit/>
          </a:bodyPr>
          <a:lstStyle/>
          <a:p>
            <a:pPr marL="285750" indent="-285750" algn="l">
              <a:buFont typeface="Arial" panose="020B0604020202020204" pitchFamily="34" charset="0"/>
              <a:buChar char="•"/>
            </a:pPr>
            <a:r>
              <a:rPr lang="en-US" b="0" i="0" dirty="0">
                <a:effectLst/>
                <a:latin typeface="Söhne"/>
              </a:rPr>
              <a:t>Based on the bivariate analysis conducted for medical insurance charge prediction, it was observed that there is a negative correlation between age and the predicted insurance charges. This indicates that as age increases, the estimated insurance charges tend to decrease.</a:t>
            </a:r>
          </a:p>
          <a:p>
            <a:pPr marL="285750" indent="-285750" algn="l">
              <a:buFont typeface="Arial" panose="020B0604020202020204" pitchFamily="34" charset="0"/>
              <a:buChar char="•"/>
            </a:pPr>
            <a:r>
              <a:rPr lang="en-US" b="0" i="0" dirty="0">
                <a:effectLst/>
                <a:latin typeface="Söhne"/>
              </a:rPr>
              <a:t>Moreover, the analysis of different factors such as BMI (Body Mass Index), smoking status, and number of children revealed interesting insights. For example, individuals with a higher BMI tend to have higher predicted insurance charges. Similarly, smokers are associated with higher estimated charges compared to non-smokers. Additionally, having a greater number of children is positively correlated with higher insurance charges.</a:t>
            </a:r>
          </a:p>
          <a:p>
            <a:pPr marL="285750" indent="-285750" algn="l">
              <a:buFont typeface="Arial" panose="020B0604020202020204" pitchFamily="34" charset="0"/>
              <a:buChar char="•"/>
            </a:pPr>
            <a:r>
              <a:rPr lang="en-US" b="0" i="0" dirty="0">
                <a:effectLst/>
                <a:latin typeface="Söhne"/>
              </a:rPr>
              <a:t>It is important to note that these observations are based on the analysis of the available data and may not necessarily imply causation.</a:t>
            </a:r>
          </a:p>
        </p:txBody>
      </p:sp>
    </p:spTree>
    <p:extLst>
      <p:ext uri="{BB962C8B-B14F-4D97-AF65-F5344CB8AC3E}">
        <p14:creationId xmlns:p14="http://schemas.microsoft.com/office/powerpoint/2010/main" val="3316169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sz="3200" dirty="0"/>
              <a:t>CORRELATION ANALYSIS</a:t>
            </a:r>
            <a:r>
              <a:rPr lang="en-US" dirty="0"/>
              <a:t>:</a:t>
            </a:r>
          </a:p>
        </p:txBody>
      </p:sp>
      <p:sp>
        <p:nvSpPr>
          <p:cNvPr id="7" name="TextBox 6">
            <a:extLst>
              <a:ext uri="{FF2B5EF4-FFF2-40B4-BE49-F238E27FC236}">
                <a16:creationId xmlns:a16="http://schemas.microsoft.com/office/drawing/2014/main" id="{85FF10CE-FCDD-5F3B-F20C-326785ACD516}"/>
              </a:ext>
            </a:extLst>
          </p:cNvPr>
          <p:cNvSpPr txBox="1"/>
          <p:nvPr/>
        </p:nvSpPr>
        <p:spPr>
          <a:xfrm>
            <a:off x="1065212" y="2204864"/>
            <a:ext cx="8078788" cy="2031325"/>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231F20"/>
                </a:solidFill>
                <a:effectLst/>
                <a:latin typeface="YAD1aU3sLnI 0"/>
              </a:rPr>
              <a:t>There is a negative correlation of -0.043 between children and charges. This suggests that as the number of children dependent on the individual increases, the insurance charges tends to decrease.</a:t>
            </a:r>
          </a:p>
          <a:p>
            <a:pPr algn="l"/>
            <a:endParaRPr lang="en-US" dirty="0">
              <a:solidFill>
                <a:srgbClr val="231F20"/>
              </a:solidFill>
              <a:latin typeface="YAD1aU3sLnI 0"/>
            </a:endParaRPr>
          </a:p>
          <a:p>
            <a:pPr marL="285750" indent="-285750" algn="l">
              <a:buFont typeface="Arial" panose="020B0604020202020204" pitchFamily="34" charset="0"/>
              <a:buChar char="•"/>
            </a:pPr>
            <a:r>
              <a:rPr lang="en-US" b="0" i="0" dirty="0">
                <a:solidFill>
                  <a:srgbClr val="231F20"/>
                </a:solidFill>
                <a:effectLst/>
                <a:latin typeface="YAD1aU3sLnI 0"/>
              </a:rPr>
              <a:t>There is a positive correlation of 0.19 between BMI and the charges. This indicates that as the BMI of the individual increases, the insurance charges tends to increase.</a:t>
            </a:r>
            <a:endParaRPr lang="en-US" b="0" i="0" dirty="0">
              <a:solidFill>
                <a:srgbClr val="D1D5DB"/>
              </a:solidFill>
              <a:effectLst/>
              <a:latin typeface="Söhne"/>
            </a:endParaRPr>
          </a:p>
        </p:txBody>
      </p:sp>
    </p:spTree>
    <p:extLst>
      <p:ext uri="{BB962C8B-B14F-4D97-AF65-F5344CB8AC3E}">
        <p14:creationId xmlns:p14="http://schemas.microsoft.com/office/powerpoint/2010/main" val="2873117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PREPARATION</a:t>
            </a:r>
          </a:p>
        </p:txBody>
      </p:sp>
      <p:sp>
        <p:nvSpPr>
          <p:cNvPr id="10" name="TextBox 9">
            <a:extLst>
              <a:ext uri="{FF2B5EF4-FFF2-40B4-BE49-F238E27FC236}">
                <a16:creationId xmlns:a16="http://schemas.microsoft.com/office/drawing/2014/main" id="{4E938647-6B95-8DB7-54F9-CF6DBA07D1EB}"/>
              </a:ext>
            </a:extLst>
          </p:cNvPr>
          <p:cNvSpPr txBox="1"/>
          <p:nvPr/>
        </p:nvSpPr>
        <p:spPr>
          <a:xfrm>
            <a:off x="1197868" y="1772816"/>
            <a:ext cx="7946132" cy="3416320"/>
          </a:xfrm>
          <a:prstGeom prst="rect">
            <a:avLst/>
          </a:prstGeom>
          <a:noFill/>
        </p:spPr>
        <p:txBody>
          <a:bodyPr wrap="square">
            <a:spAutoFit/>
          </a:bodyPr>
          <a:lstStyle/>
          <a:p>
            <a:pPr marL="342900" indent="-342900">
              <a:buFont typeface="+mj-lt"/>
              <a:buAutoNum type="arabicPeriod"/>
            </a:pPr>
            <a:r>
              <a:rPr lang="en-US" b="0" i="0" dirty="0">
                <a:solidFill>
                  <a:srgbClr val="100F0D"/>
                </a:solidFill>
                <a:effectLst/>
                <a:latin typeface="YACgEe79vK0 0"/>
              </a:rPr>
              <a:t>Conversion of categorical columns to numerical: The categorical columns were transformed into numerical columns using the One-Hot Encoder technique. This conversion enables the representation of categorical data in a numerical format suitable for analysis.</a:t>
            </a:r>
          </a:p>
          <a:p>
            <a:pPr marL="342900" indent="-342900">
              <a:buFont typeface="+mj-lt"/>
              <a:buAutoNum type="arabicPeriod"/>
            </a:pPr>
            <a:r>
              <a:rPr lang="en-US" b="0" i="0" dirty="0">
                <a:solidFill>
                  <a:srgbClr val="100F0D"/>
                </a:solidFill>
                <a:effectLst/>
                <a:latin typeface="YACgEe79vK0 0"/>
              </a:rPr>
              <a:t>Usage of String Indexer: The String Indexer class was employed to encode categorical variables, such as the “region" column. This process assigns unique numerical indices to each distinct category within the column. The resulting indexed values are stored in a new column called “</a:t>
            </a:r>
            <a:r>
              <a:rPr lang="en-US" dirty="0" err="1">
                <a:solidFill>
                  <a:srgbClr val="100F0D"/>
                </a:solidFill>
                <a:latin typeface="YACgEe79vK0 0"/>
              </a:rPr>
              <a:t>region</a:t>
            </a:r>
            <a:r>
              <a:rPr lang="en-US" b="0" i="0" dirty="0" err="1">
                <a:solidFill>
                  <a:srgbClr val="100F0D"/>
                </a:solidFill>
                <a:effectLst/>
                <a:latin typeface="YACgEe79vK0 0"/>
              </a:rPr>
              <a:t>_type_indexer</a:t>
            </a:r>
            <a:r>
              <a:rPr lang="en-US" b="0" i="0" dirty="0">
                <a:solidFill>
                  <a:srgbClr val="100F0D"/>
                </a:solidFill>
                <a:effectLst/>
                <a:latin typeface="YACgEe79vK0 0"/>
              </a:rPr>
              <a:t>.“</a:t>
            </a:r>
            <a:endParaRPr lang="en-US" dirty="0">
              <a:solidFill>
                <a:srgbClr val="100F0D"/>
              </a:solidFill>
              <a:latin typeface="YACgEe79vK0 0"/>
            </a:endParaRPr>
          </a:p>
          <a:p>
            <a:pPr marL="342900" indent="-342900">
              <a:buFont typeface="+mj-lt"/>
              <a:buAutoNum type="arabicPeriod"/>
            </a:pPr>
            <a:r>
              <a:rPr lang="en-US" b="0" i="0" dirty="0">
                <a:solidFill>
                  <a:srgbClr val="100F0D"/>
                </a:solidFill>
                <a:effectLst/>
                <a:latin typeface="YACgEe79vK0 0"/>
              </a:rPr>
              <a:t>Removal of unnecessary columns: To streamline the dataset, the redundant categorical columns were dropped since they were replaced with indexed and vector columns. This helps in eliminating duplicate information and improving the efficiency of subsequent analysis.</a:t>
            </a:r>
            <a:endParaRPr lang="en-IN" dirty="0"/>
          </a:p>
        </p:txBody>
      </p:sp>
    </p:spTree>
    <p:extLst>
      <p:ext uri="{BB962C8B-B14F-4D97-AF65-F5344CB8AC3E}">
        <p14:creationId xmlns:p14="http://schemas.microsoft.com/office/powerpoint/2010/main" val="533970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1844" y="764704"/>
            <a:ext cx="9601200" cy="1143000"/>
          </a:xfrm>
        </p:spPr>
        <p:txBody>
          <a:bodyPr/>
          <a:lstStyle/>
          <a:p>
            <a:r>
              <a:rPr lang="en-US" b="1" i="0" cap="all" dirty="0">
                <a:effectLst/>
                <a:latin typeface="Palatino Linotype (Headings)"/>
              </a:rPr>
              <a:t>PIPELINE CREATION AND NORMALIZING THE DATA</a:t>
            </a:r>
            <a:endParaRPr lang="en-US" dirty="0">
              <a:latin typeface="Palatino Linotype (Headings)"/>
            </a:endParaRPr>
          </a:p>
        </p:txBody>
      </p:sp>
      <p:sp>
        <p:nvSpPr>
          <p:cNvPr id="4" name="TextBox 3">
            <a:extLst>
              <a:ext uri="{FF2B5EF4-FFF2-40B4-BE49-F238E27FC236}">
                <a16:creationId xmlns:a16="http://schemas.microsoft.com/office/drawing/2014/main" id="{DB50EB39-1519-6BE0-7F78-48ED7520598D}"/>
              </a:ext>
            </a:extLst>
          </p:cNvPr>
          <p:cNvSpPr txBox="1"/>
          <p:nvPr/>
        </p:nvSpPr>
        <p:spPr>
          <a:xfrm>
            <a:off x="981844" y="2204864"/>
            <a:ext cx="8162156" cy="2862322"/>
          </a:xfrm>
          <a:prstGeom prst="rect">
            <a:avLst/>
          </a:prstGeom>
          <a:noFill/>
        </p:spPr>
        <p:txBody>
          <a:bodyPr wrap="square">
            <a:spAutoFit/>
          </a:bodyPr>
          <a:lstStyle/>
          <a:p>
            <a:r>
              <a:rPr lang="en-US" b="0" i="0" dirty="0">
                <a:solidFill>
                  <a:srgbClr val="231F20"/>
                </a:solidFill>
                <a:effectLst/>
                <a:latin typeface="YAD1aU3sLnI 0"/>
              </a:rPr>
              <a:t>The creation of pipeline stages involves setting up a pipeline comprising two stages: a type indexer and a type encoder. These stages use transformers, namely the Type_Indexer and </a:t>
            </a:r>
            <a:r>
              <a:rPr lang="en-US" b="0" i="0" dirty="0" err="1">
                <a:solidFill>
                  <a:srgbClr val="231F20"/>
                </a:solidFill>
                <a:effectLst/>
                <a:latin typeface="YAD1aU3sLnI 0"/>
              </a:rPr>
              <a:t>Type_Encoder</a:t>
            </a:r>
            <a:r>
              <a:rPr lang="en-US" b="0" i="0" dirty="0">
                <a:solidFill>
                  <a:srgbClr val="231F20"/>
                </a:solidFill>
                <a:effectLst/>
                <a:latin typeface="YAD1aU3sLnI 0"/>
              </a:rPr>
              <a:t>, to preprocess the dataset. Once the pipeline is defined, the fit() method is applied to the pipeline object using the </a:t>
            </a:r>
            <a:r>
              <a:rPr lang="en-US" b="0" i="0" dirty="0" err="1">
                <a:solidFill>
                  <a:srgbClr val="231F20"/>
                </a:solidFill>
                <a:effectLst/>
                <a:latin typeface="YAD1aU3sLnI 0"/>
              </a:rPr>
              <a:t>new_data</a:t>
            </a:r>
            <a:r>
              <a:rPr lang="en-US" b="0" i="0" dirty="0">
                <a:solidFill>
                  <a:srgbClr val="231F20"/>
                </a:solidFill>
                <a:effectLst/>
                <a:latin typeface="YAD1aU3sLnI 0"/>
              </a:rPr>
              <a:t> dataset as input. This trains the pipeline and produces a fitted pipeline (</a:t>
            </a:r>
            <a:r>
              <a:rPr lang="en-US" b="0" i="0" dirty="0" err="1">
                <a:solidFill>
                  <a:srgbClr val="231F20"/>
                </a:solidFill>
                <a:effectLst/>
                <a:latin typeface="YAD1aU3sLnI 0"/>
              </a:rPr>
              <a:t>pipeline_model</a:t>
            </a:r>
            <a:r>
              <a:rPr lang="en-US" b="0" i="0" dirty="0">
                <a:solidFill>
                  <a:srgbClr val="231F20"/>
                </a:solidFill>
                <a:effectLst/>
                <a:latin typeface="YAD1aU3sLnI 0"/>
              </a:rPr>
              <a:t>) that can be utilized to transform new data.</a:t>
            </a:r>
          </a:p>
          <a:p>
            <a:r>
              <a:rPr lang="en-US" b="0" i="0" dirty="0">
                <a:solidFill>
                  <a:srgbClr val="231F20"/>
                </a:solidFill>
                <a:effectLst/>
                <a:latin typeface="YAD1aU3sLnI 0"/>
              </a:rPr>
              <a:t>In addition, a Standard Scaler is employed to scale the features within a consistent range. The Standard Scaler ensures that each value is scaled to a range between 0 and 1, enabling fair comparisons and reducing the impact of varying feature magnitudes.</a:t>
            </a:r>
            <a:endParaRPr lang="en-IN" dirty="0"/>
          </a:p>
        </p:txBody>
      </p:sp>
    </p:spTree>
    <p:extLst>
      <p:ext uri="{BB962C8B-B14F-4D97-AF65-F5344CB8AC3E}">
        <p14:creationId xmlns:p14="http://schemas.microsoft.com/office/powerpoint/2010/main" val="4046713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AEE450-56D2-7A4E-0C75-093BC1315F23}"/>
              </a:ext>
            </a:extLst>
          </p:cNvPr>
          <p:cNvSpPr txBox="1"/>
          <p:nvPr/>
        </p:nvSpPr>
        <p:spPr>
          <a:xfrm>
            <a:off x="909836" y="836712"/>
            <a:ext cx="6096000" cy="707886"/>
          </a:xfrm>
          <a:prstGeom prst="rect">
            <a:avLst/>
          </a:prstGeom>
          <a:noFill/>
        </p:spPr>
        <p:txBody>
          <a:bodyPr wrap="square">
            <a:spAutoFit/>
          </a:bodyPr>
          <a:lstStyle/>
          <a:p>
            <a:r>
              <a:rPr lang="en-IN" sz="4000" dirty="0"/>
              <a:t>MODEL BUILDING</a:t>
            </a:r>
          </a:p>
        </p:txBody>
      </p:sp>
      <p:sp>
        <p:nvSpPr>
          <p:cNvPr id="5" name="TextBox 4">
            <a:extLst>
              <a:ext uri="{FF2B5EF4-FFF2-40B4-BE49-F238E27FC236}">
                <a16:creationId xmlns:a16="http://schemas.microsoft.com/office/drawing/2014/main" id="{1FF5BCA2-47C7-3778-59B9-FE559930BFFB}"/>
              </a:ext>
            </a:extLst>
          </p:cNvPr>
          <p:cNvSpPr txBox="1"/>
          <p:nvPr/>
        </p:nvSpPr>
        <p:spPr>
          <a:xfrm>
            <a:off x="987552" y="1593086"/>
            <a:ext cx="9715372" cy="2585323"/>
          </a:xfrm>
          <a:prstGeom prst="rect">
            <a:avLst/>
          </a:prstGeom>
          <a:noFill/>
        </p:spPr>
        <p:txBody>
          <a:bodyPr wrap="square">
            <a:spAutoFit/>
          </a:bodyPr>
          <a:lstStyle/>
          <a:p>
            <a:pPr marL="285750" indent="-285750" algn="l">
              <a:buFont typeface="Arial" panose="020B0604020202020204" pitchFamily="34" charset="0"/>
              <a:buChar char="•"/>
            </a:pPr>
            <a:r>
              <a:rPr lang="en-US" b="0" i="0" u="none" strike="noStrike" dirty="0">
                <a:effectLst/>
                <a:latin typeface="YAD1aU3sLnI 0"/>
              </a:rPr>
              <a:t>The train-test split involves dividing the </a:t>
            </a:r>
            <a:r>
              <a:rPr lang="en-US" b="0" i="0" u="none" strike="noStrike" dirty="0" err="1">
                <a:effectLst/>
                <a:latin typeface="YAD1aU3sLnI 0"/>
              </a:rPr>
              <a:t>scaleddf</a:t>
            </a:r>
            <a:r>
              <a:rPr lang="en-US" b="0" i="0" u="none" strike="noStrike" dirty="0">
                <a:effectLst/>
                <a:latin typeface="YAD1aU3sLnI 0"/>
              </a:rPr>
              <a:t> dataset into two separate datasets: the training dataset and the test dataset. </a:t>
            </a:r>
            <a:endParaRPr lang="en-US" b="0" i="0" dirty="0">
              <a:effectLst/>
              <a:latin typeface="YAD1aU3sLnI 0"/>
            </a:endParaRPr>
          </a:p>
          <a:p>
            <a:pPr marL="285750" indent="-285750" algn="l">
              <a:buFont typeface="Arial" panose="020B0604020202020204" pitchFamily="34" charset="0"/>
              <a:buChar char="•"/>
            </a:pPr>
            <a:r>
              <a:rPr lang="en-US" b="0" i="0" u="none" strike="noStrike" dirty="0">
                <a:effectLst/>
                <a:latin typeface="YAD1aU3sLnI 0"/>
              </a:rPr>
              <a:t>This split is achieved using the randomSplit() method, which takes two parameters: weights and seed.</a:t>
            </a:r>
          </a:p>
          <a:p>
            <a:pPr marL="285750" indent="-285750" algn="l">
              <a:buFont typeface="Arial" panose="020B0604020202020204" pitchFamily="34" charset="0"/>
              <a:buChar char="•"/>
            </a:pPr>
            <a:r>
              <a:rPr lang="en-US" b="0" i="0" u="none" strike="noStrike" dirty="0">
                <a:effectLst/>
                <a:latin typeface="YAD1aU3sLnI 0"/>
              </a:rPr>
              <a:t>The weights parameter determines the relative sizes of the resulting datasets, while the seed parameter is optional and used for reproducibility purposes. </a:t>
            </a:r>
            <a:endParaRPr lang="en-US" b="0" i="0" dirty="0">
              <a:effectLst/>
              <a:latin typeface="YAD1aU3sLnI 0"/>
            </a:endParaRPr>
          </a:p>
          <a:p>
            <a:pPr marL="285750" indent="-285750" algn="l">
              <a:buFont typeface="Arial" panose="020B0604020202020204" pitchFamily="34" charset="0"/>
              <a:buChar char="•"/>
            </a:pPr>
            <a:r>
              <a:rPr lang="en-US" b="0" i="0" u="none" strike="noStrike" dirty="0">
                <a:effectLst/>
                <a:latin typeface="YAD1aU3sLnI 0"/>
              </a:rPr>
              <a:t>In this case, the training dataset is allocated 70% of the data, while the test dataset receives 30% of the data.</a:t>
            </a:r>
            <a:endParaRPr lang="en-US" b="0" i="0" dirty="0">
              <a:effectLst/>
              <a:latin typeface="YAD1aU3sLnI 0"/>
            </a:endParaRPr>
          </a:p>
          <a:p>
            <a:pPr algn="l"/>
            <a:endParaRPr lang="en-US" b="0" i="0" dirty="0">
              <a:effectLst/>
              <a:latin typeface="YAD1aU3sLnI 0"/>
            </a:endParaRPr>
          </a:p>
        </p:txBody>
      </p:sp>
    </p:spTree>
    <p:extLst>
      <p:ext uri="{BB962C8B-B14F-4D97-AF65-F5344CB8AC3E}">
        <p14:creationId xmlns:p14="http://schemas.microsoft.com/office/powerpoint/2010/main" val="2377618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eometric design templat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Geometric design slides.potx" id="{F67263A8-1AB1-4C27-90C5-8DFF5AB0A457}" vid="{97C8510C-5076-4DB0-83F7-452F3E0654AF}"/>
    </a:ext>
  </a:extLst>
</a:theme>
</file>

<file path=ppt/theme/theme2.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Geometric design presentation</Template>
  <TotalTime>231</TotalTime>
  <Words>896</Words>
  <Application>Microsoft Office PowerPoint</Application>
  <PresentationFormat>Custom</PresentationFormat>
  <Paragraphs>42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Palatino Linotype</vt:lpstr>
      <vt:lpstr>Palatino Linotype (Headings)</vt:lpstr>
      <vt:lpstr>Söhne</vt:lpstr>
      <vt:lpstr>YACgEe79vK0 0</vt:lpstr>
      <vt:lpstr>YAD1aU3sLnI 0</vt:lpstr>
      <vt:lpstr>Geometric design template</vt:lpstr>
      <vt:lpstr>Predicting Medical Insurance Charges Using Mongo dB and Spark</vt:lpstr>
      <vt:lpstr>CONTENTS</vt:lpstr>
      <vt:lpstr>OBJECTIVE</vt:lpstr>
      <vt:lpstr>EDA</vt:lpstr>
      <vt:lpstr>ANALYSIS:</vt:lpstr>
      <vt:lpstr>PowerPoint Presentation</vt:lpstr>
      <vt:lpstr>DATA PREPARATION</vt:lpstr>
      <vt:lpstr>PIPELINE CREATION AND NORMALIZING THE DATA</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Medical Insurance Charges Using Mongo dB and Spark</dc:title>
  <dc:creator>Sumit Dutta</dc:creator>
  <cp:lastModifiedBy>Sumit Dutta</cp:lastModifiedBy>
  <cp:revision>2</cp:revision>
  <dcterms:created xsi:type="dcterms:W3CDTF">2023-07-06T08:45:59Z</dcterms:created>
  <dcterms:modified xsi:type="dcterms:W3CDTF">2023-07-06T12:37:39Z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74063800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