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svg" /><Relationship Id="rId1" Type="http://schemas.openxmlformats.org/officeDocument/2006/relationships/image" Target="../media/image34.png" /><Relationship Id="rId4" Type="http://schemas.openxmlformats.org/officeDocument/2006/relationships/image" Target="../media/image37.svg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svg" /><Relationship Id="rId1" Type="http://schemas.openxmlformats.org/officeDocument/2006/relationships/image" Target="../media/image34.png" /><Relationship Id="rId4" Type="http://schemas.openxmlformats.org/officeDocument/2006/relationships/image" Target="../media/image37.svg" 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svg" /><Relationship Id="rId1" Type="http://schemas.openxmlformats.org/officeDocument/2006/relationships/image" Target="../media/image34.png" /><Relationship Id="rId4" Type="http://schemas.openxmlformats.org/officeDocument/2006/relationships/image" Target="../media/image37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svg" /><Relationship Id="rId1" Type="http://schemas.openxmlformats.org/officeDocument/2006/relationships/image" Target="../media/image5.png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8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svg" /><Relationship Id="rId1" Type="http://schemas.openxmlformats.org/officeDocument/2006/relationships/image" Target="../media/image34.png" /><Relationship Id="rId4" Type="http://schemas.openxmlformats.org/officeDocument/2006/relationships/image" Target="../media/image37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svg" /><Relationship Id="rId1" Type="http://schemas.openxmlformats.org/officeDocument/2006/relationships/image" Target="../media/image34.png" /><Relationship Id="rId4" Type="http://schemas.openxmlformats.org/officeDocument/2006/relationships/image" Target="../media/image37.svg" 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svg" /><Relationship Id="rId1" Type="http://schemas.openxmlformats.org/officeDocument/2006/relationships/image" Target="../media/image34.png" /><Relationship Id="rId4" Type="http://schemas.openxmlformats.org/officeDocument/2006/relationships/image" Target="../media/image37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04A28-0F00-43BF-AC59-2107A1E5778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6C4A8F-883F-496D-8FA2-718398CDA260}">
      <dgm:prSet/>
      <dgm:spPr/>
      <dgm:t>
        <a:bodyPr/>
        <a:lstStyle/>
        <a:p>
          <a:r>
            <a:rPr lang="en-US"/>
            <a:t>Understand</a:t>
          </a:r>
        </a:p>
      </dgm:t>
    </dgm:pt>
    <dgm:pt modelId="{82A364EB-3E89-4CF9-A4F0-AA876F873BD7}" type="parTrans" cxnId="{12CFF52E-16E9-4674-89D5-B7CE4B8E7E4F}">
      <dgm:prSet/>
      <dgm:spPr/>
      <dgm:t>
        <a:bodyPr/>
        <a:lstStyle/>
        <a:p>
          <a:endParaRPr lang="en-US"/>
        </a:p>
      </dgm:t>
    </dgm:pt>
    <dgm:pt modelId="{D2BD8972-A0BC-46EC-AB86-6C0751B5C238}" type="sibTrans" cxnId="{12CFF52E-16E9-4674-89D5-B7CE4B8E7E4F}">
      <dgm:prSet/>
      <dgm:spPr/>
      <dgm:t>
        <a:bodyPr/>
        <a:lstStyle/>
        <a:p>
          <a:endParaRPr lang="en-US"/>
        </a:p>
      </dgm:t>
    </dgm:pt>
    <dgm:pt modelId="{3418D389-B73C-40AD-89ED-832374A9AF6F}">
      <dgm:prSet/>
      <dgm:spPr/>
      <dgm:t>
        <a:bodyPr/>
        <a:lstStyle/>
        <a:p>
          <a:r>
            <a:rPr lang="en-US"/>
            <a:t>Understand sales trends across different product categories and regions.</a:t>
          </a:r>
        </a:p>
      </dgm:t>
    </dgm:pt>
    <dgm:pt modelId="{A2F12031-C161-4635-BD16-0C87AB316186}" type="parTrans" cxnId="{51DB9674-455E-4E09-B80D-5E1A945D5F06}">
      <dgm:prSet/>
      <dgm:spPr/>
      <dgm:t>
        <a:bodyPr/>
        <a:lstStyle/>
        <a:p>
          <a:endParaRPr lang="en-US"/>
        </a:p>
      </dgm:t>
    </dgm:pt>
    <dgm:pt modelId="{EF9186C7-475B-41B7-B401-9A1F5E1AFDEC}" type="sibTrans" cxnId="{51DB9674-455E-4E09-B80D-5E1A945D5F06}">
      <dgm:prSet/>
      <dgm:spPr/>
      <dgm:t>
        <a:bodyPr/>
        <a:lstStyle/>
        <a:p>
          <a:endParaRPr lang="en-US"/>
        </a:p>
      </dgm:t>
    </dgm:pt>
    <dgm:pt modelId="{EDCBB8D9-9BD7-48BB-B1B4-B623B5CA7243}">
      <dgm:prSet/>
      <dgm:spPr/>
      <dgm:t>
        <a:bodyPr/>
        <a:lstStyle/>
        <a:p>
          <a:r>
            <a:rPr lang="en-US"/>
            <a:t>Identify</a:t>
          </a:r>
        </a:p>
      </dgm:t>
    </dgm:pt>
    <dgm:pt modelId="{A11D5005-164C-4766-B908-201DE05F2C50}" type="parTrans" cxnId="{55E125BE-1171-43CC-B105-56DA2AC2ECA4}">
      <dgm:prSet/>
      <dgm:spPr/>
      <dgm:t>
        <a:bodyPr/>
        <a:lstStyle/>
        <a:p>
          <a:endParaRPr lang="en-US"/>
        </a:p>
      </dgm:t>
    </dgm:pt>
    <dgm:pt modelId="{6800EE49-CA89-410F-9D04-403F4D8A59D1}" type="sibTrans" cxnId="{55E125BE-1171-43CC-B105-56DA2AC2ECA4}">
      <dgm:prSet/>
      <dgm:spPr/>
      <dgm:t>
        <a:bodyPr/>
        <a:lstStyle/>
        <a:p>
          <a:endParaRPr lang="en-US"/>
        </a:p>
      </dgm:t>
    </dgm:pt>
    <dgm:pt modelId="{C5C964D7-106F-47C7-8651-A360624D7B94}">
      <dgm:prSet/>
      <dgm:spPr/>
      <dgm:t>
        <a:bodyPr/>
        <a:lstStyle/>
        <a:p>
          <a:r>
            <a:rPr lang="en-US"/>
            <a:t>Identify top-performing products and sales patterns.</a:t>
          </a:r>
        </a:p>
      </dgm:t>
    </dgm:pt>
    <dgm:pt modelId="{7A71D638-D46C-4151-9DAB-C92205FB9B23}" type="parTrans" cxnId="{55A9BE0A-4A7A-4618-9311-7D0BAD0561B9}">
      <dgm:prSet/>
      <dgm:spPr/>
      <dgm:t>
        <a:bodyPr/>
        <a:lstStyle/>
        <a:p>
          <a:endParaRPr lang="en-US"/>
        </a:p>
      </dgm:t>
    </dgm:pt>
    <dgm:pt modelId="{C620F4C8-198C-4B5B-8C37-0076E2E90823}" type="sibTrans" cxnId="{55A9BE0A-4A7A-4618-9311-7D0BAD0561B9}">
      <dgm:prSet/>
      <dgm:spPr/>
      <dgm:t>
        <a:bodyPr/>
        <a:lstStyle/>
        <a:p>
          <a:endParaRPr lang="en-US"/>
        </a:p>
      </dgm:t>
    </dgm:pt>
    <dgm:pt modelId="{8B2CC4A9-E3CE-485B-919D-3573A04060E6}">
      <dgm:prSet/>
      <dgm:spPr/>
      <dgm:t>
        <a:bodyPr/>
        <a:lstStyle/>
        <a:p>
          <a:r>
            <a:rPr lang="en-US"/>
            <a:t>Provide</a:t>
          </a:r>
        </a:p>
      </dgm:t>
    </dgm:pt>
    <dgm:pt modelId="{7AF408E6-F421-4C21-B0F3-2CEEA482BCD8}" type="parTrans" cxnId="{9CD20A3F-9678-4949-A29D-E5F5A7419E4E}">
      <dgm:prSet/>
      <dgm:spPr/>
      <dgm:t>
        <a:bodyPr/>
        <a:lstStyle/>
        <a:p>
          <a:endParaRPr lang="en-US"/>
        </a:p>
      </dgm:t>
    </dgm:pt>
    <dgm:pt modelId="{BC27CBE6-447A-4EA4-9A1B-797EDB492E89}" type="sibTrans" cxnId="{9CD20A3F-9678-4949-A29D-E5F5A7419E4E}">
      <dgm:prSet/>
      <dgm:spPr/>
      <dgm:t>
        <a:bodyPr/>
        <a:lstStyle/>
        <a:p>
          <a:endParaRPr lang="en-US"/>
        </a:p>
      </dgm:t>
    </dgm:pt>
    <dgm:pt modelId="{A60D3FD5-FC8E-42D3-915B-B4DD678480D7}">
      <dgm:prSet/>
      <dgm:spPr/>
      <dgm:t>
        <a:bodyPr/>
        <a:lstStyle/>
        <a:p>
          <a:r>
            <a:rPr lang="en-US"/>
            <a:t>Provide actionable insights for business decision-making.</a:t>
          </a:r>
        </a:p>
      </dgm:t>
    </dgm:pt>
    <dgm:pt modelId="{62E72870-C269-45FF-96C4-E44612805EC7}" type="parTrans" cxnId="{33C52280-BD09-4EA3-AD0A-68806B6C0524}">
      <dgm:prSet/>
      <dgm:spPr/>
      <dgm:t>
        <a:bodyPr/>
        <a:lstStyle/>
        <a:p>
          <a:endParaRPr lang="en-US"/>
        </a:p>
      </dgm:t>
    </dgm:pt>
    <dgm:pt modelId="{0FE35FCE-48AD-4B81-95EF-01BF44E1006A}" type="sibTrans" cxnId="{33C52280-BD09-4EA3-AD0A-68806B6C0524}">
      <dgm:prSet/>
      <dgm:spPr/>
      <dgm:t>
        <a:bodyPr/>
        <a:lstStyle/>
        <a:p>
          <a:endParaRPr lang="en-US"/>
        </a:p>
      </dgm:t>
    </dgm:pt>
    <dgm:pt modelId="{BC111E57-F627-4814-88F8-B9E0A2D47884}" type="pres">
      <dgm:prSet presAssocID="{96F04A28-0F00-43BF-AC59-2107A1E5778B}" presName="Name0" presStyleCnt="0">
        <dgm:presLayoutVars>
          <dgm:dir/>
          <dgm:animLvl val="lvl"/>
          <dgm:resizeHandles val="exact"/>
        </dgm:presLayoutVars>
      </dgm:prSet>
      <dgm:spPr/>
    </dgm:pt>
    <dgm:pt modelId="{C02F2002-6328-46AF-B7BF-C1DF2B656FFC}" type="pres">
      <dgm:prSet presAssocID="{A66C4A8F-883F-496D-8FA2-718398CDA260}" presName="linNode" presStyleCnt="0"/>
      <dgm:spPr/>
    </dgm:pt>
    <dgm:pt modelId="{EE46CA3F-9791-48AE-9862-182AB36C1A91}" type="pres">
      <dgm:prSet presAssocID="{A66C4A8F-883F-496D-8FA2-718398CDA26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2805249-E297-4BC1-8E31-19535BB328C8}" type="pres">
      <dgm:prSet presAssocID="{A66C4A8F-883F-496D-8FA2-718398CDA260}" presName="descendantText" presStyleLbl="alignAccFollowNode1" presStyleIdx="0" presStyleCnt="3">
        <dgm:presLayoutVars>
          <dgm:bulletEnabled/>
        </dgm:presLayoutVars>
      </dgm:prSet>
      <dgm:spPr/>
    </dgm:pt>
    <dgm:pt modelId="{31887A14-D22E-47EF-802A-5215B8E159DE}" type="pres">
      <dgm:prSet presAssocID="{D2BD8972-A0BC-46EC-AB86-6C0751B5C238}" presName="sp" presStyleCnt="0"/>
      <dgm:spPr/>
    </dgm:pt>
    <dgm:pt modelId="{7571B32B-0725-45FD-B147-DC6CF317C81A}" type="pres">
      <dgm:prSet presAssocID="{EDCBB8D9-9BD7-48BB-B1B4-B623B5CA7243}" presName="linNode" presStyleCnt="0"/>
      <dgm:spPr/>
    </dgm:pt>
    <dgm:pt modelId="{2558E7DD-514F-4493-82BE-0645FFF88DF5}" type="pres">
      <dgm:prSet presAssocID="{EDCBB8D9-9BD7-48BB-B1B4-B623B5CA724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7FD4580-E0E9-47B9-994C-A4E9C7D2749E}" type="pres">
      <dgm:prSet presAssocID="{EDCBB8D9-9BD7-48BB-B1B4-B623B5CA7243}" presName="descendantText" presStyleLbl="alignAccFollowNode1" presStyleIdx="1" presStyleCnt="3">
        <dgm:presLayoutVars>
          <dgm:bulletEnabled/>
        </dgm:presLayoutVars>
      </dgm:prSet>
      <dgm:spPr/>
    </dgm:pt>
    <dgm:pt modelId="{46D24FBF-1C34-402C-90FC-CC6936C27578}" type="pres">
      <dgm:prSet presAssocID="{6800EE49-CA89-410F-9D04-403F4D8A59D1}" presName="sp" presStyleCnt="0"/>
      <dgm:spPr/>
    </dgm:pt>
    <dgm:pt modelId="{532B7CDF-37C2-400D-9CBD-E4CC6BD9E3EE}" type="pres">
      <dgm:prSet presAssocID="{8B2CC4A9-E3CE-485B-919D-3573A04060E6}" presName="linNode" presStyleCnt="0"/>
      <dgm:spPr/>
    </dgm:pt>
    <dgm:pt modelId="{83FB05B8-4496-4B0C-8D24-3CB6E2B27261}" type="pres">
      <dgm:prSet presAssocID="{8B2CC4A9-E3CE-485B-919D-3573A04060E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61AE5E37-2CB8-4DB5-BF81-3A55D2D789E6}" type="pres">
      <dgm:prSet presAssocID="{8B2CC4A9-E3CE-485B-919D-3573A04060E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5A9BE0A-4A7A-4618-9311-7D0BAD0561B9}" srcId="{EDCBB8D9-9BD7-48BB-B1B4-B623B5CA7243}" destId="{C5C964D7-106F-47C7-8651-A360624D7B94}" srcOrd="0" destOrd="0" parTransId="{7A71D638-D46C-4151-9DAB-C92205FB9B23}" sibTransId="{C620F4C8-198C-4B5B-8C37-0076E2E90823}"/>
    <dgm:cxn modelId="{55482719-B5E5-440D-BBE8-A2FCA4E30680}" type="presOf" srcId="{EDCBB8D9-9BD7-48BB-B1B4-B623B5CA7243}" destId="{2558E7DD-514F-4493-82BE-0645FFF88DF5}" srcOrd="0" destOrd="0" presId="urn:microsoft.com/office/officeart/2016/7/layout/VerticalSolidActionList"/>
    <dgm:cxn modelId="{45138128-69C5-4176-BC22-DEDE08BCB618}" type="presOf" srcId="{A66C4A8F-883F-496D-8FA2-718398CDA260}" destId="{EE46CA3F-9791-48AE-9862-182AB36C1A91}" srcOrd="0" destOrd="0" presId="urn:microsoft.com/office/officeart/2016/7/layout/VerticalSolidActionList"/>
    <dgm:cxn modelId="{12CFF52E-16E9-4674-89D5-B7CE4B8E7E4F}" srcId="{96F04A28-0F00-43BF-AC59-2107A1E5778B}" destId="{A66C4A8F-883F-496D-8FA2-718398CDA260}" srcOrd="0" destOrd="0" parTransId="{82A364EB-3E89-4CF9-A4F0-AA876F873BD7}" sibTransId="{D2BD8972-A0BC-46EC-AB86-6C0751B5C238}"/>
    <dgm:cxn modelId="{9CD20A3F-9678-4949-A29D-E5F5A7419E4E}" srcId="{96F04A28-0F00-43BF-AC59-2107A1E5778B}" destId="{8B2CC4A9-E3CE-485B-919D-3573A04060E6}" srcOrd="2" destOrd="0" parTransId="{7AF408E6-F421-4C21-B0F3-2CEEA482BCD8}" sibTransId="{BC27CBE6-447A-4EA4-9A1B-797EDB492E89}"/>
    <dgm:cxn modelId="{7E7C1163-7009-4191-8426-017E1E535841}" type="presOf" srcId="{96F04A28-0F00-43BF-AC59-2107A1E5778B}" destId="{BC111E57-F627-4814-88F8-B9E0A2D47884}" srcOrd="0" destOrd="0" presId="urn:microsoft.com/office/officeart/2016/7/layout/VerticalSolidActionList"/>
    <dgm:cxn modelId="{51DB9674-455E-4E09-B80D-5E1A945D5F06}" srcId="{A66C4A8F-883F-496D-8FA2-718398CDA260}" destId="{3418D389-B73C-40AD-89ED-832374A9AF6F}" srcOrd="0" destOrd="0" parTransId="{A2F12031-C161-4635-BD16-0C87AB316186}" sibTransId="{EF9186C7-475B-41B7-B401-9A1F5E1AFDEC}"/>
    <dgm:cxn modelId="{A8CF5277-019E-4115-B82A-91BBE64D0E36}" type="presOf" srcId="{8B2CC4A9-E3CE-485B-919D-3573A04060E6}" destId="{83FB05B8-4496-4B0C-8D24-3CB6E2B27261}" srcOrd="0" destOrd="0" presId="urn:microsoft.com/office/officeart/2016/7/layout/VerticalSolidActionList"/>
    <dgm:cxn modelId="{33C52280-BD09-4EA3-AD0A-68806B6C0524}" srcId="{8B2CC4A9-E3CE-485B-919D-3573A04060E6}" destId="{A60D3FD5-FC8E-42D3-915B-B4DD678480D7}" srcOrd="0" destOrd="0" parTransId="{62E72870-C269-45FF-96C4-E44612805EC7}" sibTransId="{0FE35FCE-48AD-4B81-95EF-01BF44E1006A}"/>
    <dgm:cxn modelId="{55E125BE-1171-43CC-B105-56DA2AC2ECA4}" srcId="{96F04A28-0F00-43BF-AC59-2107A1E5778B}" destId="{EDCBB8D9-9BD7-48BB-B1B4-B623B5CA7243}" srcOrd="1" destOrd="0" parTransId="{A11D5005-164C-4766-B908-201DE05F2C50}" sibTransId="{6800EE49-CA89-410F-9D04-403F4D8A59D1}"/>
    <dgm:cxn modelId="{4C7653ED-ADBC-4402-A145-2278739298E8}" type="presOf" srcId="{3418D389-B73C-40AD-89ED-832374A9AF6F}" destId="{D2805249-E297-4BC1-8E31-19535BB328C8}" srcOrd="0" destOrd="0" presId="urn:microsoft.com/office/officeart/2016/7/layout/VerticalSolidActionList"/>
    <dgm:cxn modelId="{F1CE3BF8-8C09-4636-BA85-3ADD57B02E24}" type="presOf" srcId="{C5C964D7-106F-47C7-8651-A360624D7B94}" destId="{47FD4580-E0E9-47B9-994C-A4E9C7D2749E}" srcOrd="0" destOrd="0" presId="urn:microsoft.com/office/officeart/2016/7/layout/VerticalSolidActionList"/>
    <dgm:cxn modelId="{7B14A6FE-0CF3-4683-B8A9-6FA1122CF39B}" type="presOf" srcId="{A60D3FD5-FC8E-42D3-915B-B4DD678480D7}" destId="{61AE5E37-2CB8-4DB5-BF81-3A55D2D789E6}" srcOrd="0" destOrd="0" presId="urn:microsoft.com/office/officeart/2016/7/layout/VerticalSolidActionList"/>
    <dgm:cxn modelId="{BDF00CD0-19DB-48BB-A6E5-A20958F77EEF}" type="presParOf" srcId="{BC111E57-F627-4814-88F8-B9E0A2D47884}" destId="{C02F2002-6328-46AF-B7BF-C1DF2B656FFC}" srcOrd="0" destOrd="0" presId="urn:microsoft.com/office/officeart/2016/7/layout/VerticalSolidActionList"/>
    <dgm:cxn modelId="{13329948-EF85-4E7B-B63D-0C33F5EB6620}" type="presParOf" srcId="{C02F2002-6328-46AF-B7BF-C1DF2B656FFC}" destId="{EE46CA3F-9791-48AE-9862-182AB36C1A91}" srcOrd="0" destOrd="0" presId="urn:microsoft.com/office/officeart/2016/7/layout/VerticalSolidActionList"/>
    <dgm:cxn modelId="{AEE85390-BF54-4D08-8AAC-8161F3B2CA76}" type="presParOf" srcId="{C02F2002-6328-46AF-B7BF-C1DF2B656FFC}" destId="{D2805249-E297-4BC1-8E31-19535BB328C8}" srcOrd="1" destOrd="0" presId="urn:microsoft.com/office/officeart/2016/7/layout/VerticalSolidActionList"/>
    <dgm:cxn modelId="{AA20CEF4-84B1-4C70-88A2-3BCD57171FF1}" type="presParOf" srcId="{BC111E57-F627-4814-88F8-B9E0A2D47884}" destId="{31887A14-D22E-47EF-802A-5215B8E159DE}" srcOrd="1" destOrd="0" presId="urn:microsoft.com/office/officeart/2016/7/layout/VerticalSolidActionList"/>
    <dgm:cxn modelId="{A60F3DC3-8DB9-4D21-A28F-23E3D04A44E4}" type="presParOf" srcId="{BC111E57-F627-4814-88F8-B9E0A2D47884}" destId="{7571B32B-0725-45FD-B147-DC6CF317C81A}" srcOrd="2" destOrd="0" presId="urn:microsoft.com/office/officeart/2016/7/layout/VerticalSolidActionList"/>
    <dgm:cxn modelId="{349653E0-8F66-47E9-9058-12AD3B1E3B94}" type="presParOf" srcId="{7571B32B-0725-45FD-B147-DC6CF317C81A}" destId="{2558E7DD-514F-4493-82BE-0645FFF88DF5}" srcOrd="0" destOrd="0" presId="urn:microsoft.com/office/officeart/2016/7/layout/VerticalSolidActionList"/>
    <dgm:cxn modelId="{3F64C228-A53F-4C87-B28B-1F16E8236283}" type="presParOf" srcId="{7571B32B-0725-45FD-B147-DC6CF317C81A}" destId="{47FD4580-E0E9-47B9-994C-A4E9C7D2749E}" srcOrd="1" destOrd="0" presId="urn:microsoft.com/office/officeart/2016/7/layout/VerticalSolidActionList"/>
    <dgm:cxn modelId="{B97D6692-5032-483C-B85A-E867C285470E}" type="presParOf" srcId="{BC111E57-F627-4814-88F8-B9E0A2D47884}" destId="{46D24FBF-1C34-402C-90FC-CC6936C27578}" srcOrd="3" destOrd="0" presId="urn:microsoft.com/office/officeart/2016/7/layout/VerticalSolidActionList"/>
    <dgm:cxn modelId="{87293049-453A-45AC-9565-E0D367C52190}" type="presParOf" srcId="{BC111E57-F627-4814-88F8-B9E0A2D47884}" destId="{532B7CDF-37C2-400D-9CBD-E4CC6BD9E3EE}" srcOrd="4" destOrd="0" presId="urn:microsoft.com/office/officeart/2016/7/layout/VerticalSolidActionList"/>
    <dgm:cxn modelId="{31543B79-5D44-43EC-9A98-E5756426D32F}" type="presParOf" srcId="{532B7CDF-37C2-400D-9CBD-E4CC6BD9E3EE}" destId="{83FB05B8-4496-4B0C-8D24-3CB6E2B27261}" srcOrd="0" destOrd="0" presId="urn:microsoft.com/office/officeart/2016/7/layout/VerticalSolidActionList"/>
    <dgm:cxn modelId="{7DAEFBC1-9747-44EC-B910-5FEE9E675522}" type="presParOf" srcId="{532B7CDF-37C2-400D-9CBD-E4CC6BD9E3EE}" destId="{61AE5E37-2CB8-4DB5-BF81-3A55D2D789E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70AA28-1DB4-4B02-80EC-E3F6997657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10534-7530-4965-9119-CC8294F07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Removed duplicate records to ensure data integrity.</a:t>
          </a:r>
          <a:endParaRPr lang="en-US"/>
        </a:p>
      </dgm:t>
    </dgm:pt>
    <dgm:pt modelId="{3F7A4F69-DF6D-4CE7-B7D1-642CFCCA6740}" type="parTrans" cxnId="{BD58A5D1-28C7-40A6-8ADD-13B1D6D93A1C}">
      <dgm:prSet/>
      <dgm:spPr/>
      <dgm:t>
        <a:bodyPr/>
        <a:lstStyle/>
        <a:p>
          <a:endParaRPr lang="en-US"/>
        </a:p>
      </dgm:t>
    </dgm:pt>
    <dgm:pt modelId="{384AB6DB-7607-41A6-95E8-A368DB52AF4C}" type="sibTrans" cxnId="{BD58A5D1-28C7-40A6-8ADD-13B1D6D93A1C}">
      <dgm:prSet/>
      <dgm:spPr/>
      <dgm:t>
        <a:bodyPr/>
        <a:lstStyle/>
        <a:p>
          <a:endParaRPr lang="en-US"/>
        </a:p>
      </dgm:t>
    </dgm:pt>
    <dgm:pt modelId="{73A80E06-F359-45C2-ADD0-1F7415A35E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Filled missing values in unit price with the average price of respective products.</a:t>
          </a:r>
          <a:endParaRPr lang="en-US"/>
        </a:p>
      </dgm:t>
    </dgm:pt>
    <dgm:pt modelId="{72F9BEFF-EC99-4067-91BF-8FEC36102CC5}" type="parTrans" cxnId="{41706B03-27E4-40B4-B646-82B2683205A1}">
      <dgm:prSet/>
      <dgm:spPr/>
      <dgm:t>
        <a:bodyPr/>
        <a:lstStyle/>
        <a:p>
          <a:endParaRPr lang="en-US"/>
        </a:p>
      </dgm:t>
    </dgm:pt>
    <dgm:pt modelId="{B3C17A08-3937-4D37-A348-1F29A7550390}" type="sibTrans" cxnId="{41706B03-27E4-40B4-B646-82B2683205A1}">
      <dgm:prSet/>
      <dgm:spPr/>
      <dgm:t>
        <a:bodyPr/>
        <a:lstStyle/>
        <a:p>
          <a:endParaRPr lang="en-US"/>
        </a:p>
      </dgm:t>
    </dgm:pt>
    <dgm:pt modelId="{927EBE6B-98DF-4607-ABC3-F6278D102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Corrected data types for Date, units sold, and total revenue.</a:t>
          </a:r>
          <a:endParaRPr lang="en-US"/>
        </a:p>
      </dgm:t>
    </dgm:pt>
    <dgm:pt modelId="{ACA2571D-7248-4B39-BED4-D1238AF7D3AB}" type="parTrans" cxnId="{B1450C87-F245-4329-868B-A44DB7E7A64E}">
      <dgm:prSet/>
      <dgm:spPr/>
      <dgm:t>
        <a:bodyPr/>
        <a:lstStyle/>
        <a:p>
          <a:endParaRPr lang="en-US"/>
        </a:p>
      </dgm:t>
    </dgm:pt>
    <dgm:pt modelId="{86EFB748-7D50-4515-85ED-4C2A4A144ABB}" type="sibTrans" cxnId="{B1450C87-F245-4329-868B-A44DB7E7A64E}">
      <dgm:prSet/>
      <dgm:spPr/>
      <dgm:t>
        <a:bodyPr/>
        <a:lstStyle/>
        <a:p>
          <a:endParaRPr lang="en-US"/>
        </a:p>
      </dgm:t>
    </dgm:pt>
    <dgm:pt modelId="{896F94BC-5978-4F2A-B495-6FAFBCB7665E}" type="pres">
      <dgm:prSet presAssocID="{F670AA28-1DB4-4B02-80EC-E3F69976571F}" presName="root" presStyleCnt="0">
        <dgm:presLayoutVars>
          <dgm:dir/>
          <dgm:resizeHandles val="exact"/>
        </dgm:presLayoutVars>
      </dgm:prSet>
      <dgm:spPr/>
    </dgm:pt>
    <dgm:pt modelId="{17E70D13-2BAB-4E80-A9CB-C7CC4041DA3F}" type="pres">
      <dgm:prSet presAssocID="{1ED10534-7530-4965-9119-CC8294F07184}" presName="compNode" presStyleCnt="0"/>
      <dgm:spPr/>
    </dgm:pt>
    <dgm:pt modelId="{13FF9534-2CB5-4D8F-94F6-439C71BFF527}" type="pres">
      <dgm:prSet presAssocID="{1ED10534-7530-4965-9119-CC8294F07184}" presName="bgRect" presStyleLbl="bgShp" presStyleIdx="0" presStyleCnt="3"/>
      <dgm:spPr/>
    </dgm:pt>
    <dgm:pt modelId="{758728B3-93D2-4AC5-928D-0F657AEEE145}" type="pres">
      <dgm:prSet presAssocID="{1ED10534-7530-4965-9119-CC8294F071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1A77788-4007-4A07-9ECD-F7479C0B7B4D}" type="pres">
      <dgm:prSet presAssocID="{1ED10534-7530-4965-9119-CC8294F07184}" presName="spaceRect" presStyleCnt="0"/>
      <dgm:spPr/>
    </dgm:pt>
    <dgm:pt modelId="{F08C72F6-1578-4AA6-9ED0-585F52068D0D}" type="pres">
      <dgm:prSet presAssocID="{1ED10534-7530-4965-9119-CC8294F07184}" presName="parTx" presStyleLbl="revTx" presStyleIdx="0" presStyleCnt="3">
        <dgm:presLayoutVars>
          <dgm:chMax val="0"/>
          <dgm:chPref val="0"/>
        </dgm:presLayoutVars>
      </dgm:prSet>
      <dgm:spPr/>
    </dgm:pt>
    <dgm:pt modelId="{621084A8-AAC8-40C9-BCF2-8A84F5D32EAC}" type="pres">
      <dgm:prSet presAssocID="{384AB6DB-7607-41A6-95E8-A368DB52AF4C}" presName="sibTrans" presStyleCnt="0"/>
      <dgm:spPr/>
    </dgm:pt>
    <dgm:pt modelId="{DF5F0A74-2814-4831-82EA-7D1E5432E8A7}" type="pres">
      <dgm:prSet presAssocID="{73A80E06-F359-45C2-ADD0-1F7415A35E7D}" presName="compNode" presStyleCnt="0"/>
      <dgm:spPr/>
    </dgm:pt>
    <dgm:pt modelId="{B19916F4-674F-475F-B776-2E16C2AEDA32}" type="pres">
      <dgm:prSet presAssocID="{73A80E06-F359-45C2-ADD0-1F7415A35E7D}" presName="bgRect" presStyleLbl="bgShp" presStyleIdx="1" presStyleCnt="3"/>
      <dgm:spPr/>
    </dgm:pt>
    <dgm:pt modelId="{4FEBDE6E-716A-477F-ABFC-C4393FC6297D}" type="pres">
      <dgm:prSet presAssocID="{73A80E06-F359-45C2-ADD0-1F7415A35E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97C415F-8604-4286-8A0D-95829AAFA519}" type="pres">
      <dgm:prSet presAssocID="{73A80E06-F359-45C2-ADD0-1F7415A35E7D}" presName="spaceRect" presStyleCnt="0"/>
      <dgm:spPr/>
    </dgm:pt>
    <dgm:pt modelId="{D21D877C-19D6-4484-AEE4-CA76E64E2F92}" type="pres">
      <dgm:prSet presAssocID="{73A80E06-F359-45C2-ADD0-1F7415A35E7D}" presName="parTx" presStyleLbl="revTx" presStyleIdx="1" presStyleCnt="3">
        <dgm:presLayoutVars>
          <dgm:chMax val="0"/>
          <dgm:chPref val="0"/>
        </dgm:presLayoutVars>
      </dgm:prSet>
      <dgm:spPr/>
    </dgm:pt>
    <dgm:pt modelId="{03ED0DD2-49DA-4CE2-A418-E99DD3B84192}" type="pres">
      <dgm:prSet presAssocID="{B3C17A08-3937-4D37-A348-1F29A7550390}" presName="sibTrans" presStyleCnt="0"/>
      <dgm:spPr/>
    </dgm:pt>
    <dgm:pt modelId="{45F6DED7-3D00-4BCA-8831-B7CDAF785084}" type="pres">
      <dgm:prSet presAssocID="{927EBE6B-98DF-4607-ABC3-F6278D1026D1}" presName="compNode" presStyleCnt="0"/>
      <dgm:spPr/>
    </dgm:pt>
    <dgm:pt modelId="{B8C3C9E1-2B3D-4A94-8FBB-8FFCBBC23A06}" type="pres">
      <dgm:prSet presAssocID="{927EBE6B-98DF-4607-ABC3-F6278D1026D1}" presName="bgRect" presStyleLbl="bgShp" presStyleIdx="2" presStyleCnt="3"/>
      <dgm:spPr/>
    </dgm:pt>
    <dgm:pt modelId="{93BCE373-19E9-4DDA-8951-F3C0A22F9F02}" type="pres">
      <dgm:prSet presAssocID="{927EBE6B-98DF-4607-ABC3-F6278D1026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9CC9039F-13D1-42AE-8B77-2A3FC8CC58F7}" type="pres">
      <dgm:prSet presAssocID="{927EBE6B-98DF-4607-ABC3-F6278D1026D1}" presName="spaceRect" presStyleCnt="0"/>
      <dgm:spPr/>
    </dgm:pt>
    <dgm:pt modelId="{0F2C5FE9-4226-4C2C-B1DE-3A9AE5908200}" type="pres">
      <dgm:prSet presAssocID="{927EBE6B-98DF-4607-ABC3-F6278D1026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706B03-27E4-40B4-B646-82B2683205A1}" srcId="{F670AA28-1DB4-4B02-80EC-E3F69976571F}" destId="{73A80E06-F359-45C2-ADD0-1F7415A35E7D}" srcOrd="1" destOrd="0" parTransId="{72F9BEFF-EC99-4067-91BF-8FEC36102CC5}" sibTransId="{B3C17A08-3937-4D37-A348-1F29A7550390}"/>
    <dgm:cxn modelId="{53F96D66-1646-4B1A-9323-D58A7D934894}" type="presOf" srcId="{73A80E06-F359-45C2-ADD0-1F7415A35E7D}" destId="{D21D877C-19D6-4484-AEE4-CA76E64E2F92}" srcOrd="0" destOrd="0" presId="urn:microsoft.com/office/officeart/2018/2/layout/IconVerticalSolidList"/>
    <dgm:cxn modelId="{CAF3A147-AC3B-4A9D-B3EA-2F1C914119E9}" type="presOf" srcId="{F670AA28-1DB4-4B02-80EC-E3F69976571F}" destId="{896F94BC-5978-4F2A-B495-6FAFBCB7665E}" srcOrd="0" destOrd="0" presId="urn:microsoft.com/office/officeart/2018/2/layout/IconVerticalSolidList"/>
    <dgm:cxn modelId="{B1450C87-F245-4329-868B-A44DB7E7A64E}" srcId="{F670AA28-1DB4-4B02-80EC-E3F69976571F}" destId="{927EBE6B-98DF-4607-ABC3-F6278D1026D1}" srcOrd="2" destOrd="0" parTransId="{ACA2571D-7248-4B39-BED4-D1238AF7D3AB}" sibTransId="{86EFB748-7D50-4515-85ED-4C2A4A144ABB}"/>
    <dgm:cxn modelId="{38131CCB-D25B-4FCE-8E6C-3CD084BD2127}" type="presOf" srcId="{927EBE6B-98DF-4607-ABC3-F6278D1026D1}" destId="{0F2C5FE9-4226-4C2C-B1DE-3A9AE5908200}" srcOrd="0" destOrd="0" presId="urn:microsoft.com/office/officeart/2018/2/layout/IconVerticalSolidList"/>
    <dgm:cxn modelId="{BD58A5D1-28C7-40A6-8ADD-13B1D6D93A1C}" srcId="{F670AA28-1DB4-4B02-80EC-E3F69976571F}" destId="{1ED10534-7530-4965-9119-CC8294F07184}" srcOrd="0" destOrd="0" parTransId="{3F7A4F69-DF6D-4CE7-B7D1-642CFCCA6740}" sibTransId="{384AB6DB-7607-41A6-95E8-A368DB52AF4C}"/>
    <dgm:cxn modelId="{CBDB9EE4-A35F-40F7-A2AB-C896F340BB4B}" type="presOf" srcId="{1ED10534-7530-4965-9119-CC8294F07184}" destId="{F08C72F6-1578-4AA6-9ED0-585F52068D0D}" srcOrd="0" destOrd="0" presId="urn:microsoft.com/office/officeart/2018/2/layout/IconVerticalSolidList"/>
    <dgm:cxn modelId="{5B3125C2-F0C1-4931-B325-8288967E9A20}" type="presParOf" srcId="{896F94BC-5978-4F2A-B495-6FAFBCB7665E}" destId="{17E70D13-2BAB-4E80-A9CB-C7CC4041DA3F}" srcOrd="0" destOrd="0" presId="urn:microsoft.com/office/officeart/2018/2/layout/IconVerticalSolidList"/>
    <dgm:cxn modelId="{610D41AB-3AD1-42C2-8073-A04BD0D5440D}" type="presParOf" srcId="{17E70D13-2BAB-4E80-A9CB-C7CC4041DA3F}" destId="{13FF9534-2CB5-4D8F-94F6-439C71BFF527}" srcOrd="0" destOrd="0" presId="urn:microsoft.com/office/officeart/2018/2/layout/IconVerticalSolidList"/>
    <dgm:cxn modelId="{8F8F041A-8D10-493D-AA52-258BD80B691D}" type="presParOf" srcId="{17E70D13-2BAB-4E80-A9CB-C7CC4041DA3F}" destId="{758728B3-93D2-4AC5-928D-0F657AEEE145}" srcOrd="1" destOrd="0" presId="urn:microsoft.com/office/officeart/2018/2/layout/IconVerticalSolidList"/>
    <dgm:cxn modelId="{6C0B0F8A-1446-4C3D-8C34-A9DD9015F4CA}" type="presParOf" srcId="{17E70D13-2BAB-4E80-A9CB-C7CC4041DA3F}" destId="{81A77788-4007-4A07-9ECD-F7479C0B7B4D}" srcOrd="2" destOrd="0" presId="urn:microsoft.com/office/officeart/2018/2/layout/IconVerticalSolidList"/>
    <dgm:cxn modelId="{7ABE4F75-C027-4C58-A9D4-789F3CDE3B7D}" type="presParOf" srcId="{17E70D13-2BAB-4E80-A9CB-C7CC4041DA3F}" destId="{F08C72F6-1578-4AA6-9ED0-585F52068D0D}" srcOrd="3" destOrd="0" presId="urn:microsoft.com/office/officeart/2018/2/layout/IconVerticalSolidList"/>
    <dgm:cxn modelId="{99ECD57E-69DA-4D02-8D7C-F49B6B989B9D}" type="presParOf" srcId="{896F94BC-5978-4F2A-B495-6FAFBCB7665E}" destId="{621084A8-AAC8-40C9-BCF2-8A84F5D32EAC}" srcOrd="1" destOrd="0" presId="urn:microsoft.com/office/officeart/2018/2/layout/IconVerticalSolidList"/>
    <dgm:cxn modelId="{F742DECA-4E19-411B-BF23-19479F36CB7B}" type="presParOf" srcId="{896F94BC-5978-4F2A-B495-6FAFBCB7665E}" destId="{DF5F0A74-2814-4831-82EA-7D1E5432E8A7}" srcOrd="2" destOrd="0" presId="urn:microsoft.com/office/officeart/2018/2/layout/IconVerticalSolidList"/>
    <dgm:cxn modelId="{C2C99EFA-9B8E-4E48-9EBE-09EE7D8EF0F0}" type="presParOf" srcId="{DF5F0A74-2814-4831-82EA-7D1E5432E8A7}" destId="{B19916F4-674F-475F-B776-2E16C2AEDA32}" srcOrd="0" destOrd="0" presId="urn:microsoft.com/office/officeart/2018/2/layout/IconVerticalSolidList"/>
    <dgm:cxn modelId="{C0BA823F-C59F-44FE-B4F6-D5AB45BCCC87}" type="presParOf" srcId="{DF5F0A74-2814-4831-82EA-7D1E5432E8A7}" destId="{4FEBDE6E-716A-477F-ABFC-C4393FC6297D}" srcOrd="1" destOrd="0" presId="urn:microsoft.com/office/officeart/2018/2/layout/IconVerticalSolidList"/>
    <dgm:cxn modelId="{94DF60C0-44C2-4744-A8A5-0C8A39575AF3}" type="presParOf" srcId="{DF5F0A74-2814-4831-82EA-7D1E5432E8A7}" destId="{A97C415F-8604-4286-8A0D-95829AAFA519}" srcOrd="2" destOrd="0" presId="urn:microsoft.com/office/officeart/2018/2/layout/IconVerticalSolidList"/>
    <dgm:cxn modelId="{CCD639F1-A040-48C5-988C-90B9069DDFBB}" type="presParOf" srcId="{DF5F0A74-2814-4831-82EA-7D1E5432E8A7}" destId="{D21D877C-19D6-4484-AEE4-CA76E64E2F92}" srcOrd="3" destOrd="0" presId="urn:microsoft.com/office/officeart/2018/2/layout/IconVerticalSolidList"/>
    <dgm:cxn modelId="{263576E8-FA2A-4104-93CA-796D13EC068B}" type="presParOf" srcId="{896F94BC-5978-4F2A-B495-6FAFBCB7665E}" destId="{03ED0DD2-49DA-4CE2-A418-E99DD3B84192}" srcOrd="3" destOrd="0" presId="urn:microsoft.com/office/officeart/2018/2/layout/IconVerticalSolidList"/>
    <dgm:cxn modelId="{92DD7179-7B45-47D7-A63B-F21E7F0290ED}" type="presParOf" srcId="{896F94BC-5978-4F2A-B495-6FAFBCB7665E}" destId="{45F6DED7-3D00-4BCA-8831-B7CDAF785084}" srcOrd="4" destOrd="0" presId="urn:microsoft.com/office/officeart/2018/2/layout/IconVerticalSolidList"/>
    <dgm:cxn modelId="{3E749545-7556-47D2-98D2-775C5C9CA101}" type="presParOf" srcId="{45F6DED7-3D00-4BCA-8831-B7CDAF785084}" destId="{B8C3C9E1-2B3D-4A94-8FBB-8FFCBBC23A06}" srcOrd="0" destOrd="0" presId="urn:microsoft.com/office/officeart/2018/2/layout/IconVerticalSolidList"/>
    <dgm:cxn modelId="{B2CE782E-BF1E-4E95-A556-2E9C40C87B5F}" type="presParOf" srcId="{45F6DED7-3D00-4BCA-8831-B7CDAF785084}" destId="{93BCE373-19E9-4DDA-8951-F3C0A22F9F02}" srcOrd="1" destOrd="0" presId="urn:microsoft.com/office/officeart/2018/2/layout/IconVerticalSolidList"/>
    <dgm:cxn modelId="{E0017E11-A9A3-4FB2-9415-1B8E7D259C3B}" type="presParOf" srcId="{45F6DED7-3D00-4BCA-8831-B7CDAF785084}" destId="{9CC9039F-13D1-42AE-8B77-2A3FC8CC58F7}" srcOrd="2" destOrd="0" presId="urn:microsoft.com/office/officeart/2018/2/layout/IconVerticalSolidList"/>
    <dgm:cxn modelId="{E8B0DB10-C4F8-4167-86FF-B5785C2F358D}" type="presParOf" srcId="{45F6DED7-3D00-4BCA-8831-B7CDAF785084}" destId="{0F2C5FE9-4226-4C2C-B1DE-3A9AE59082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44BEB8-4B94-49F3-8355-9144AB199D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A3BF2-5809-4FB6-BB9E-FBFA9E1360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Credit cards are the most popular payment method, followed by debit cards and PayPal.</a:t>
          </a:r>
          <a:r>
            <a:rPr lang="en-US"/>
            <a:t> This is evident from the </a:t>
          </a:r>
          <a:r>
            <a:rPr lang="en-US" b="1"/>
            <a:t>Distribution of Payment Methods</a:t>
          </a:r>
          <a:r>
            <a:rPr lang="en-US"/>
            <a:t> section of the dashboard, which shows that credit cards account for 40% of total sales, debit cards account for 33.33% of total sales, and PayPal accounts for 26.67% of total sales.</a:t>
          </a:r>
        </a:p>
      </dgm:t>
    </dgm:pt>
    <dgm:pt modelId="{D7718D11-2BA5-4F25-8F69-D4A2E0D1AD0E}" type="parTrans" cxnId="{8CE0B1FF-2039-46A1-B577-1C9C6DD0F956}">
      <dgm:prSet/>
      <dgm:spPr/>
      <dgm:t>
        <a:bodyPr/>
        <a:lstStyle/>
        <a:p>
          <a:endParaRPr lang="en-US"/>
        </a:p>
      </dgm:t>
    </dgm:pt>
    <dgm:pt modelId="{A695FB3A-2CEF-44BD-8897-EF1A22DEACCE}" type="sibTrans" cxnId="{8CE0B1FF-2039-46A1-B577-1C9C6DD0F956}">
      <dgm:prSet/>
      <dgm:spPr/>
      <dgm:t>
        <a:bodyPr/>
        <a:lstStyle/>
        <a:p>
          <a:endParaRPr lang="en-US"/>
        </a:p>
      </dgm:t>
    </dgm:pt>
    <dgm:pt modelId="{F8B88416-453B-4F0F-9FE9-9D4ADCA3A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top-selling product category is electronics, followed by beauty products and clothing.</a:t>
          </a:r>
          <a:r>
            <a:rPr lang="en-US"/>
            <a:t> The </a:t>
          </a:r>
          <a:r>
            <a:rPr lang="en-US" b="1"/>
            <a:t>Sales by Product Category</a:t>
          </a:r>
          <a:r>
            <a:rPr lang="en-US"/>
            <a:t> section shows that electronics have the highest total revenue at 8.13K, followed by beauty products at 3.4K and clothing at 2.5K.</a:t>
          </a:r>
        </a:p>
      </dgm:t>
    </dgm:pt>
    <dgm:pt modelId="{A8DF8485-5DA4-4DBF-A386-6613834B7A00}" type="parTrans" cxnId="{06566B34-AD50-4B05-9140-973F7C0110B3}">
      <dgm:prSet/>
      <dgm:spPr/>
      <dgm:t>
        <a:bodyPr/>
        <a:lstStyle/>
        <a:p>
          <a:endParaRPr lang="en-US"/>
        </a:p>
      </dgm:t>
    </dgm:pt>
    <dgm:pt modelId="{C3C99E59-C24F-4B7C-9BEE-E59DD35D584E}" type="sibTrans" cxnId="{06566B34-AD50-4B05-9140-973F7C0110B3}">
      <dgm:prSet/>
      <dgm:spPr/>
      <dgm:t>
        <a:bodyPr/>
        <a:lstStyle/>
        <a:p>
          <a:endParaRPr lang="en-US"/>
        </a:p>
      </dgm:t>
    </dgm:pt>
    <dgm:pt modelId="{7CFE183C-CF73-432B-8515-1F47B5976627}" type="pres">
      <dgm:prSet presAssocID="{B944BEB8-4B94-49F3-8355-9144AB199D68}" presName="root" presStyleCnt="0">
        <dgm:presLayoutVars>
          <dgm:dir/>
          <dgm:resizeHandles val="exact"/>
        </dgm:presLayoutVars>
      </dgm:prSet>
      <dgm:spPr/>
    </dgm:pt>
    <dgm:pt modelId="{C22F5D5D-40A8-4D5A-AFC6-3F4A4E56D696}" type="pres">
      <dgm:prSet presAssocID="{764A3BF2-5809-4FB6-BB9E-FBFA9E1360E4}" presName="compNode" presStyleCnt="0"/>
      <dgm:spPr/>
    </dgm:pt>
    <dgm:pt modelId="{4F10D574-A211-41E8-A61B-A4908B36BA51}" type="pres">
      <dgm:prSet presAssocID="{764A3BF2-5809-4FB6-BB9E-FBFA9E1360E4}" presName="bgRect" presStyleLbl="bgShp" presStyleIdx="0" presStyleCnt="2"/>
      <dgm:spPr/>
    </dgm:pt>
    <dgm:pt modelId="{A6C7C6B0-E21F-43EC-91D9-C4BECD31376C}" type="pres">
      <dgm:prSet presAssocID="{764A3BF2-5809-4FB6-BB9E-FBFA9E1360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974AE68-C81C-474D-B8D8-B9F195A9163C}" type="pres">
      <dgm:prSet presAssocID="{764A3BF2-5809-4FB6-BB9E-FBFA9E1360E4}" presName="spaceRect" presStyleCnt="0"/>
      <dgm:spPr/>
    </dgm:pt>
    <dgm:pt modelId="{67998B82-D9D5-4E92-84B5-4B54ED4455BD}" type="pres">
      <dgm:prSet presAssocID="{764A3BF2-5809-4FB6-BB9E-FBFA9E1360E4}" presName="parTx" presStyleLbl="revTx" presStyleIdx="0" presStyleCnt="2">
        <dgm:presLayoutVars>
          <dgm:chMax val="0"/>
          <dgm:chPref val="0"/>
        </dgm:presLayoutVars>
      </dgm:prSet>
      <dgm:spPr/>
    </dgm:pt>
    <dgm:pt modelId="{20B9A8EF-01B0-4E5A-BD54-8F772F4CAF1B}" type="pres">
      <dgm:prSet presAssocID="{A695FB3A-2CEF-44BD-8897-EF1A22DEACCE}" presName="sibTrans" presStyleCnt="0"/>
      <dgm:spPr/>
    </dgm:pt>
    <dgm:pt modelId="{BEC47AC8-0AC9-4FE5-91B8-77128F942B9A}" type="pres">
      <dgm:prSet presAssocID="{F8B88416-453B-4F0F-9FE9-9D4ADCA3AE78}" presName="compNode" presStyleCnt="0"/>
      <dgm:spPr/>
    </dgm:pt>
    <dgm:pt modelId="{89A6110E-3ECE-4753-BC14-354D16C52AC6}" type="pres">
      <dgm:prSet presAssocID="{F8B88416-453B-4F0F-9FE9-9D4ADCA3AE78}" presName="bgRect" presStyleLbl="bgShp" presStyleIdx="1" presStyleCnt="2"/>
      <dgm:spPr/>
    </dgm:pt>
    <dgm:pt modelId="{AFD3DD76-0A90-4BD5-931B-3E57B17BE49F}" type="pres">
      <dgm:prSet presAssocID="{F8B88416-453B-4F0F-9FE9-9D4ADCA3AE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0DFD8D44-6665-491C-9EF7-C014BB851E69}" type="pres">
      <dgm:prSet presAssocID="{F8B88416-453B-4F0F-9FE9-9D4ADCA3AE78}" presName="spaceRect" presStyleCnt="0"/>
      <dgm:spPr/>
    </dgm:pt>
    <dgm:pt modelId="{BC05ABF8-0E41-4F08-850D-FBA03529599D}" type="pres">
      <dgm:prSet presAssocID="{F8B88416-453B-4F0F-9FE9-9D4ADCA3AE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566B34-AD50-4B05-9140-973F7C0110B3}" srcId="{B944BEB8-4B94-49F3-8355-9144AB199D68}" destId="{F8B88416-453B-4F0F-9FE9-9D4ADCA3AE78}" srcOrd="1" destOrd="0" parTransId="{A8DF8485-5DA4-4DBF-A386-6613834B7A00}" sibTransId="{C3C99E59-C24F-4B7C-9BEE-E59DD35D584E}"/>
    <dgm:cxn modelId="{A0FF5265-D8AE-4F72-84EB-A9C5D8B8B636}" type="presOf" srcId="{F8B88416-453B-4F0F-9FE9-9D4ADCA3AE78}" destId="{BC05ABF8-0E41-4F08-850D-FBA03529599D}" srcOrd="0" destOrd="0" presId="urn:microsoft.com/office/officeart/2018/2/layout/IconVerticalSolidList"/>
    <dgm:cxn modelId="{38ACC54F-BE3C-41C0-8518-AD73313F9024}" type="presOf" srcId="{764A3BF2-5809-4FB6-BB9E-FBFA9E1360E4}" destId="{67998B82-D9D5-4E92-84B5-4B54ED4455BD}" srcOrd="0" destOrd="0" presId="urn:microsoft.com/office/officeart/2018/2/layout/IconVerticalSolidList"/>
    <dgm:cxn modelId="{578A28C7-A08E-4491-A7C4-0C7C280668CE}" type="presOf" srcId="{B944BEB8-4B94-49F3-8355-9144AB199D68}" destId="{7CFE183C-CF73-432B-8515-1F47B5976627}" srcOrd="0" destOrd="0" presId="urn:microsoft.com/office/officeart/2018/2/layout/IconVerticalSolidList"/>
    <dgm:cxn modelId="{8CE0B1FF-2039-46A1-B577-1C9C6DD0F956}" srcId="{B944BEB8-4B94-49F3-8355-9144AB199D68}" destId="{764A3BF2-5809-4FB6-BB9E-FBFA9E1360E4}" srcOrd="0" destOrd="0" parTransId="{D7718D11-2BA5-4F25-8F69-D4A2E0D1AD0E}" sibTransId="{A695FB3A-2CEF-44BD-8897-EF1A22DEACCE}"/>
    <dgm:cxn modelId="{DE889B43-7E5F-4727-85A8-F75A3A7F333D}" type="presParOf" srcId="{7CFE183C-CF73-432B-8515-1F47B5976627}" destId="{C22F5D5D-40A8-4D5A-AFC6-3F4A4E56D696}" srcOrd="0" destOrd="0" presId="urn:microsoft.com/office/officeart/2018/2/layout/IconVerticalSolidList"/>
    <dgm:cxn modelId="{04EACAE1-BC7A-4A66-A7CA-D446C95C96F4}" type="presParOf" srcId="{C22F5D5D-40A8-4D5A-AFC6-3F4A4E56D696}" destId="{4F10D574-A211-41E8-A61B-A4908B36BA51}" srcOrd="0" destOrd="0" presId="urn:microsoft.com/office/officeart/2018/2/layout/IconVerticalSolidList"/>
    <dgm:cxn modelId="{5B396660-F94F-4108-9045-699054D9DC83}" type="presParOf" srcId="{C22F5D5D-40A8-4D5A-AFC6-3F4A4E56D696}" destId="{A6C7C6B0-E21F-43EC-91D9-C4BECD31376C}" srcOrd="1" destOrd="0" presId="urn:microsoft.com/office/officeart/2018/2/layout/IconVerticalSolidList"/>
    <dgm:cxn modelId="{E3A919E0-8887-4946-9CB7-AE8F68B89083}" type="presParOf" srcId="{C22F5D5D-40A8-4D5A-AFC6-3F4A4E56D696}" destId="{5974AE68-C81C-474D-B8D8-B9F195A9163C}" srcOrd="2" destOrd="0" presId="urn:microsoft.com/office/officeart/2018/2/layout/IconVerticalSolidList"/>
    <dgm:cxn modelId="{AD7D692F-5AB8-4F92-98F0-AE90A10C94C6}" type="presParOf" srcId="{C22F5D5D-40A8-4D5A-AFC6-3F4A4E56D696}" destId="{67998B82-D9D5-4E92-84B5-4B54ED4455BD}" srcOrd="3" destOrd="0" presId="urn:microsoft.com/office/officeart/2018/2/layout/IconVerticalSolidList"/>
    <dgm:cxn modelId="{81BF614B-9AB4-4523-BA6E-451D3F8C1824}" type="presParOf" srcId="{7CFE183C-CF73-432B-8515-1F47B5976627}" destId="{20B9A8EF-01B0-4E5A-BD54-8F772F4CAF1B}" srcOrd="1" destOrd="0" presId="urn:microsoft.com/office/officeart/2018/2/layout/IconVerticalSolidList"/>
    <dgm:cxn modelId="{956D1480-9563-403F-9FF2-CA7E118D3DE3}" type="presParOf" srcId="{7CFE183C-CF73-432B-8515-1F47B5976627}" destId="{BEC47AC8-0AC9-4FE5-91B8-77128F942B9A}" srcOrd="2" destOrd="0" presId="urn:microsoft.com/office/officeart/2018/2/layout/IconVerticalSolidList"/>
    <dgm:cxn modelId="{7862947F-2F31-408E-8D5B-45939AD05E97}" type="presParOf" srcId="{BEC47AC8-0AC9-4FE5-91B8-77128F942B9A}" destId="{89A6110E-3ECE-4753-BC14-354D16C52AC6}" srcOrd="0" destOrd="0" presId="urn:microsoft.com/office/officeart/2018/2/layout/IconVerticalSolidList"/>
    <dgm:cxn modelId="{8F440E25-D021-4CC5-B408-BDF4582C1797}" type="presParOf" srcId="{BEC47AC8-0AC9-4FE5-91B8-77128F942B9A}" destId="{AFD3DD76-0A90-4BD5-931B-3E57B17BE49F}" srcOrd="1" destOrd="0" presId="urn:microsoft.com/office/officeart/2018/2/layout/IconVerticalSolidList"/>
    <dgm:cxn modelId="{624E257F-7C67-4D1A-939A-285CC070212B}" type="presParOf" srcId="{BEC47AC8-0AC9-4FE5-91B8-77128F942B9A}" destId="{0DFD8D44-6665-491C-9EF7-C014BB851E69}" srcOrd="2" destOrd="0" presId="urn:microsoft.com/office/officeart/2018/2/layout/IconVerticalSolidList"/>
    <dgm:cxn modelId="{8C5091F6-A254-4826-8D9D-CA44CD9C437F}" type="presParOf" srcId="{BEC47AC8-0AC9-4FE5-91B8-77128F942B9A}" destId="{BC05ABF8-0E41-4F08-850D-FBA035295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44BEB8-4B94-49F3-8355-9144AB199D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A3BF2-5809-4FB6-BB9E-FBFA9E1360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North America is the top-selling region, followed by Asia and Europe.</a:t>
          </a:r>
          <a:r>
            <a:rPr lang="en-US"/>
            <a:t> The </a:t>
          </a:r>
          <a:r>
            <a:rPr lang="en-US" b="1"/>
            <a:t>Sales by Region</a:t>
          </a:r>
          <a:r>
            <a:rPr lang="en-US"/>
            <a:t> section shows that North America has the highest total revenue at 18.65K, followed by Asia at 8.13K and Europe at 518.</a:t>
          </a:r>
        </a:p>
      </dgm:t>
    </dgm:pt>
    <dgm:pt modelId="{D7718D11-2BA5-4F25-8F69-D4A2E0D1AD0E}" type="parTrans" cxnId="{8CE0B1FF-2039-46A1-B577-1C9C6DD0F956}">
      <dgm:prSet/>
      <dgm:spPr/>
      <dgm:t>
        <a:bodyPr/>
        <a:lstStyle/>
        <a:p>
          <a:endParaRPr lang="en-US"/>
        </a:p>
      </dgm:t>
    </dgm:pt>
    <dgm:pt modelId="{A695FB3A-2CEF-44BD-8897-EF1A22DEACCE}" type="sibTrans" cxnId="{8CE0B1FF-2039-46A1-B577-1C9C6DD0F956}">
      <dgm:prSet/>
      <dgm:spPr/>
      <dgm:t>
        <a:bodyPr/>
        <a:lstStyle/>
        <a:p>
          <a:endParaRPr lang="en-US"/>
        </a:p>
      </dgm:t>
    </dgm:pt>
    <dgm:pt modelId="{F8B88416-453B-4F0F-9FE9-9D4ADCA3A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Book sales are very low across all regions.</a:t>
          </a:r>
          <a:r>
            <a:rPr lang="en-US" b="0"/>
            <a:t> This is evident from the </a:t>
          </a:r>
          <a:r>
            <a:rPr lang="en-US" b="1"/>
            <a:t>Sales by Product Category</a:t>
          </a:r>
          <a:r>
            <a:rPr lang="en-US"/>
            <a:t> section, which shows that the total revenue from book sales is very low across all regions. For instance, in North America, book sales account for only OK.</a:t>
          </a:r>
        </a:p>
      </dgm:t>
    </dgm:pt>
    <dgm:pt modelId="{A8DF8485-5DA4-4DBF-A386-6613834B7A00}" type="parTrans" cxnId="{06566B34-AD50-4B05-9140-973F7C0110B3}">
      <dgm:prSet/>
      <dgm:spPr/>
      <dgm:t>
        <a:bodyPr/>
        <a:lstStyle/>
        <a:p>
          <a:endParaRPr lang="en-US"/>
        </a:p>
      </dgm:t>
    </dgm:pt>
    <dgm:pt modelId="{C3C99E59-C24F-4B7C-9BEE-E59DD35D584E}" type="sibTrans" cxnId="{06566B34-AD50-4B05-9140-973F7C0110B3}">
      <dgm:prSet/>
      <dgm:spPr/>
      <dgm:t>
        <a:bodyPr/>
        <a:lstStyle/>
        <a:p>
          <a:endParaRPr lang="en-US"/>
        </a:p>
      </dgm:t>
    </dgm:pt>
    <dgm:pt modelId="{7CFE183C-CF73-432B-8515-1F47B5976627}" type="pres">
      <dgm:prSet presAssocID="{B944BEB8-4B94-49F3-8355-9144AB199D68}" presName="root" presStyleCnt="0">
        <dgm:presLayoutVars>
          <dgm:dir/>
          <dgm:resizeHandles val="exact"/>
        </dgm:presLayoutVars>
      </dgm:prSet>
      <dgm:spPr/>
    </dgm:pt>
    <dgm:pt modelId="{C22F5D5D-40A8-4D5A-AFC6-3F4A4E56D696}" type="pres">
      <dgm:prSet presAssocID="{764A3BF2-5809-4FB6-BB9E-FBFA9E1360E4}" presName="compNode" presStyleCnt="0"/>
      <dgm:spPr/>
    </dgm:pt>
    <dgm:pt modelId="{4F10D574-A211-41E8-A61B-A4908B36BA51}" type="pres">
      <dgm:prSet presAssocID="{764A3BF2-5809-4FB6-BB9E-FBFA9E1360E4}" presName="bgRect" presStyleLbl="bgShp" presStyleIdx="0" presStyleCnt="2"/>
      <dgm:spPr/>
    </dgm:pt>
    <dgm:pt modelId="{A6C7C6B0-E21F-43EC-91D9-C4BECD31376C}" type="pres">
      <dgm:prSet presAssocID="{764A3BF2-5809-4FB6-BB9E-FBFA9E1360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974AE68-C81C-474D-B8D8-B9F195A9163C}" type="pres">
      <dgm:prSet presAssocID="{764A3BF2-5809-4FB6-BB9E-FBFA9E1360E4}" presName="spaceRect" presStyleCnt="0"/>
      <dgm:spPr/>
    </dgm:pt>
    <dgm:pt modelId="{67998B82-D9D5-4E92-84B5-4B54ED4455BD}" type="pres">
      <dgm:prSet presAssocID="{764A3BF2-5809-4FB6-BB9E-FBFA9E1360E4}" presName="parTx" presStyleLbl="revTx" presStyleIdx="0" presStyleCnt="2">
        <dgm:presLayoutVars>
          <dgm:chMax val="0"/>
          <dgm:chPref val="0"/>
        </dgm:presLayoutVars>
      </dgm:prSet>
      <dgm:spPr/>
    </dgm:pt>
    <dgm:pt modelId="{20B9A8EF-01B0-4E5A-BD54-8F772F4CAF1B}" type="pres">
      <dgm:prSet presAssocID="{A695FB3A-2CEF-44BD-8897-EF1A22DEACCE}" presName="sibTrans" presStyleCnt="0"/>
      <dgm:spPr/>
    </dgm:pt>
    <dgm:pt modelId="{BEC47AC8-0AC9-4FE5-91B8-77128F942B9A}" type="pres">
      <dgm:prSet presAssocID="{F8B88416-453B-4F0F-9FE9-9D4ADCA3AE78}" presName="compNode" presStyleCnt="0"/>
      <dgm:spPr/>
    </dgm:pt>
    <dgm:pt modelId="{89A6110E-3ECE-4753-BC14-354D16C52AC6}" type="pres">
      <dgm:prSet presAssocID="{F8B88416-453B-4F0F-9FE9-9D4ADCA3AE78}" presName="bgRect" presStyleLbl="bgShp" presStyleIdx="1" presStyleCnt="2"/>
      <dgm:spPr/>
    </dgm:pt>
    <dgm:pt modelId="{AFD3DD76-0A90-4BD5-931B-3E57B17BE49F}" type="pres">
      <dgm:prSet presAssocID="{F8B88416-453B-4F0F-9FE9-9D4ADCA3AE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0DFD8D44-6665-491C-9EF7-C014BB851E69}" type="pres">
      <dgm:prSet presAssocID="{F8B88416-453B-4F0F-9FE9-9D4ADCA3AE78}" presName="spaceRect" presStyleCnt="0"/>
      <dgm:spPr/>
    </dgm:pt>
    <dgm:pt modelId="{BC05ABF8-0E41-4F08-850D-FBA03529599D}" type="pres">
      <dgm:prSet presAssocID="{F8B88416-453B-4F0F-9FE9-9D4ADCA3AE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566B34-AD50-4B05-9140-973F7C0110B3}" srcId="{B944BEB8-4B94-49F3-8355-9144AB199D68}" destId="{F8B88416-453B-4F0F-9FE9-9D4ADCA3AE78}" srcOrd="1" destOrd="0" parTransId="{A8DF8485-5DA4-4DBF-A386-6613834B7A00}" sibTransId="{C3C99E59-C24F-4B7C-9BEE-E59DD35D584E}"/>
    <dgm:cxn modelId="{A0FF5265-D8AE-4F72-84EB-A9C5D8B8B636}" type="presOf" srcId="{F8B88416-453B-4F0F-9FE9-9D4ADCA3AE78}" destId="{BC05ABF8-0E41-4F08-850D-FBA03529599D}" srcOrd="0" destOrd="0" presId="urn:microsoft.com/office/officeart/2018/2/layout/IconVerticalSolidList"/>
    <dgm:cxn modelId="{38ACC54F-BE3C-41C0-8518-AD73313F9024}" type="presOf" srcId="{764A3BF2-5809-4FB6-BB9E-FBFA9E1360E4}" destId="{67998B82-D9D5-4E92-84B5-4B54ED4455BD}" srcOrd="0" destOrd="0" presId="urn:microsoft.com/office/officeart/2018/2/layout/IconVerticalSolidList"/>
    <dgm:cxn modelId="{578A28C7-A08E-4491-A7C4-0C7C280668CE}" type="presOf" srcId="{B944BEB8-4B94-49F3-8355-9144AB199D68}" destId="{7CFE183C-CF73-432B-8515-1F47B5976627}" srcOrd="0" destOrd="0" presId="urn:microsoft.com/office/officeart/2018/2/layout/IconVerticalSolidList"/>
    <dgm:cxn modelId="{8CE0B1FF-2039-46A1-B577-1C9C6DD0F956}" srcId="{B944BEB8-4B94-49F3-8355-9144AB199D68}" destId="{764A3BF2-5809-4FB6-BB9E-FBFA9E1360E4}" srcOrd="0" destOrd="0" parTransId="{D7718D11-2BA5-4F25-8F69-D4A2E0D1AD0E}" sibTransId="{A695FB3A-2CEF-44BD-8897-EF1A22DEACCE}"/>
    <dgm:cxn modelId="{DE889B43-7E5F-4727-85A8-F75A3A7F333D}" type="presParOf" srcId="{7CFE183C-CF73-432B-8515-1F47B5976627}" destId="{C22F5D5D-40A8-4D5A-AFC6-3F4A4E56D696}" srcOrd="0" destOrd="0" presId="urn:microsoft.com/office/officeart/2018/2/layout/IconVerticalSolidList"/>
    <dgm:cxn modelId="{04EACAE1-BC7A-4A66-A7CA-D446C95C96F4}" type="presParOf" srcId="{C22F5D5D-40A8-4D5A-AFC6-3F4A4E56D696}" destId="{4F10D574-A211-41E8-A61B-A4908B36BA51}" srcOrd="0" destOrd="0" presId="urn:microsoft.com/office/officeart/2018/2/layout/IconVerticalSolidList"/>
    <dgm:cxn modelId="{5B396660-F94F-4108-9045-699054D9DC83}" type="presParOf" srcId="{C22F5D5D-40A8-4D5A-AFC6-3F4A4E56D696}" destId="{A6C7C6B0-E21F-43EC-91D9-C4BECD31376C}" srcOrd="1" destOrd="0" presId="urn:microsoft.com/office/officeart/2018/2/layout/IconVerticalSolidList"/>
    <dgm:cxn modelId="{E3A919E0-8887-4946-9CB7-AE8F68B89083}" type="presParOf" srcId="{C22F5D5D-40A8-4D5A-AFC6-3F4A4E56D696}" destId="{5974AE68-C81C-474D-B8D8-B9F195A9163C}" srcOrd="2" destOrd="0" presId="urn:microsoft.com/office/officeart/2018/2/layout/IconVerticalSolidList"/>
    <dgm:cxn modelId="{AD7D692F-5AB8-4F92-98F0-AE90A10C94C6}" type="presParOf" srcId="{C22F5D5D-40A8-4D5A-AFC6-3F4A4E56D696}" destId="{67998B82-D9D5-4E92-84B5-4B54ED4455BD}" srcOrd="3" destOrd="0" presId="urn:microsoft.com/office/officeart/2018/2/layout/IconVerticalSolidList"/>
    <dgm:cxn modelId="{81BF614B-9AB4-4523-BA6E-451D3F8C1824}" type="presParOf" srcId="{7CFE183C-CF73-432B-8515-1F47B5976627}" destId="{20B9A8EF-01B0-4E5A-BD54-8F772F4CAF1B}" srcOrd="1" destOrd="0" presId="urn:microsoft.com/office/officeart/2018/2/layout/IconVerticalSolidList"/>
    <dgm:cxn modelId="{956D1480-9563-403F-9FF2-CA7E118D3DE3}" type="presParOf" srcId="{7CFE183C-CF73-432B-8515-1F47B5976627}" destId="{BEC47AC8-0AC9-4FE5-91B8-77128F942B9A}" srcOrd="2" destOrd="0" presId="urn:microsoft.com/office/officeart/2018/2/layout/IconVerticalSolidList"/>
    <dgm:cxn modelId="{7862947F-2F31-408E-8D5B-45939AD05E97}" type="presParOf" srcId="{BEC47AC8-0AC9-4FE5-91B8-77128F942B9A}" destId="{89A6110E-3ECE-4753-BC14-354D16C52AC6}" srcOrd="0" destOrd="0" presId="urn:microsoft.com/office/officeart/2018/2/layout/IconVerticalSolidList"/>
    <dgm:cxn modelId="{8F440E25-D021-4CC5-B408-BDF4582C1797}" type="presParOf" srcId="{BEC47AC8-0AC9-4FE5-91B8-77128F942B9A}" destId="{AFD3DD76-0A90-4BD5-931B-3E57B17BE49F}" srcOrd="1" destOrd="0" presId="urn:microsoft.com/office/officeart/2018/2/layout/IconVerticalSolidList"/>
    <dgm:cxn modelId="{624E257F-7C67-4D1A-939A-285CC070212B}" type="presParOf" srcId="{BEC47AC8-0AC9-4FE5-91B8-77128F942B9A}" destId="{0DFD8D44-6665-491C-9EF7-C014BB851E69}" srcOrd="2" destOrd="0" presId="urn:microsoft.com/office/officeart/2018/2/layout/IconVerticalSolidList"/>
    <dgm:cxn modelId="{8C5091F6-A254-4826-8D9D-CA44CD9C437F}" type="presParOf" srcId="{BEC47AC8-0AC9-4FE5-91B8-77128F942B9A}" destId="{BC05ABF8-0E41-4F08-850D-FBA035295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44BEB8-4B94-49F3-8355-9144AB199D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A3BF2-5809-4FB6-BB9E-FBFA9E1360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Sales are trending upwards over time.</a:t>
          </a:r>
          <a:r>
            <a:rPr lang="en-US"/>
            <a:t> This </a:t>
          </a:r>
          <a:r>
            <a:rPr lang="en-US" b="0"/>
            <a:t>is </a:t>
          </a:r>
          <a:r>
            <a:rPr lang="en-US"/>
            <a:t>evident from </a:t>
          </a:r>
          <a:r>
            <a:rPr lang="en-US" b="0"/>
            <a:t>the </a:t>
          </a:r>
          <a:r>
            <a:rPr lang="en-US" b="1"/>
            <a:t>Sales Trend Over Time</a:t>
          </a:r>
          <a:r>
            <a:rPr lang="en-US"/>
            <a:t> section of the dashboard</a:t>
          </a:r>
          <a:r>
            <a:rPr lang="en-US">
              <a:latin typeface="Sagona Book"/>
            </a:rPr>
            <a:t>.</a:t>
          </a:r>
          <a:endParaRPr lang="en-US"/>
        </a:p>
      </dgm:t>
    </dgm:pt>
    <dgm:pt modelId="{D7718D11-2BA5-4F25-8F69-D4A2E0D1AD0E}" type="parTrans" cxnId="{8CE0B1FF-2039-46A1-B577-1C9C6DD0F956}">
      <dgm:prSet/>
      <dgm:spPr/>
      <dgm:t>
        <a:bodyPr/>
        <a:lstStyle/>
        <a:p>
          <a:endParaRPr lang="en-US"/>
        </a:p>
      </dgm:t>
    </dgm:pt>
    <dgm:pt modelId="{A695FB3A-2CEF-44BD-8897-EF1A22DEACCE}" type="sibTrans" cxnId="{8CE0B1FF-2039-46A1-B577-1C9C6DD0F956}">
      <dgm:prSet/>
      <dgm:spPr/>
      <dgm:t>
        <a:bodyPr/>
        <a:lstStyle/>
        <a:p>
          <a:endParaRPr lang="en-US"/>
        </a:p>
      </dgm:t>
    </dgm:pt>
    <dgm:pt modelId="{F8B88416-453B-4F0F-9FE9-9D4ADCA3AE7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The Atlantic region within North America has the highest sales for Beauty Products.</a:t>
          </a:r>
          <a:r>
            <a:rPr lang="en-US" b="0"/>
            <a:t> While North America is the top-selling </a:t>
          </a:r>
          <a:r>
            <a:rPr lang="en-US"/>
            <a:t>region overall, the Atlantic region within North America accounts for the highest sales in Beauty Products at 1.2K</a:t>
          </a:r>
          <a:r>
            <a:rPr lang="en-US">
              <a:latin typeface="Sagona Book"/>
            </a:rPr>
            <a:t>.</a:t>
          </a:r>
          <a:endParaRPr lang="en-US"/>
        </a:p>
      </dgm:t>
    </dgm:pt>
    <dgm:pt modelId="{A8DF8485-5DA4-4DBF-A386-6613834B7A00}" type="parTrans" cxnId="{06566B34-AD50-4B05-9140-973F7C0110B3}">
      <dgm:prSet/>
      <dgm:spPr/>
      <dgm:t>
        <a:bodyPr/>
        <a:lstStyle/>
        <a:p>
          <a:endParaRPr lang="en-US"/>
        </a:p>
      </dgm:t>
    </dgm:pt>
    <dgm:pt modelId="{C3C99E59-C24F-4B7C-9BEE-E59DD35D584E}" type="sibTrans" cxnId="{06566B34-AD50-4B05-9140-973F7C0110B3}">
      <dgm:prSet/>
      <dgm:spPr/>
      <dgm:t>
        <a:bodyPr/>
        <a:lstStyle/>
        <a:p>
          <a:endParaRPr lang="en-US"/>
        </a:p>
      </dgm:t>
    </dgm:pt>
    <dgm:pt modelId="{7CFE183C-CF73-432B-8515-1F47B5976627}" type="pres">
      <dgm:prSet presAssocID="{B944BEB8-4B94-49F3-8355-9144AB199D68}" presName="root" presStyleCnt="0">
        <dgm:presLayoutVars>
          <dgm:dir/>
          <dgm:resizeHandles val="exact"/>
        </dgm:presLayoutVars>
      </dgm:prSet>
      <dgm:spPr/>
    </dgm:pt>
    <dgm:pt modelId="{C22F5D5D-40A8-4D5A-AFC6-3F4A4E56D696}" type="pres">
      <dgm:prSet presAssocID="{764A3BF2-5809-4FB6-BB9E-FBFA9E1360E4}" presName="compNode" presStyleCnt="0"/>
      <dgm:spPr/>
    </dgm:pt>
    <dgm:pt modelId="{4F10D574-A211-41E8-A61B-A4908B36BA51}" type="pres">
      <dgm:prSet presAssocID="{764A3BF2-5809-4FB6-BB9E-FBFA9E1360E4}" presName="bgRect" presStyleLbl="bgShp" presStyleIdx="0" presStyleCnt="2"/>
      <dgm:spPr/>
    </dgm:pt>
    <dgm:pt modelId="{A6C7C6B0-E21F-43EC-91D9-C4BECD31376C}" type="pres">
      <dgm:prSet presAssocID="{764A3BF2-5809-4FB6-BB9E-FBFA9E1360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974AE68-C81C-474D-B8D8-B9F195A9163C}" type="pres">
      <dgm:prSet presAssocID="{764A3BF2-5809-4FB6-BB9E-FBFA9E1360E4}" presName="spaceRect" presStyleCnt="0"/>
      <dgm:spPr/>
    </dgm:pt>
    <dgm:pt modelId="{67998B82-D9D5-4E92-84B5-4B54ED4455BD}" type="pres">
      <dgm:prSet presAssocID="{764A3BF2-5809-4FB6-BB9E-FBFA9E1360E4}" presName="parTx" presStyleLbl="revTx" presStyleIdx="0" presStyleCnt="2">
        <dgm:presLayoutVars>
          <dgm:chMax val="0"/>
          <dgm:chPref val="0"/>
        </dgm:presLayoutVars>
      </dgm:prSet>
      <dgm:spPr/>
    </dgm:pt>
    <dgm:pt modelId="{20B9A8EF-01B0-4E5A-BD54-8F772F4CAF1B}" type="pres">
      <dgm:prSet presAssocID="{A695FB3A-2CEF-44BD-8897-EF1A22DEACCE}" presName="sibTrans" presStyleCnt="0"/>
      <dgm:spPr/>
    </dgm:pt>
    <dgm:pt modelId="{BEC47AC8-0AC9-4FE5-91B8-77128F942B9A}" type="pres">
      <dgm:prSet presAssocID="{F8B88416-453B-4F0F-9FE9-9D4ADCA3AE78}" presName="compNode" presStyleCnt="0"/>
      <dgm:spPr/>
    </dgm:pt>
    <dgm:pt modelId="{89A6110E-3ECE-4753-BC14-354D16C52AC6}" type="pres">
      <dgm:prSet presAssocID="{F8B88416-453B-4F0F-9FE9-9D4ADCA3AE78}" presName="bgRect" presStyleLbl="bgShp" presStyleIdx="1" presStyleCnt="2"/>
      <dgm:spPr/>
    </dgm:pt>
    <dgm:pt modelId="{AFD3DD76-0A90-4BD5-931B-3E57B17BE49F}" type="pres">
      <dgm:prSet presAssocID="{F8B88416-453B-4F0F-9FE9-9D4ADCA3AE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0DFD8D44-6665-491C-9EF7-C014BB851E69}" type="pres">
      <dgm:prSet presAssocID="{F8B88416-453B-4F0F-9FE9-9D4ADCA3AE78}" presName="spaceRect" presStyleCnt="0"/>
      <dgm:spPr/>
    </dgm:pt>
    <dgm:pt modelId="{BC05ABF8-0E41-4F08-850D-FBA03529599D}" type="pres">
      <dgm:prSet presAssocID="{F8B88416-453B-4F0F-9FE9-9D4ADCA3AE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566B34-AD50-4B05-9140-973F7C0110B3}" srcId="{B944BEB8-4B94-49F3-8355-9144AB199D68}" destId="{F8B88416-453B-4F0F-9FE9-9D4ADCA3AE78}" srcOrd="1" destOrd="0" parTransId="{A8DF8485-5DA4-4DBF-A386-6613834B7A00}" sibTransId="{C3C99E59-C24F-4B7C-9BEE-E59DD35D584E}"/>
    <dgm:cxn modelId="{A0FF5265-D8AE-4F72-84EB-A9C5D8B8B636}" type="presOf" srcId="{F8B88416-453B-4F0F-9FE9-9D4ADCA3AE78}" destId="{BC05ABF8-0E41-4F08-850D-FBA03529599D}" srcOrd="0" destOrd="0" presId="urn:microsoft.com/office/officeart/2018/2/layout/IconVerticalSolidList"/>
    <dgm:cxn modelId="{38ACC54F-BE3C-41C0-8518-AD73313F9024}" type="presOf" srcId="{764A3BF2-5809-4FB6-BB9E-FBFA9E1360E4}" destId="{67998B82-D9D5-4E92-84B5-4B54ED4455BD}" srcOrd="0" destOrd="0" presId="urn:microsoft.com/office/officeart/2018/2/layout/IconVerticalSolidList"/>
    <dgm:cxn modelId="{578A28C7-A08E-4491-A7C4-0C7C280668CE}" type="presOf" srcId="{B944BEB8-4B94-49F3-8355-9144AB199D68}" destId="{7CFE183C-CF73-432B-8515-1F47B5976627}" srcOrd="0" destOrd="0" presId="urn:microsoft.com/office/officeart/2018/2/layout/IconVerticalSolidList"/>
    <dgm:cxn modelId="{8CE0B1FF-2039-46A1-B577-1C9C6DD0F956}" srcId="{B944BEB8-4B94-49F3-8355-9144AB199D68}" destId="{764A3BF2-5809-4FB6-BB9E-FBFA9E1360E4}" srcOrd="0" destOrd="0" parTransId="{D7718D11-2BA5-4F25-8F69-D4A2E0D1AD0E}" sibTransId="{A695FB3A-2CEF-44BD-8897-EF1A22DEACCE}"/>
    <dgm:cxn modelId="{DE889B43-7E5F-4727-85A8-F75A3A7F333D}" type="presParOf" srcId="{7CFE183C-CF73-432B-8515-1F47B5976627}" destId="{C22F5D5D-40A8-4D5A-AFC6-3F4A4E56D696}" srcOrd="0" destOrd="0" presId="urn:microsoft.com/office/officeart/2018/2/layout/IconVerticalSolidList"/>
    <dgm:cxn modelId="{04EACAE1-BC7A-4A66-A7CA-D446C95C96F4}" type="presParOf" srcId="{C22F5D5D-40A8-4D5A-AFC6-3F4A4E56D696}" destId="{4F10D574-A211-41E8-A61B-A4908B36BA51}" srcOrd="0" destOrd="0" presId="urn:microsoft.com/office/officeart/2018/2/layout/IconVerticalSolidList"/>
    <dgm:cxn modelId="{5B396660-F94F-4108-9045-699054D9DC83}" type="presParOf" srcId="{C22F5D5D-40A8-4D5A-AFC6-3F4A4E56D696}" destId="{A6C7C6B0-E21F-43EC-91D9-C4BECD31376C}" srcOrd="1" destOrd="0" presId="urn:microsoft.com/office/officeart/2018/2/layout/IconVerticalSolidList"/>
    <dgm:cxn modelId="{E3A919E0-8887-4946-9CB7-AE8F68B89083}" type="presParOf" srcId="{C22F5D5D-40A8-4D5A-AFC6-3F4A4E56D696}" destId="{5974AE68-C81C-474D-B8D8-B9F195A9163C}" srcOrd="2" destOrd="0" presId="urn:microsoft.com/office/officeart/2018/2/layout/IconVerticalSolidList"/>
    <dgm:cxn modelId="{AD7D692F-5AB8-4F92-98F0-AE90A10C94C6}" type="presParOf" srcId="{C22F5D5D-40A8-4D5A-AFC6-3F4A4E56D696}" destId="{67998B82-D9D5-4E92-84B5-4B54ED4455BD}" srcOrd="3" destOrd="0" presId="urn:microsoft.com/office/officeart/2018/2/layout/IconVerticalSolidList"/>
    <dgm:cxn modelId="{81BF614B-9AB4-4523-BA6E-451D3F8C1824}" type="presParOf" srcId="{7CFE183C-CF73-432B-8515-1F47B5976627}" destId="{20B9A8EF-01B0-4E5A-BD54-8F772F4CAF1B}" srcOrd="1" destOrd="0" presId="urn:microsoft.com/office/officeart/2018/2/layout/IconVerticalSolidList"/>
    <dgm:cxn modelId="{956D1480-9563-403F-9FF2-CA7E118D3DE3}" type="presParOf" srcId="{7CFE183C-CF73-432B-8515-1F47B5976627}" destId="{BEC47AC8-0AC9-4FE5-91B8-77128F942B9A}" srcOrd="2" destOrd="0" presId="urn:microsoft.com/office/officeart/2018/2/layout/IconVerticalSolidList"/>
    <dgm:cxn modelId="{7862947F-2F31-408E-8D5B-45939AD05E97}" type="presParOf" srcId="{BEC47AC8-0AC9-4FE5-91B8-77128F942B9A}" destId="{89A6110E-3ECE-4753-BC14-354D16C52AC6}" srcOrd="0" destOrd="0" presId="urn:microsoft.com/office/officeart/2018/2/layout/IconVerticalSolidList"/>
    <dgm:cxn modelId="{8F440E25-D021-4CC5-B408-BDF4582C1797}" type="presParOf" srcId="{BEC47AC8-0AC9-4FE5-91B8-77128F942B9A}" destId="{AFD3DD76-0A90-4BD5-931B-3E57B17BE49F}" srcOrd="1" destOrd="0" presId="urn:microsoft.com/office/officeart/2018/2/layout/IconVerticalSolidList"/>
    <dgm:cxn modelId="{624E257F-7C67-4D1A-939A-285CC070212B}" type="presParOf" srcId="{BEC47AC8-0AC9-4FE5-91B8-77128F942B9A}" destId="{0DFD8D44-6665-491C-9EF7-C014BB851E69}" srcOrd="2" destOrd="0" presId="urn:microsoft.com/office/officeart/2018/2/layout/IconVerticalSolidList"/>
    <dgm:cxn modelId="{8C5091F6-A254-4826-8D9D-CA44CD9C437F}" type="presParOf" srcId="{BEC47AC8-0AC9-4FE5-91B8-77128F942B9A}" destId="{BC05ABF8-0E41-4F08-850D-FBA035295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05249-E297-4BC1-8E31-19535BB328C8}">
      <dsp:nvSpPr>
        <dsp:cNvPr id="0" name=""/>
        <dsp:cNvSpPr/>
      </dsp:nvSpPr>
      <dsp:spPr>
        <a:xfrm>
          <a:off x="2196418" y="1336"/>
          <a:ext cx="8785672" cy="13696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6" tIns="347897" rIns="170466" bIns="3478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 sales trends across different product categories and regions.</a:t>
          </a:r>
        </a:p>
      </dsp:txBody>
      <dsp:txXfrm>
        <a:off x="2196418" y="1336"/>
        <a:ext cx="8785672" cy="1369673"/>
      </dsp:txXfrm>
    </dsp:sp>
    <dsp:sp modelId="{EE46CA3F-9791-48AE-9862-182AB36C1A91}">
      <dsp:nvSpPr>
        <dsp:cNvPr id="0" name=""/>
        <dsp:cNvSpPr/>
      </dsp:nvSpPr>
      <dsp:spPr>
        <a:xfrm>
          <a:off x="0" y="1336"/>
          <a:ext cx="2196418" cy="13696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27" tIns="135293" rIns="116227" bIns="13529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Understand</a:t>
          </a:r>
        </a:p>
      </dsp:txBody>
      <dsp:txXfrm>
        <a:off x="0" y="1336"/>
        <a:ext cx="2196418" cy="1369673"/>
      </dsp:txXfrm>
    </dsp:sp>
    <dsp:sp modelId="{47FD4580-E0E9-47B9-994C-A4E9C7D2749E}">
      <dsp:nvSpPr>
        <dsp:cNvPr id="0" name=""/>
        <dsp:cNvSpPr/>
      </dsp:nvSpPr>
      <dsp:spPr>
        <a:xfrm>
          <a:off x="2196418" y="1453190"/>
          <a:ext cx="8785672" cy="1369673"/>
        </a:xfrm>
        <a:prstGeom prst="rect">
          <a:avLst/>
        </a:prstGeom>
        <a:solidFill>
          <a:schemeClr val="accent2">
            <a:tint val="40000"/>
            <a:alpha val="90000"/>
            <a:hueOff val="-1216961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6961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6" tIns="347897" rIns="170466" bIns="3478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top-performing products and sales patterns.</a:t>
          </a:r>
        </a:p>
      </dsp:txBody>
      <dsp:txXfrm>
        <a:off x="2196418" y="1453190"/>
        <a:ext cx="8785672" cy="1369673"/>
      </dsp:txXfrm>
    </dsp:sp>
    <dsp:sp modelId="{2558E7DD-514F-4493-82BE-0645FFF88DF5}">
      <dsp:nvSpPr>
        <dsp:cNvPr id="0" name=""/>
        <dsp:cNvSpPr/>
      </dsp:nvSpPr>
      <dsp:spPr>
        <a:xfrm>
          <a:off x="0" y="1453190"/>
          <a:ext cx="2196418" cy="1369673"/>
        </a:xfrm>
        <a:prstGeom prst="rect">
          <a:avLst/>
        </a:prstGeom>
        <a:solidFill>
          <a:schemeClr val="accent2">
            <a:hueOff val="-748409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-748409"/>
              <a:satOff val="-337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27" tIns="135293" rIns="116227" bIns="13529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0" y="1453190"/>
        <a:ext cx="2196418" cy="1369673"/>
      </dsp:txXfrm>
    </dsp:sp>
    <dsp:sp modelId="{61AE5E37-2CB8-4DB5-BF81-3A55D2D789E6}">
      <dsp:nvSpPr>
        <dsp:cNvPr id="0" name=""/>
        <dsp:cNvSpPr/>
      </dsp:nvSpPr>
      <dsp:spPr>
        <a:xfrm>
          <a:off x="2196418" y="2905044"/>
          <a:ext cx="8785672" cy="1369673"/>
        </a:xfrm>
        <a:prstGeom prst="rect">
          <a:avLst/>
        </a:prstGeom>
        <a:solidFill>
          <a:schemeClr val="accent2">
            <a:tint val="40000"/>
            <a:alpha val="90000"/>
            <a:hueOff val="-2433922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33922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6" tIns="347897" rIns="170466" bIns="3478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 actionable insights for business decision-making.</a:t>
          </a:r>
        </a:p>
      </dsp:txBody>
      <dsp:txXfrm>
        <a:off x="2196418" y="2905044"/>
        <a:ext cx="8785672" cy="1369673"/>
      </dsp:txXfrm>
    </dsp:sp>
    <dsp:sp modelId="{83FB05B8-4496-4B0C-8D24-3CB6E2B27261}">
      <dsp:nvSpPr>
        <dsp:cNvPr id="0" name=""/>
        <dsp:cNvSpPr/>
      </dsp:nvSpPr>
      <dsp:spPr>
        <a:xfrm>
          <a:off x="0" y="2905044"/>
          <a:ext cx="2196418" cy="1369673"/>
        </a:xfrm>
        <a:prstGeom prst="rect">
          <a:avLst/>
        </a:prstGeom>
        <a:solidFill>
          <a:schemeClr val="accent2">
            <a:hueOff val="-1496818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818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27" tIns="135293" rIns="116227" bIns="13529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Provide</a:t>
          </a:r>
        </a:p>
      </dsp:txBody>
      <dsp:txXfrm>
        <a:off x="0" y="2905044"/>
        <a:ext cx="2196418" cy="1369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F9534-2CB5-4D8F-94F6-439C71BFF527}">
      <dsp:nvSpPr>
        <dsp:cNvPr id="0" name=""/>
        <dsp:cNvSpPr/>
      </dsp:nvSpPr>
      <dsp:spPr>
        <a:xfrm>
          <a:off x="0" y="561"/>
          <a:ext cx="10644996" cy="13127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728B3-93D2-4AC5-928D-0F657AEEE145}">
      <dsp:nvSpPr>
        <dsp:cNvPr id="0" name=""/>
        <dsp:cNvSpPr/>
      </dsp:nvSpPr>
      <dsp:spPr>
        <a:xfrm>
          <a:off x="397107" y="295930"/>
          <a:ext cx="722013" cy="722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C72F6-1578-4AA6-9ED0-585F52068D0D}">
      <dsp:nvSpPr>
        <dsp:cNvPr id="0" name=""/>
        <dsp:cNvSpPr/>
      </dsp:nvSpPr>
      <dsp:spPr>
        <a:xfrm>
          <a:off x="1516228" y="561"/>
          <a:ext cx="9128767" cy="131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33" tIns="138933" rIns="138933" bIns="1389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Removed duplicate records to ensure data integrity.</a:t>
          </a:r>
          <a:endParaRPr lang="en-US" sz="2500" kern="1200"/>
        </a:p>
      </dsp:txBody>
      <dsp:txXfrm>
        <a:off x="1516228" y="561"/>
        <a:ext cx="9128767" cy="1312751"/>
      </dsp:txXfrm>
    </dsp:sp>
    <dsp:sp modelId="{B19916F4-674F-475F-B776-2E16C2AEDA32}">
      <dsp:nvSpPr>
        <dsp:cNvPr id="0" name=""/>
        <dsp:cNvSpPr/>
      </dsp:nvSpPr>
      <dsp:spPr>
        <a:xfrm>
          <a:off x="0" y="1641500"/>
          <a:ext cx="10644996" cy="13127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BDE6E-716A-477F-ABFC-C4393FC6297D}">
      <dsp:nvSpPr>
        <dsp:cNvPr id="0" name=""/>
        <dsp:cNvSpPr/>
      </dsp:nvSpPr>
      <dsp:spPr>
        <a:xfrm>
          <a:off x="397107" y="1936869"/>
          <a:ext cx="722013" cy="722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877C-19D6-4484-AEE4-CA76E64E2F92}">
      <dsp:nvSpPr>
        <dsp:cNvPr id="0" name=""/>
        <dsp:cNvSpPr/>
      </dsp:nvSpPr>
      <dsp:spPr>
        <a:xfrm>
          <a:off x="1516228" y="1641500"/>
          <a:ext cx="9128767" cy="131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33" tIns="138933" rIns="138933" bIns="1389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Filled missing values in unit price with the average price of respective products.</a:t>
          </a:r>
          <a:endParaRPr lang="en-US" sz="2500" kern="1200"/>
        </a:p>
      </dsp:txBody>
      <dsp:txXfrm>
        <a:off x="1516228" y="1641500"/>
        <a:ext cx="9128767" cy="1312751"/>
      </dsp:txXfrm>
    </dsp:sp>
    <dsp:sp modelId="{B8C3C9E1-2B3D-4A94-8FBB-8FFCBBC23A06}">
      <dsp:nvSpPr>
        <dsp:cNvPr id="0" name=""/>
        <dsp:cNvSpPr/>
      </dsp:nvSpPr>
      <dsp:spPr>
        <a:xfrm>
          <a:off x="0" y="3282440"/>
          <a:ext cx="10644996" cy="13127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CE373-19E9-4DDA-8951-F3C0A22F9F02}">
      <dsp:nvSpPr>
        <dsp:cNvPr id="0" name=""/>
        <dsp:cNvSpPr/>
      </dsp:nvSpPr>
      <dsp:spPr>
        <a:xfrm>
          <a:off x="397107" y="3577809"/>
          <a:ext cx="722013" cy="722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5FE9-4226-4C2C-B1DE-3A9AE5908200}">
      <dsp:nvSpPr>
        <dsp:cNvPr id="0" name=""/>
        <dsp:cNvSpPr/>
      </dsp:nvSpPr>
      <dsp:spPr>
        <a:xfrm>
          <a:off x="1516228" y="3282440"/>
          <a:ext cx="9128767" cy="131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33" tIns="138933" rIns="138933" bIns="1389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Corrected data types for Date, units sold, and total revenue.</a:t>
          </a:r>
          <a:endParaRPr lang="en-US" sz="2500" kern="1200"/>
        </a:p>
      </dsp:txBody>
      <dsp:txXfrm>
        <a:off x="1516228" y="3282440"/>
        <a:ext cx="9128767" cy="1312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0D574-A211-41E8-A61B-A4908B36BA51}">
      <dsp:nvSpPr>
        <dsp:cNvPr id="0" name=""/>
        <dsp:cNvSpPr/>
      </dsp:nvSpPr>
      <dsp:spPr>
        <a:xfrm>
          <a:off x="0" y="954741"/>
          <a:ext cx="12183373" cy="176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7C6B0-E21F-43EC-91D9-C4BECD31376C}">
      <dsp:nvSpPr>
        <dsp:cNvPr id="0" name=""/>
        <dsp:cNvSpPr/>
      </dsp:nvSpPr>
      <dsp:spPr>
        <a:xfrm>
          <a:off x="533186" y="1351326"/>
          <a:ext cx="969429" cy="969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98B82-D9D5-4E92-84B5-4B54ED4455BD}">
      <dsp:nvSpPr>
        <dsp:cNvPr id="0" name=""/>
        <dsp:cNvSpPr/>
      </dsp:nvSpPr>
      <dsp:spPr>
        <a:xfrm>
          <a:off x="2035802" y="954741"/>
          <a:ext cx="10147570" cy="176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42" tIns="186542" rIns="186542" bIns="18654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Credit cards are the most popular payment method, followed by debit cards and PayPal.</a:t>
          </a:r>
          <a:r>
            <a:rPr lang="en-US" sz="2000" kern="1200"/>
            <a:t> This is evident from the </a:t>
          </a:r>
          <a:r>
            <a:rPr lang="en-US" sz="2000" b="1" kern="1200"/>
            <a:t>Distribution of Payment Methods</a:t>
          </a:r>
          <a:r>
            <a:rPr lang="en-US" sz="2000" kern="1200"/>
            <a:t> section of the dashboard, which shows that credit cards account for 40% of total sales, debit cards account for 33.33% of total sales, and PayPal accounts for 26.67% of total sales.</a:t>
          </a:r>
        </a:p>
      </dsp:txBody>
      <dsp:txXfrm>
        <a:off x="2035802" y="954741"/>
        <a:ext cx="10147570" cy="1762599"/>
      </dsp:txXfrm>
    </dsp:sp>
    <dsp:sp modelId="{89A6110E-3ECE-4753-BC14-354D16C52AC6}">
      <dsp:nvSpPr>
        <dsp:cNvPr id="0" name=""/>
        <dsp:cNvSpPr/>
      </dsp:nvSpPr>
      <dsp:spPr>
        <a:xfrm>
          <a:off x="0" y="3157991"/>
          <a:ext cx="12183373" cy="176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3DD76-0A90-4BD5-931B-3E57B17BE49F}">
      <dsp:nvSpPr>
        <dsp:cNvPr id="0" name=""/>
        <dsp:cNvSpPr/>
      </dsp:nvSpPr>
      <dsp:spPr>
        <a:xfrm>
          <a:off x="533186" y="3554576"/>
          <a:ext cx="969429" cy="969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5ABF8-0E41-4F08-850D-FBA03529599D}">
      <dsp:nvSpPr>
        <dsp:cNvPr id="0" name=""/>
        <dsp:cNvSpPr/>
      </dsp:nvSpPr>
      <dsp:spPr>
        <a:xfrm>
          <a:off x="2035802" y="3157991"/>
          <a:ext cx="10147570" cy="176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42" tIns="186542" rIns="186542" bIns="18654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The top-selling product category is electronics, followed by beauty products and clothing.</a:t>
          </a:r>
          <a:r>
            <a:rPr lang="en-US" sz="2000" kern="1200"/>
            <a:t> The </a:t>
          </a:r>
          <a:r>
            <a:rPr lang="en-US" sz="2000" b="1" kern="1200"/>
            <a:t>Sales by Product Category</a:t>
          </a:r>
          <a:r>
            <a:rPr lang="en-US" sz="2000" kern="1200"/>
            <a:t> section shows that electronics have the highest total revenue at 8.13K, followed by beauty products at 3.4K and clothing at 2.5K.</a:t>
          </a:r>
        </a:p>
      </dsp:txBody>
      <dsp:txXfrm>
        <a:off x="2035802" y="3157991"/>
        <a:ext cx="10147570" cy="1762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0D574-A211-41E8-A61B-A4908B36BA51}">
      <dsp:nvSpPr>
        <dsp:cNvPr id="0" name=""/>
        <dsp:cNvSpPr/>
      </dsp:nvSpPr>
      <dsp:spPr>
        <a:xfrm>
          <a:off x="0" y="954741"/>
          <a:ext cx="12183373" cy="176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7C6B0-E21F-43EC-91D9-C4BECD31376C}">
      <dsp:nvSpPr>
        <dsp:cNvPr id="0" name=""/>
        <dsp:cNvSpPr/>
      </dsp:nvSpPr>
      <dsp:spPr>
        <a:xfrm>
          <a:off x="533186" y="1351326"/>
          <a:ext cx="969429" cy="969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98B82-D9D5-4E92-84B5-4B54ED4455BD}">
      <dsp:nvSpPr>
        <dsp:cNvPr id="0" name=""/>
        <dsp:cNvSpPr/>
      </dsp:nvSpPr>
      <dsp:spPr>
        <a:xfrm>
          <a:off x="2035802" y="954741"/>
          <a:ext cx="10147570" cy="176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42" tIns="186542" rIns="186542" bIns="18654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North America is the top-selling region, followed by Asia and Europe.</a:t>
          </a:r>
          <a:r>
            <a:rPr lang="en-US" sz="2300" kern="1200"/>
            <a:t> The </a:t>
          </a:r>
          <a:r>
            <a:rPr lang="en-US" sz="2300" b="1" kern="1200"/>
            <a:t>Sales by Region</a:t>
          </a:r>
          <a:r>
            <a:rPr lang="en-US" sz="2300" kern="1200"/>
            <a:t> section shows that North America has the highest total revenue at 18.65K, followed by Asia at 8.13K and Europe at 518.</a:t>
          </a:r>
        </a:p>
      </dsp:txBody>
      <dsp:txXfrm>
        <a:off x="2035802" y="954741"/>
        <a:ext cx="10147570" cy="1762599"/>
      </dsp:txXfrm>
    </dsp:sp>
    <dsp:sp modelId="{89A6110E-3ECE-4753-BC14-354D16C52AC6}">
      <dsp:nvSpPr>
        <dsp:cNvPr id="0" name=""/>
        <dsp:cNvSpPr/>
      </dsp:nvSpPr>
      <dsp:spPr>
        <a:xfrm>
          <a:off x="0" y="3157991"/>
          <a:ext cx="12183373" cy="176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3DD76-0A90-4BD5-931B-3E57B17BE49F}">
      <dsp:nvSpPr>
        <dsp:cNvPr id="0" name=""/>
        <dsp:cNvSpPr/>
      </dsp:nvSpPr>
      <dsp:spPr>
        <a:xfrm>
          <a:off x="533186" y="3554576"/>
          <a:ext cx="969429" cy="969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5ABF8-0E41-4F08-850D-FBA03529599D}">
      <dsp:nvSpPr>
        <dsp:cNvPr id="0" name=""/>
        <dsp:cNvSpPr/>
      </dsp:nvSpPr>
      <dsp:spPr>
        <a:xfrm>
          <a:off x="2035802" y="3157991"/>
          <a:ext cx="10147570" cy="176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42" tIns="186542" rIns="186542" bIns="18654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Book sales are very low across all regions.</a:t>
          </a:r>
          <a:r>
            <a:rPr lang="en-US" sz="2300" b="0" kern="1200"/>
            <a:t> This is evident from the </a:t>
          </a:r>
          <a:r>
            <a:rPr lang="en-US" sz="2300" b="1" kern="1200"/>
            <a:t>Sales by Product Category</a:t>
          </a:r>
          <a:r>
            <a:rPr lang="en-US" sz="2300" kern="1200"/>
            <a:t> section, which shows that the total revenue from book sales is very low across all regions. For instance, in North America, book sales account for only OK.</a:t>
          </a:r>
        </a:p>
      </dsp:txBody>
      <dsp:txXfrm>
        <a:off x="2035802" y="3157991"/>
        <a:ext cx="10147570" cy="1762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0D574-A211-41E8-A61B-A4908B36BA51}">
      <dsp:nvSpPr>
        <dsp:cNvPr id="0" name=""/>
        <dsp:cNvSpPr/>
      </dsp:nvSpPr>
      <dsp:spPr>
        <a:xfrm>
          <a:off x="0" y="954741"/>
          <a:ext cx="12183373" cy="176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7C6B0-E21F-43EC-91D9-C4BECD31376C}">
      <dsp:nvSpPr>
        <dsp:cNvPr id="0" name=""/>
        <dsp:cNvSpPr/>
      </dsp:nvSpPr>
      <dsp:spPr>
        <a:xfrm>
          <a:off x="533186" y="1351326"/>
          <a:ext cx="969429" cy="969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98B82-D9D5-4E92-84B5-4B54ED4455BD}">
      <dsp:nvSpPr>
        <dsp:cNvPr id="0" name=""/>
        <dsp:cNvSpPr/>
      </dsp:nvSpPr>
      <dsp:spPr>
        <a:xfrm>
          <a:off x="2035802" y="954741"/>
          <a:ext cx="10147570" cy="176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42" tIns="186542" rIns="186542" bIns="18654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Sales are trending upwards over time.</a:t>
          </a:r>
          <a:r>
            <a:rPr lang="en-US" sz="2300" kern="1200"/>
            <a:t> This </a:t>
          </a:r>
          <a:r>
            <a:rPr lang="en-US" sz="2300" b="0" kern="1200"/>
            <a:t>is </a:t>
          </a:r>
          <a:r>
            <a:rPr lang="en-US" sz="2300" kern="1200"/>
            <a:t>evident from </a:t>
          </a:r>
          <a:r>
            <a:rPr lang="en-US" sz="2300" b="0" kern="1200"/>
            <a:t>the </a:t>
          </a:r>
          <a:r>
            <a:rPr lang="en-US" sz="2300" b="1" kern="1200"/>
            <a:t>Sales Trend Over Time</a:t>
          </a:r>
          <a:r>
            <a:rPr lang="en-US" sz="2300" kern="1200"/>
            <a:t> section of the dashboard</a:t>
          </a:r>
          <a:r>
            <a:rPr lang="en-US" sz="2300" kern="1200">
              <a:latin typeface="Sagona Book"/>
            </a:rPr>
            <a:t>.</a:t>
          </a:r>
          <a:endParaRPr lang="en-US" sz="2300" kern="1200"/>
        </a:p>
      </dsp:txBody>
      <dsp:txXfrm>
        <a:off x="2035802" y="954741"/>
        <a:ext cx="10147570" cy="1762599"/>
      </dsp:txXfrm>
    </dsp:sp>
    <dsp:sp modelId="{89A6110E-3ECE-4753-BC14-354D16C52AC6}">
      <dsp:nvSpPr>
        <dsp:cNvPr id="0" name=""/>
        <dsp:cNvSpPr/>
      </dsp:nvSpPr>
      <dsp:spPr>
        <a:xfrm>
          <a:off x="0" y="3157991"/>
          <a:ext cx="12183373" cy="176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3DD76-0A90-4BD5-931B-3E57B17BE49F}">
      <dsp:nvSpPr>
        <dsp:cNvPr id="0" name=""/>
        <dsp:cNvSpPr/>
      </dsp:nvSpPr>
      <dsp:spPr>
        <a:xfrm>
          <a:off x="533186" y="3554576"/>
          <a:ext cx="969429" cy="969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5ABF8-0E41-4F08-850D-FBA03529599D}">
      <dsp:nvSpPr>
        <dsp:cNvPr id="0" name=""/>
        <dsp:cNvSpPr/>
      </dsp:nvSpPr>
      <dsp:spPr>
        <a:xfrm>
          <a:off x="2035802" y="3157991"/>
          <a:ext cx="10147570" cy="176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42" tIns="186542" rIns="186542" bIns="186542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The Atlantic region within North America has the highest sales for Beauty Products.</a:t>
          </a:r>
          <a:r>
            <a:rPr lang="en-US" sz="2300" b="0" kern="1200"/>
            <a:t> While North America is the top-selling </a:t>
          </a:r>
          <a:r>
            <a:rPr lang="en-US" sz="2300" kern="1200"/>
            <a:t>region overall, the Atlantic region within North America accounts for the highest sales in Beauty Products at 1.2K</a:t>
          </a:r>
          <a:r>
            <a:rPr lang="en-US" sz="2300" kern="1200">
              <a:latin typeface="Sagona Book"/>
            </a:rPr>
            <a:t>.</a:t>
          </a:r>
          <a:endParaRPr lang="en-US" sz="2300" kern="1200"/>
        </a:p>
      </dsp:txBody>
      <dsp:txXfrm>
        <a:off x="2035802" y="3157991"/>
        <a:ext cx="10147570" cy="176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2" r:id="rId2"/>
    <p:sldLayoutId id="2147483861" r:id="rId3"/>
    <p:sldLayoutId id="2147483860" r:id="rId4"/>
    <p:sldLayoutId id="2147483859" r:id="rId5"/>
    <p:sldLayoutId id="2147483858" r:id="rId6"/>
    <p:sldLayoutId id="2147483857" r:id="rId7"/>
    <p:sldLayoutId id="2147483856" r:id="rId8"/>
    <p:sldLayoutId id="2147483855" r:id="rId9"/>
    <p:sldLayoutId id="2147483854" r:id="rId10"/>
    <p:sldLayoutId id="214748385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8D81A612-1D33-64A6-E310-9A5EA6BF8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325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Top Left">
            <a:extLst>
              <a:ext uri="{FF2B5EF4-FFF2-40B4-BE49-F238E27FC236}">
                <a16:creationId xmlns:a16="http://schemas.microsoft.com/office/drawing/2014/main" id="{76A80126-9AD6-4B06-A2B4-E80D49DCB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91CE592-76CC-4C5D-B63C-C492B204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0FD994-79C9-4249-8397-92B364FFB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E996B0-03B6-46BD-9AC7-CE895EBB6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2E495D8-E01F-4637-87AA-317C325B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7A6E288-B6A5-43F5-948E-F0074B662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E73585-6FEF-450D-ACF4-43753B26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C001581-36A8-4337-9483-F4EF7D8A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23005D3-3504-414B-8CCE-FB24909F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32D3363-EEDD-4E2A-99C2-02CC29F5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3320B91-B7AF-4A1C-9AA7-A8887746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D9CB6C-49EF-4AB1-AA5D-DAF414CAD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D14721-69D1-49E6-97E1-7C1B7E896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32776C-ED61-40AC-AAE2-946D61FB0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CE9D8A5-BB4F-469A-A640-C4A2EB64F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F8B594-AC47-4890-AA31-D4C753E4E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4896A88-C10D-4F92-A493-9B42C45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4CF5861-DFA7-40AE-A060-0B06C6A1A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E6C36D3-E647-4682-BD08-FFD920926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68E2D8-F0C6-49FA-BEA1-F2B4B7F0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55C4A6-2BD1-4862-B843-1C21691DB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2A7A9CF-F794-4E88-84C1-9C3D3BD6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165D29-B803-4DC8-89DE-8DF7B5346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FF8557F-8C51-4431-A149-896D24BDC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A02EEE-CFE2-4F57-9101-07A45870D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029" y="2887135"/>
            <a:ext cx="10376976" cy="1089893"/>
          </a:xfrm>
          <a:solidFill>
            <a:srgbClr val="ED7D31"/>
          </a:solidFill>
          <a:ln>
            <a:solidFill>
              <a:srgbClr val="4472C4"/>
            </a:solidFill>
          </a:ln>
        </p:spPr>
        <p:txBody>
          <a:bodyPr anchor="b">
            <a:normAutofit/>
          </a:bodyPr>
          <a:lstStyle/>
          <a:p>
            <a:r>
              <a:rPr lang="en-US" sz="5400" b="1">
                <a:solidFill>
                  <a:schemeClr val="tx1"/>
                </a:solidFill>
                <a:ea typeface="+mj-lt"/>
                <a:cs typeface="+mj-lt"/>
              </a:rPr>
              <a:t>Title:</a:t>
            </a:r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5400">
                <a:solidFill>
                  <a:srgbClr val="FFFFFF"/>
                </a:solidFill>
                <a:latin typeface="AvenirNext LT Pro Medium"/>
                <a:ea typeface="+mj-lt"/>
                <a:cs typeface="+mj-lt"/>
              </a:rPr>
              <a:t>Online Sales Data Analysis</a:t>
            </a:r>
            <a:endParaRPr lang="en-US" sz="5400">
              <a:solidFill>
                <a:srgbClr val="FFFFFF"/>
              </a:solidFill>
              <a:latin typeface="AvenirNext LT Pro Medium"/>
            </a:endParaRPr>
          </a:p>
        </p:txBody>
      </p:sp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8149F3-F5E6-0205-5B2E-F84B56532B62}"/>
              </a:ext>
            </a:extLst>
          </p:cNvPr>
          <p:cNvSpPr txBox="1"/>
          <p:nvPr/>
        </p:nvSpPr>
        <p:spPr>
          <a:xfrm>
            <a:off x="6998900" y="5451894"/>
            <a:ext cx="484740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>
                <a:latin typeface="AvenirNext LT Pro Medium"/>
                <a:cs typeface="Arial"/>
              </a:rPr>
              <a:t>Presented By:</a:t>
            </a:r>
            <a:r>
              <a:rPr lang="en-US" sz="4000">
                <a:latin typeface="AvenirNext LT Pro Medium"/>
                <a:cs typeface="Arial"/>
              </a:rPr>
              <a:t> </a:t>
            </a:r>
            <a:r>
              <a:rPr lang="en-US" sz="3600">
                <a:latin typeface="AvenirNext LT Pro Medium"/>
                <a:cs typeface="Arial"/>
              </a:rPr>
              <a:t>Sumit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7AC918-A054-A99F-5798-B8757767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" y="12939"/>
            <a:ext cx="12169205" cy="907519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 :</a:t>
            </a:r>
            <a:endParaRPr lang="en-US">
              <a:ea typeface="+mj-ea"/>
              <a:cs typeface="+mj-cs"/>
            </a:endParaRPr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12F752F-C960-CFE6-1A20-482332AE4600}"/>
              </a:ext>
            </a:extLst>
          </p:cNvPr>
          <p:cNvSpPr/>
          <p:nvPr/>
        </p:nvSpPr>
        <p:spPr>
          <a:xfrm>
            <a:off x="8945" y="1079899"/>
            <a:ext cx="11458755" cy="6326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  <a:cs typeface="Arial"/>
              </a:rPr>
              <a:t>4. 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Count the number of transactions for each payment method?</a:t>
            </a:r>
            <a:endParaRPr lang="en-US" sz="28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D8EB1-4DC8-436F-3070-7F6413A2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5" y="2306854"/>
            <a:ext cx="5874839" cy="9553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AD4F8-7235-1254-BDEF-2DB01370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645" y="4173023"/>
            <a:ext cx="5376796" cy="22128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BA3B6-6314-1EF2-3795-F3E0BBD55769}"/>
              </a:ext>
            </a:extLst>
          </p:cNvPr>
          <p:cNvSpPr/>
          <p:nvPr/>
        </p:nvSpPr>
        <p:spPr>
          <a:xfrm>
            <a:off x="694426" y="4680693"/>
            <a:ext cx="4266672" cy="1042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8912">
              <a:spcAft>
                <a:spcPts val="600"/>
              </a:spcAft>
            </a:pPr>
            <a:r>
              <a:rPr lang="en-US" sz="3456" b="1" kern="1200">
                <a:solidFill>
                  <a:schemeClr val="tx1"/>
                </a:solidFill>
                <a:latin typeface="+mn-lt"/>
                <a:ea typeface="+mn-ea"/>
                <a:cs typeface="Arial"/>
              </a:rPr>
              <a:t>OUTPUT -</a:t>
            </a:r>
            <a:endParaRPr lang="en-US" sz="3600" b="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79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04CC49-3920-3F50-048F-D976DBE0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" y="-4103"/>
            <a:ext cx="12173523" cy="1010570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 :</a:t>
            </a:r>
            <a:endParaRPr lang="en-US" sz="5400" b="1" kern="1200">
              <a:latin typeface="+mj-lt"/>
            </a:endParaRPr>
          </a:p>
        </p:txBody>
      </p: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ED8FC28-C983-E87D-75C3-A0BA63A6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0" y="2251643"/>
            <a:ext cx="7038404" cy="13090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928030-05D2-FA67-AA64-B53E9CD5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83" y="4344188"/>
            <a:ext cx="5805677" cy="21650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A336E-1548-7618-C14F-4077326FEAB2}"/>
              </a:ext>
            </a:extLst>
          </p:cNvPr>
          <p:cNvSpPr/>
          <p:nvPr/>
        </p:nvSpPr>
        <p:spPr>
          <a:xfrm>
            <a:off x="-1917" y="1119197"/>
            <a:ext cx="8482641" cy="603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0000"/>
                </a:solidFill>
                <a:cs typeface="Arial"/>
              </a:rPr>
              <a:t>5. </a:t>
            </a:r>
            <a:r>
              <a:rPr lang="en-US" sz="2800" b="1">
                <a:solidFill>
                  <a:srgbClr val="000000"/>
                </a:solidFill>
                <a:ea typeface="+mn-lt"/>
                <a:cs typeface="+mn-lt"/>
              </a:rPr>
              <a:t>Revenue by Product Category and Region?</a:t>
            </a:r>
            <a:endParaRPr lang="en-US" sz="28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78BA9-A503-49BC-E439-BFBD25318EEC}"/>
              </a:ext>
            </a:extLst>
          </p:cNvPr>
          <p:cNvSpPr/>
          <p:nvPr/>
        </p:nvSpPr>
        <p:spPr>
          <a:xfrm>
            <a:off x="689474" y="4933670"/>
            <a:ext cx="3910641" cy="9920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cs typeface="Arial"/>
              </a:rPr>
              <a:t>OUTPUT -</a:t>
            </a:r>
          </a:p>
        </p:txBody>
      </p:sp>
    </p:spTree>
    <p:extLst>
      <p:ext uri="{BB962C8B-B14F-4D97-AF65-F5344CB8AC3E}">
        <p14:creationId xmlns:p14="http://schemas.microsoft.com/office/powerpoint/2010/main" val="16519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1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8E8598-3E9A-2060-7CEF-09BE78FF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" y="-1438"/>
            <a:ext cx="12169206" cy="979405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 :</a:t>
            </a:r>
            <a:endParaRPr lang="en-US" sz="5400" kern="1200">
              <a:latin typeface="+mj-lt"/>
            </a:endParaRPr>
          </a:p>
        </p:txBody>
      </p:sp>
      <p:grpSp>
        <p:nvGrpSpPr>
          <p:cNvPr id="72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0DEB557-8DE9-92F1-11CD-A9228061EEE4}"/>
              </a:ext>
            </a:extLst>
          </p:cNvPr>
          <p:cNvSpPr/>
          <p:nvPr/>
        </p:nvSpPr>
        <p:spPr>
          <a:xfrm>
            <a:off x="4792" y="973187"/>
            <a:ext cx="12192001" cy="733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  <a:cs typeface="Arial"/>
              </a:rPr>
              <a:t>  6. 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Find the top 5 products by total units sold?</a:t>
            </a:r>
            <a:endParaRPr lang="en-US" sz="28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7B46C-0FF5-8BAE-7BA5-02FE8410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6" y="2102469"/>
            <a:ext cx="6945928" cy="13243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A8286-B321-BA9F-3B5B-0C32FB6B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98" y="4230026"/>
            <a:ext cx="5810836" cy="22883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9E576-65E2-1C02-361F-027AAA4929CB}"/>
              </a:ext>
            </a:extLst>
          </p:cNvPr>
          <p:cNvSpPr/>
          <p:nvPr/>
        </p:nvSpPr>
        <p:spPr>
          <a:xfrm>
            <a:off x="833860" y="4736738"/>
            <a:ext cx="4081050" cy="9305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US" sz="3312" b="1" kern="1200">
                <a:solidFill>
                  <a:srgbClr val="000000"/>
                </a:solidFill>
                <a:latin typeface="+mn-lt"/>
                <a:ea typeface="+mn-ea"/>
                <a:cs typeface="Arial"/>
              </a:rPr>
              <a:t>OUTPUT -</a:t>
            </a:r>
            <a:endParaRPr lang="en-US" sz="2800" b="1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4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CBFD47-EE29-A404-DCD0-3009D4CA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" y="10851"/>
            <a:ext cx="12187901" cy="1005839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 :</a:t>
            </a:r>
            <a:endParaRPr lang="en-US" sz="5400"/>
          </a:p>
        </p:txBody>
      </p: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335273-2548-5F6E-76E1-F5EFBA56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5" y="2202808"/>
            <a:ext cx="6158317" cy="13848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BCD00B-508A-1E1E-3F8B-AA144BF6BB94}"/>
              </a:ext>
            </a:extLst>
          </p:cNvPr>
          <p:cNvSpPr/>
          <p:nvPr/>
        </p:nvSpPr>
        <p:spPr>
          <a:xfrm>
            <a:off x="-10063" y="1023208"/>
            <a:ext cx="12183373" cy="821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0000"/>
                </a:solidFill>
                <a:cs typeface="Arial"/>
              </a:rPr>
              <a:t>  7. </a:t>
            </a:r>
            <a:r>
              <a:rPr lang="en-US" sz="2800" b="1">
                <a:solidFill>
                  <a:srgbClr val="000000"/>
                </a:solidFill>
                <a:ea typeface="+mn-lt"/>
                <a:cs typeface="+mn-lt"/>
              </a:rPr>
              <a:t>Calculate the revenue contribution of the top 10 products?</a:t>
            </a:r>
            <a:endParaRPr lang="en-US" sz="2800" b="1">
              <a:solidFill>
                <a:srgbClr val="000000"/>
              </a:solidFill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6E5FD-19FC-1522-0CBC-2B57FAC4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50" y="4345018"/>
            <a:ext cx="5938926" cy="21648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CD300-845A-29E9-12F7-877172012185}"/>
              </a:ext>
            </a:extLst>
          </p:cNvPr>
          <p:cNvSpPr/>
          <p:nvPr/>
        </p:nvSpPr>
        <p:spPr>
          <a:xfrm>
            <a:off x="688515" y="4796287"/>
            <a:ext cx="4183811" cy="1236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0000"/>
                </a:solidFill>
                <a:cs typeface="Arial"/>
              </a:rPr>
              <a:t>OUTPUT -</a:t>
            </a:r>
            <a:endParaRPr lang="en-US" sz="3200" b="1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87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F6775-D300-B9D8-0542-6EAEC0B1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15" y="-1438"/>
            <a:ext cx="12183582" cy="1051291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 :</a:t>
            </a:r>
            <a:endParaRPr lang="en-US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6BB3579-9015-929B-716D-0EBCDB02546D}"/>
              </a:ext>
            </a:extLst>
          </p:cNvPr>
          <p:cNvSpPr/>
          <p:nvPr/>
        </p:nvSpPr>
        <p:spPr>
          <a:xfrm>
            <a:off x="-5751" y="1042517"/>
            <a:ext cx="12191999" cy="7907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000000"/>
                </a:solidFill>
                <a:cs typeface="Arial"/>
              </a:rPr>
              <a:t>  8. </a:t>
            </a:r>
            <a:r>
              <a:rPr lang="en-US" sz="2800" b="1">
                <a:solidFill>
                  <a:srgbClr val="000000"/>
                </a:solidFill>
                <a:ea typeface="+mn-lt"/>
                <a:cs typeface="+mn-lt"/>
              </a:rPr>
              <a:t>Calculate the total number of units sold per transaction?</a:t>
            </a:r>
            <a:endParaRPr lang="en-US" sz="2800" b="1">
              <a:solidFill>
                <a:srgbClr val="000000"/>
              </a:solidFill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88BF1-5482-2152-A245-8F6AF47A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32" y="2274904"/>
            <a:ext cx="6674135" cy="12813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9EADB-D0AA-4B0A-51A0-870F7A1C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02" y="4384406"/>
            <a:ext cx="4787504" cy="21340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2ABA4D-2C39-6055-124D-08B1671DDABC}"/>
              </a:ext>
            </a:extLst>
          </p:cNvPr>
          <p:cNvSpPr/>
          <p:nvPr/>
        </p:nvSpPr>
        <p:spPr>
          <a:xfrm>
            <a:off x="745066" y="5079999"/>
            <a:ext cx="5175849" cy="948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0000"/>
                </a:solidFill>
                <a:cs typeface="Arial"/>
              </a:rPr>
              <a:t>OUTPUT -</a:t>
            </a:r>
          </a:p>
        </p:txBody>
      </p:sp>
    </p:spTree>
    <p:extLst>
      <p:ext uri="{BB962C8B-B14F-4D97-AF65-F5344CB8AC3E}">
        <p14:creationId xmlns:p14="http://schemas.microsoft.com/office/powerpoint/2010/main" val="47950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96A885-0C2F-FA31-A61D-CAE35984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" y="-4103"/>
            <a:ext cx="12173523" cy="981817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 :</a:t>
            </a:r>
            <a:endParaRPr lang="en-US" sz="5400" kern="1200">
              <a:latin typeface="+mj-lt"/>
            </a:endParaRPr>
          </a:p>
        </p:txBody>
      </p: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71D0B00-3EDA-A2A0-4AA6-36379C7F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13" y="2173482"/>
            <a:ext cx="6283387" cy="14711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A3E3F-7A66-CDD2-77C5-CFC6DBA3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48" y="4404350"/>
            <a:ext cx="5260862" cy="20967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FDAD1F-18AB-EDD3-9A62-7A6D0D847BD3}"/>
              </a:ext>
            </a:extLst>
          </p:cNvPr>
          <p:cNvSpPr/>
          <p:nvPr/>
        </p:nvSpPr>
        <p:spPr>
          <a:xfrm>
            <a:off x="3195" y="972867"/>
            <a:ext cx="12177622" cy="862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rgbClr val="000000"/>
                </a:solidFill>
                <a:cs typeface="Arial"/>
              </a:rPr>
              <a:t>  9. </a:t>
            </a:r>
            <a:r>
              <a:rPr lang="en-US" sz="2800" b="1">
                <a:solidFill>
                  <a:srgbClr val="000000"/>
                </a:solidFill>
                <a:ea typeface="+mn-lt"/>
                <a:cs typeface="+mn-lt"/>
              </a:rPr>
              <a:t>Compare total sales between different regions?</a:t>
            </a:r>
            <a:endParaRPr lang="en-US" sz="2800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E02B1-3276-AE8A-2DC5-AF5C01144FF5}"/>
              </a:ext>
            </a:extLst>
          </p:cNvPr>
          <p:cNvSpPr/>
          <p:nvPr/>
        </p:nvSpPr>
        <p:spPr>
          <a:xfrm>
            <a:off x="1202267" y="5164667"/>
            <a:ext cx="3968150" cy="877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0000"/>
                </a:solidFill>
                <a:cs typeface="Arial"/>
              </a:rPr>
              <a:t>OUTPUT -</a:t>
            </a:r>
          </a:p>
        </p:txBody>
      </p:sp>
    </p:spTree>
    <p:extLst>
      <p:ext uri="{BB962C8B-B14F-4D97-AF65-F5344CB8AC3E}">
        <p14:creationId xmlns:p14="http://schemas.microsoft.com/office/powerpoint/2010/main" val="316391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8D14CE-0443-60B5-5F32-9EC15C4A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" y="12939"/>
            <a:ext cx="12169205" cy="1051292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 :</a:t>
            </a:r>
            <a:endParaRPr lang="en-US" sz="5400" kern="1200">
              <a:latin typeface="+mj-lt"/>
            </a:endParaRP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A3DC46-296B-E065-CF0D-985CCFB5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04" y="2055686"/>
            <a:ext cx="6385724" cy="16901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580839-902F-AB3E-FF18-DEAAAB01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7" y="4419697"/>
            <a:ext cx="5357961" cy="20879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4F80F5-019A-B6E7-7EA3-9E35F6E0B0F5}"/>
              </a:ext>
            </a:extLst>
          </p:cNvPr>
          <p:cNvSpPr/>
          <p:nvPr/>
        </p:nvSpPr>
        <p:spPr>
          <a:xfrm>
            <a:off x="-667" y="1063625"/>
            <a:ext cx="12193332" cy="6637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cs typeface="Arial"/>
              </a:rPr>
              <a:t>  10. 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Find the most popular payment method in each region?</a:t>
            </a:r>
            <a:endParaRPr lang="en-US" sz="28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86060-45A8-3EF7-35FF-F9D2B60779F4}"/>
              </a:ext>
            </a:extLst>
          </p:cNvPr>
          <p:cNvSpPr/>
          <p:nvPr/>
        </p:nvSpPr>
        <p:spPr>
          <a:xfrm>
            <a:off x="1109931" y="5152845"/>
            <a:ext cx="4356339" cy="10207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000"/>
                </a:solidFill>
                <a:cs typeface="Arial"/>
              </a:rPr>
              <a:t>OUTPUT -</a:t>
            </a:r>
            <a:endParaRPr lang="en-US" sz="4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2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2E49D0-846D-7B58-EE2A-839ACD97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" y="-1438"/>
            <a:ext cx="12183583" cy="950649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 :</a:t>
            </a:r>
            <a:endParaRPr lang="en-US" sz="5400" b="1" kern="1200">
              <a:latin typeface="+mj-lt"/>
            </a:endParaRP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EC33E47-8FE2-2A06-7B4C-E2E4E5577417}"/>
              </a:ext>
            </a:extLst>
          </p:cNvPr>
          <p:cNvSpPr/>
          <p:nvPr/>
        </p:nvSpPr>
        <p:spPr>
          <a:xfrm>
            <a:off x="-6709" y="1339970"/>
            <a:ext cx="12191999" cy="70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  <a:cs typeface="Arial"/>
              </a:rPr>
              <a:t> 11. Calculate the average revenue per transaction for each product category?</a:t>
            </a:r>
            <a:endParaRPr lang="en-US" sz="2800">
              <a:solidFill>
                <a:schemeClr val="tx1"/>
              </a:solidFill>
              <a:cs typeface="Arial"/>
            </a:endParaRPr>
          </a:p>
          <a:p>
            <a:pPr>
              <a:spcAft>
                <a:spcPts val="600"/>
              </a:spcAft>
            </a:pPr>
            <a:endParaRPr lang="en-US" sz="28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8B400-FE91-1D8C-61DC-8D69FAE4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77" y="2388155"/>
            <a:ext cx="6672384" cy="14907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AB6839-81EB-5E5E-88DF-CEDD059F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91" y="4489888"/>
            <a:ext cx="5992766" cy="20159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AEB995-E63F-858F-F339-127010FD3089}"/>
              </a:ext>
            </a:extLst>
          </p:cNvPr>
          <p:cNvSpPr/>
          <p:nvPr/>
        </p:nvSpPr>
        <p:spPr>
          <a:xfrm>
            <a:off x="852502" y="5058401"/>
            <a:ext cx="3618359" cy="884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9768">
              <a:spcAft>
                <a:spcPts val="600"/>
              </a:spcAft>
            </a:pPr>
            <a:r>
              <a:rPr lang="en-US" sz="3384" b="1" kern="1200">
                <a:solidFill>
                  <a:schemeClr val="tx1"/>
                </a:solidFill>
                <a:latin typeface="+mn-lt"/>
                <a:ea typeface="+mn-ea"/>
                <a:cs typeface="Arial"/>
              </a:rPr>
              <a:t>OUTPUT -</a:t>
            </a:r>
            <a:endParaRPr lang="en-US" sz="3600" b="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35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9" name="Graphic 3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F40823-80EA-F98D-5498-C08621BA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51"/>
            <a:ext cx="12191999" cy="68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50FA-DC70-9882-4A64-B1136F91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80506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sz="5400" b="1" u="sng">
                <a:solidFill>
                  <a:schemeClr val="tx1"/>
                </a:solidFill>
              </a:rPr>
              <a:t>Key Insights</a:t>
            </a:r>
            <a:r>
              <a:rPr lang="en-US" sz="5400" b="1">
                <a:solidFill>
                  <a:schemeClr val="tx1"/>
                </a:solidFill>
              </a:rPr>
              <a:t> :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16376-8124-9855-AF32-3C7C1FF63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566113"/>
              </p:ext>
            </p:extLst>
          </p:nvPr>
        </p:nvGraphicFramePr>
        <p:xfrm>
          <a:off x="4313" y="991742"/>
          <a:ext cx="12183373" cy="587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99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BD401-56D2-7600-C641-2EEE03C2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08" y="214757"/>
            <a:ext cx="6065432" cy="1621441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en-US" sz="5400" b="1">
                <a:ea typeface="+mj-lt"/>
                <a:cs typeface="+mj-lt"/>
              </a:rPr>
              <a:t>Project Overview :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C440-60C7-85AC-9452-0D09E28E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57" y="2226324"/>
            <a:ext cx="6065072" cy="4159932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This project aims to analyze online sales data to uncover insights and trends.</a:t>
            </a:r>
            <a:endParaRPr lang="en-US">
              <a:cs typeface="Arial"/>
            </a:endParaRPr>
          </a:p>
          <a:p>
            <a:pPr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SQL is used for data manipulation and analysis to ensure accurate results.</a:t>
            </a:r>
            <a:endParaRPr lang="en-US">
              <a:cs typeface="Arial"/>
            </a:endParaRPr>
          </a:p>
          <a:p>
            <a:pPr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The project covers data cleaning and exploratory data analysis (EDA).</a:t>
            </a:r>
            <a:endParaRPr lang="en-US" b="1">
              <a:cs typeface="Arial"/>
            </a:endParaRPr>
          </a:p>
        </p:txBody>
      </p:sp>
      <p:pic>
        <p:nvPicPr>
          <p:cNvPr id="37" name="Picture 36" descr="Magnifying glass showing decling performance">
            <a:extLst>
              <a:ext uri="{FF2B5EF4-FFF2-40B4-BE49-F238E27FC236}">
                <a16:creationId xmlns:a16="http://schemas.microsoft.com/office/drawing/2014/main" id="{744AC0DE-53E8-3651-8777-97BA57DD5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6" r="23716" b="-3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35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50FA-DC70-9882-4A64-B1136F91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80506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sz="5400" b="1" u="sng">
                <a:solidFill>
                  <a:schemeClr val="tx1"/>
                </a:solidFill>
              </a:rPr>
              <a:t>Key Insights</a:t>
            </a:r>
            <a:r>
              <a:rPr lang="en-US" sz="5400" b="1">
                <a:solidFill>
                  <a:schemeClr val="tx1"/>
                </a:solidFill>
              </a:rPr>
              <a:t> :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16376-8124-9855-AF32-3C7C1FF63D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3" y="991742"/>
          <a:ext cx="12183373" cy="587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34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50FA-DC70-9882-4A64-B1136F91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80506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sz="5400" b="1" u="sng">
                <a:solidFill>
                  <a:schemeClr val="tx1"/>
                </a:solidFill>
              </a:rPr>
              <a:t>Key Insights</a:t>
            </a:r>
            <a:r>
              <a:rPr lang="en-US" sz="5400" b="1">
                <a:solidFill>
                  <a:schemeClr val="tx1"/>
                </a:solidFill>
              </a:rPr>
              <a:t> :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16376-8124-9855-AF32-3C7C1FF63D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3" y="991742"/>
          <a:ext cx="12183373" cy="587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9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93702-78D6-F398-B9F3-675ABACD3621}"/>
              </a:ext>
            </a:extLst>
          </p:cNvPr>
          <p:cNvSpPr/>
          <p:nvPr/>
        </p:nvSpPr>
        <p:spPr>
          <a:xfrm>
            <a:off x="2556" y="6390"/>
            <a:ext cx="12177621" cy="6843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600" b="1">
                <a:solidFill>
                  <a:schemeClr val="accent1"/>
                </a:solidFill>
                <a:cs typeface="Arial"/>
              </a:rPr>
              <a:t>THANK YOU!</a:t>
            </a:r>
          </a:p>
        </p:txBody>
      </p:sp>
    </p:spTree>
    <p:extLst>
      <p:ext uri="{BB962C8B-B14F-4D97-AF65-F5344CB8AC3E}">
        <p14:creationId xmlns:p14="http://schemas.microsoft.com/office/powerpoint/2010/main" val="48344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97B0FF-4E9E-D045-0CA5-D44478CE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33" y="168425"/>
            <a:ext cx="10980202" cy="1269364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>
                <a:ea typeface="+mj-lt"/>
                <a:cs typeface="+mj-lt"/>
              </a:rPr>
              <a:t>Objectives :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6999EB-FEB2-3973-FD85-2A82816D3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558171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25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980B2B-7411-D833-2F49-43043866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74" y="214757"/>
            <a:ext cx="6237961" cy="126200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en-US" sz="4800" b="1">
                <a:ea typeface="+mj-lt"/>
                <a:cs typeface="+mj-lt"/>
              </a:rPr>
              <a:t>Dataset Description :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28B3-972F-46D7-15E8-5F002A97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24" y="1665608"/>
            <a:ext cx="6237600" cy="4979440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2400" b="1">
                <a:ea typeface="+mn-lt"/>
                <a:cs typeface="+mn-lt"/>
              </a:rPr>
              <a:t>The dataset consists of the following columns:</a:t>
            </a:r>
            <a:endParaRPr lang="en-US" sz="2400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Transaction id</a:t>
            </a:r>
            <a:endParaRPr lang="en-US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Date</a:t>
            </a:r>
            <a:endParaRPr lang="en-US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Product category</a:t>
            </a:r>
            <a:endParaRPr lang="en-US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Product name</a:t>
            </a:r>
            <a:endParaRPr lang="en-US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Units sold</a:t>
            </a:r>
            <a:endParaRPr lang="en-US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Unit price</a:t>
            </a:r>
            <a:endParaRPr lang="en-US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Total revenue</a:t>
            </a:r>
            <a:endParaRPr lang="en-US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Region</a:t>
            </a:r>
            <a:endParaRPr lang="en-US" b="1">
              <a:cs typeface="Arial"/>
            </a:endParaRPr>
          </a:p>
          <a:p>
            <a:pPr lvl="1">
              <a:buFont typeface="Wingdings" panose="020B05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Payment method</a:t>
            </a:r>
            <a:endParaRPr lang="en-US" b="1">
              <a:cs typeface="Arial"/>
            </a:endParaRPr>
          </a:p>
          <a:p>
            <a:pPr>
              <a:buFont typeface="Wingdings" panose="020B0504020202020204" pitchFamily="34" charset="0"/>
              <a:buChar char="Ø"/>
            </a:pPr>
            <a:endParaRPr lang="en-US" sz="1600">
              <a:cs typeface="Arial"/>
            </a:endParaRP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515F8614-BB22-3CD9-250D-B47FD4917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0" r="19162" b="-3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26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7C8280-C760-A08C-D9D8-6947B61F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5" y="272266"/>
            <a:ext cx="5892905" cy="173646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Data Source :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468-0475-5A17-E3FA-CF47D5F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44" y="2873303"/>
            <a:ext cx="5906921" cy="3139142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504020202020204" pitchFamily="34" charset="0"/>
              <a:buChar char="v"/>
            </a:pPr>
            <a:r>
              <a:rPr lang="en-US" b="1">
                <a:ea typeface="+mn-lt"/>
                <a:cs typeface="+mn-lt"/>
              </a:rPr>
              <a:t>The data was sourced from the  company's sales database, capturing transactions from various regions and product categories.</a:t>
            </a:r>
            <a:endParaRPr lang="en-US" b="1">
              <a:cs typeface="Arial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3A23EB0-9F31-EB77-632A-BA3CE562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2" r="18660" b="-3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59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BEA8-4373-DE95-81F9-53A8AD5A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63842"/>
            <a:ext cx="10644996" cy="1095526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ea typeface="+mj-lt"/>
                <a:cs typeface="+mj-lt"/>
              </a:rPr>
              <a:t>Data Cleaning :</a:t>
            </a:r>
            <a:endParaRPr lang="en-US" sz="54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BDF90-7E96-AECC-A201-CF77B11EDF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8804" y="1883134"/>
          <a:ext cx="10644996" cy="459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04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8283BB-F2B5-0610-7348-157DE6C3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83" y="-904"/>
            <a:ext cx="11292066" cy="1072301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/>
              <a:t>Analysis :</a:t>
            </a:r>
            <a:endParaRPr lang="en-US" sz="5400" kern="1200">
              <a:latin typeface="+mj-lt"/>
            </a:endParaRPr>
          </a:p>
        </p:txBody>
      </p: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67DDEA-168E-0BFF-B343-143B589F7E6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EB6F-A623-6BD1-054E-A1EA77176F06}"/>
              </a:ext>
            </a:extLst>
          </p:cNvPr>
          <p:cNvSpPr>
            <a:spLocks/>
          </p:cNvSpPr>
          <p:nvPr/>
        </p:nvSpPr>
        <p:spPr>
          <a:xfrm>
            <a:off x="441433" y="1341128"/>
            <a:ext cx="11304246" cy="26177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defTabSz="274320">
              <a:spcAft>
                <a:spcPts val="600"/>
              </a:spcAft>
              <a:buAutoNum type="arabicPeriod"/>
            </a:pPr>
            <a:r>
              <a:rPr lang="en-US" sz="2800" b="1">
                <a:solidFill>
                  <a:srgbClr val="000000"/>
                </a:solidFill>
                <a:cs typeface="Arial"/>
              </a:rPr>
              <a:t>Calculate</a:t>
            </a:r>
            <a:r>
              <a:rPr lang="en-US" sz="2800" b="1" kern="1200">
                <a:solidFill>
                  <a:srgbClr val="000000"/>
                </a:solidFill>
                <a:latin typeface="+mn-lt"/>
                <a:ea typeface="+mn-ea"/>
                <a:cs typeface="Arial"/>
              </a:rPr>
              <a:t> the total revenue for all sales?</a:t>
            </a:r>
            <a:endParaRPr lang="en-US" sz="2800" kern="1200">
              <a:latin typeface="+mn-lt"/>
              <a:cs typeface="Arial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sz="3200" b="1"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826CF-D61F-1360-2BBD-922211E5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41" y="2346452"/>
            <a:ext cx="7196933" cy="8396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F3B10-AE09-DD52-AB42-BF3759A6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327" y="4258037"/>
            <a:ext cx="6621311" cy="22525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8EFD54-1145-A196-C5A8-A281D6759428}"/>
              </a:ext>
            </a:extLst>
          </p:cNvPr>
          <p:cNvSpPr txBox="1"/>
          <p:nvPr/>
        </p:nvSpPr>
        <p:spPr>
          <a:xfrm>
            <a:off x="1363932" y="4878396"/>
            <a:ext cx="2578341" cy="6607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cs typeface="Arial"/>
              </a:rPr>
              <a:t>OUTPUT :-</a:t>
            </a:r>
          </a:p>
        </p:txBody>
      </p:sp>
    </p:spTree>
    <p:extLst>
      <p:ext uri="{BB962C8B-B14F-4D97-AF65-F5344CB8AC3E}">
        <p14:creationId xmlns:p14="http://schemas.microsoft.com/office/powerpoint/2010/main" val="90524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4872-3ED9-B39D-8FF9-DC66A174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6" y="-1167"/>
            <a:ext cx="12197750" cy="1213717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>
                <a:ea typeface="+mj-lt"/>
                <a:cs typeface="+mj-lt"/>
              </a:rPr>
              <a:t>Analysis :</a:t>
            </a:r>
            <a:endParaRPr lang="en-US" sz="54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C321E-BCA4-8DAE-AE18-63CA3D8F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036" y="1081390"/>
            <a:ext cx="12197748" cy="5770260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  2. Calculate the average unit price for each product category?</a:t>
            </a:r>
            <a:endParaRPr lang="en-US" sz="28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8423C-3163-E0A8-3EC0-047A6A5A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4" y="2171341"/>
            <a:ext cx="8320355" cy="12501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40D58-3827-1CB9-CC6C-8CA28824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50" y="4310872"/>
            <a:ext cx="6357487" cy="2118143"/>
          </a:xfrm>
          <a:prstGeom prst="rect">
            <a:avLst/>
          </a:prstGeom>
          <a:ln w="2286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98170C-5764-63A2-6863-C88E61732031}"/>
              </a:ext>
            </a:extLst>
          </p:cNvPr>
          <p:cNvSpPr/>
          <p:nvPr/>
        </p:nvSpPr>
        <p:spPr>
          <a:xfrm>
            <a:off x="761361" y="4978399"/>
            <a:ext cx="3968150" cy="11789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cs typeface="Arial"/>
              </a:rPr>
              <a:t>OUTPUT -</a:t>
            </a:r>
          </a:p>
        </p:txBody>
      </p:sp>
    </p:spTree>
    <p:extLst>
      <p:ext uri="{BB962C8B-B14F-4D97-AF65-F5344CB8AC3E}">
        <p14:creationId xmlns:p14="http://schemas.microsoft.com/office/powerpoint/2010/main" val="419703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B11362-5DB5-C519-99C6-F38AA68C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" y="-1438"/>
            <a:ext cx="12183582" cy="921896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>
                <a:latin typeface="+mj-lt"/>
                <a:ea typeface="+mj-ea"/>
                <a:cs typeface="+mj-cs"/>
              </a:rPr>
              <a:t>Analysis :</a:t>
            </a:r>
            <a:endParaRPr lang="en-US" sz="5400" b="1" kern="1200"/>
          </a:p>
        </p:txBody>
      </p: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8BE73D-E7DB-6D0C-FC36-56E2C10B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6" y="2124066"/>
            <a:ext cx="5744408" cy="9831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1F4ECE-7C86-01A7-7BB9-EE4C58DF2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71" y="4157020"/>
            <a:ext cx="5050118" cy="2181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A622A1-A17C-0518-D455-17B0608F6D28}"/>
              </a:ext>
            </a:extLst>
          </p:cNvPr>
          <p:cNvSpPr/>
          <p:nvPr/>
        </p:nvSpPr>
        <p:spPr>
          <a:xfrm>
            <a:off x="-959" y="1035488"/>
            <a:ext cx="12191998" cy="690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cs typeface="Arial"/>
              </a:rPr>
              <a:t>  3. </a:t>
            </a:r>
            <a:r>
              <a:rPr lang="en-US" sz="2800" b="1">
                <a:solidFill>
                  <a:schemeClr val="tx1"/>
                </a:solidFill>
                <a:ea typeface="+mn-lt"/>
                <a:cs typeface="+mn-lt"/>
              </a:rPr>
              <a:t>Calculate the total units sold in each region?</a:t>
            </a:r>
            <a:endParaRPr lang="en-US" sz="28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BA30F-E9A2-CDDE-29FF-0857D8C57B65}"/>
              </a:ext>
            </a:extLst>
          </p:cNvPr>
          <p:cNvSpPr/>
          <p:nvPr/>
        </p:nvSpPr>
        <p:spPr>
          <a:xfrm>
            <a:off x="1131339" y="4725997"/>
            <a:ext cx="3838754" cy="10351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cs typeface="Arial"/>
              </a:rPr>
              <a:t>OUTPUT -</a:t>
            </a:r>
          </a:p>
        </p:txBody>
      </p:sp>
    </p:spTree>
    <p:extLst>
      <p:ext uri="{BB962C8B-B14F-4D97-AF65-F5344CB8AC3E}">
        <p14:creationId xmlns:p14="http://schemas.microsoft.com/office/powerpoint/2010/main" val="356636875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ExploreVTI</vt:lpstr>
      <vt:lpstr>Title: Online Sales Data Analysis</vt:lpstr>
      <vt:lpstr>Project Overview :</vt:lpstr>
      <vt:lpstr>Objectives :</vt:lpstr>
      <vt:lpstr>Dataset Description :</vt:lpstr>
      <vt:lpstr>Data Source :</vt:lpstr>
      <vt:lpstr>Data Cleaning :</vt:lpstr>
      <vt:lpstr>Analysis :</vt:lpstr>
      <vt:lpstr>Analysis : </vt:lpstr>
      <vt:lpstr>Analysis :</vt:lpstr>
      <vt:lpstr>Analysis :</vt:lpstr>
      <vt:lpstr>Analysis :</vt:lpstr>
      <vt:lpstr>Analysis :</vt:lpstr>
      <vt:lpstr>Analysis :</vt:lpstr>
      <vt:lpstr>Analysis :</vt:lpstr>
      <vt:lpstr>Analysis :</vt:lpstr>
      <vt:lpstr>Analysis :</vt:lpstr>
      <vt:lpstr>Analysis :</vt:lpstr>
      <vt:lpstr>PowerPoint Presentation</vt:lpstr>
      <vt:lpstr>Key Insights :</vt:lpstr>
      <vt:lpstr>Key Insights :</vt:lpstr>
      <vt:lpstr>Key Insights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Sumit 07</cp:lastModifiedBy>
  <cp:revision>2</cp:revision>
  <dcterms:created xsi:type="dcterms:W3CDTF">2024-06-18T07:48:55Z</dcterms:created>
  <dcterms:modified xsi:type="dcterms:W3CDTF">2024-06-21T10:51:29Z</dcterms:modified>
</cp:coreProperties>
</file>