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4"/>
  </p:notesMasterIdLst>
  <p:sldIdLst>
    <p:sldId id="294"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2"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9" autoAdjust="0"/>
  </p:normalViewPr>
  <p:slideViewPr>
    <p:cSldViewPr>
      <p:cViewPr>
        <p:scale>
          <a:sx n="90" d="100"/>
          <a:sy n="90" d="100"/>
        </p:scale>
        <p:origin x="-1404" y="-156"/>
      </p:cViewPr>
      <p:guideLst>
        <p:guide orient="horz" pos="2160"/>
        <p:guide pos="2880"/>
      </p:guideLst>
    </p:cSldViewPr>
  </p:slideViewPr>
  <p:outlineViewPr>
    <p:cViewPr>
      <p:scale>
        <a:sx n="33" d="100"/>
        <a:sy n="33" d="100"/>
      </p:scale>
      <p:origin x="0" y="70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A3B6E6-4402-4D2D-B466-71474CD471CD}" type="datetimeFigureOut">
              <a:rPr lang="en-IN" smtClean="0"/>
              <a:t>31-03-2022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9B2855-7965-4E8C-986A-7E37A1E522B1}" type="slidenum">
              <a:rPr lang="en-IN" smtClean="0"/>
              <a:t>‹#›</a:t>
            </a:fld>
            <a:endParaRPr lang="en-IN"/>
          </a:p>
        </p:txBody>
      </p:sp>
    </p:spTree>
    <p:extLst>
      <p:ext uri="{BB962C8B-B14F-4D97-AF65-F5344CB8AC3E}">
        <p14:creationId xmlns:p14="http://schemas.microsoft.com/office/powerpoint/2010/main" val="1565722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89B2855-7965-4E8C-986A-7E37A1E522B1}" type="slidenum">
              <a:rPr lang="en-IN" smtClean="0"/>
              <a:t>41</a:t>
            </a:fld>
            <a:endParaRPr lang="en-IN"/>
          </a:p>
        </p:txBody>
      </p:sp>
    </p:spTree>
    <p:extLst>
      <p:ext uri="{BB962C8B-B14F-4D97-AF65-F5344CB8AC3E}">
        <p14:creationId xmlns:p14="http://schemas.microsoft.com/office/powerpoint/2010/main" val="272905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86CCB785-644E-4D96-A5BD-DC1D2EDAC411}" type="datetimeFigureOut">
              <a:rPr lang="en-IN" smtClean="0"/>
              <a:t>30-03-2022</a:t>
            </a:fld>
            <a:endParaRPr lang="en-IN"/>
          </a:p>
        </p:txBody>
      </p:sp>
      <p:sp>
        <p:nvSpPr>
          <p:cNvPr id="16" name="Slide Number Placeholder 15"/>
          <p:cNvSpPr>
            <a:spLocks noGrp="1"/>
          </p:cNvSpPr>
          <p:nvPr>
            <p:ph type="sldNum" sz="quarter" idx="11"/>
          </p:nvPr>
        </p:nvSpPr>
        <p:spPr/>
        <p:txBody>
          <a:bodyPr/>
          <a:lstStyle/>
          <a:p>
            <a:fld id="{4EE3AA3B-5DA0-4B06-8A47-76B39D4B09EC}"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CB785-644E-4D96-A5BD-DC1D2EDAC411}"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E3AA3B-5DA0-4B06-8A47-76B39D4B09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CCB785-644E-4D96-A5BD-DC1D2EDAC411}"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E3AA3B-5DA0-4B06-8A47-76B39D4B09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86CCB785-644E-4D96-A5BD-DC1D2EDAC411}" type="datetimeFigureOut">
              <a:rPr lang="en-IN" smtClean="0"/>
              <a:t>30-03-2022</a:t>
            </a:fld>
            <a:endParaRPr lang="en-IN"/>
          </a:p>
        </p:txBody>
      </p:sp>
      <p:sp>
        <p:nvSpPr>
          <p:cNvPr id="15" name="Slide Number Placeholder 14"/>
          <p:cNvSpPr>
            <a:spLocks noGrp="1"/>
          </p:cNvSpPr>
          <p:nvPr>
            <p:ph type="sldNum" sz="quarter" idx="11"/>
          </p:nvPr>
        </p:nvSpPr>
        <p:spPr/>
        <p:txBody>
          <a:bodyPr/>
          <a:lstStyle/>
          <a:p>
            <a:fld id="{4EE3AA3B-5DA0-4B06-8A47-76B39D4B09EC}"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86CCB785-644E-4D96-A5BD-DC1D2EDAC411}" type="datetimeFigureOut">
              <a:rPr lang="en-IN" smtClean="0"/>
              <a:t>30-03-2022</a:t>
            </a:fld>
            <a:endParaRPr lang="en-IN"/>
          </a:p>
        </p:txBody>
      </p:sp>
      <p:sp>
        <p:nvSpPr>
          <p:cNvPr id="13" name="Slide Number Placeholder 12"/>
          <p:cNvSpPr>
            <a:spLocks noGrp="1"/>
          </p:cNvSpPr>
          <p:nvPr>
            <p:ph type="sldNum" sz="quarter" idx="11"/>
          </p:nvPr>
        </p:nvSpPr>
        <p:spPr/>
        <p:txBody>
          <a:bodyPr/>
          <a:lstStyle/>
          <a:p>
            <a:fld id="{4EE3AA3B-5DA0-4B06-8A47-76B39D4B09EC}"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6CCB785-644E-4D96-A5BD-DC1D2EDAC411}" type="datetimeFigureOut">
              <a:rPr lang="en-IN" smtClean="0"/>
              <a:t>30-03-2022</a:t>
            </a:fld>
            <a:endParaRPr lang="en-IN"/>
          </a:p>
        </p:txBody>
      </p:sp>
      <p:sp>
        <p:nvSpPr>
          <p:cNvPr id="9" name="Slide Number Placeholder 8"/>
          <p:cNvSpPr>
            <a:spLocks noGrp="1"/>
          </p:cNvSpPr>
          <p:nvPr>
            <p:ph type="sldNum" sz="quarter" idx="11"/>
          </p:nvPr>
        </p:nvSpPr>
        <p:spPr/>
        <p:txBody>
          <a:bodyPr/>
          <a:lstStyle/>
          <a:p>
            <a:fld id="{4EE3AA3B-5DA0-4B06-8A47-76B39D4B09EC}"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86CCB785-644E-4D96-A5BD-DC1D2EDAC411}" type="datetimeFigureOut">
              <a:rPr lang="en-IN" smtClean="0"/>
              <a:t>30-03-2022</a:t>
            </a:fld>
            <a:endParaRPr lang="en-IN"/>
          </a:p>
        </p:txBody>
      </p:sp>
      <p:sp>
        <p:nvSpPr>
          <p:cNvPr id="15" name="Slide Number Placeholder 14"/>
          <p:cNvSpPr>
            <a:spLocks noGrp="1"/>
          </p:cNvSpPr>
          <p:nvPr>
            <p:ph type="sldNum" sz="quarter" idx="11"/>
          </p:nvPr>
        </p:nvSpPr>
        <p:spPr/>
        <p:txBody>
          <a:bodyPr/>
          <a:lstStyle/>
          <a:p>
            <a:fld id="{4EE3AA3B-5DA0-4B06-8A47-76B39D4B09EC}" type="slidenum">
              <a:rPr lang="en-IN" smtClean="0"/>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6CCB785-644E-4D96-A5BD-DC1D2EDAC411}" type="datetimeFigureOut">
              <a:rPr lang="en-IN" smtClean="0"/>
              <a:t>30-03-2022</a:t>
            </a:fld>
            <a:endParaRPr lang="en-IN"/>
          </a:p>
        </p:txBody>
      </p:sp>
      <p:sp>
        <p:nvSpPr>
          <p:cNvPr id="8" name="Slide Number Placeholder 7"/>
          <p:cNvSpPr>
            <a:spLocks noGrp="1"/>
          </p:cNvSpPr>
          <p:nvPr>
            <p:ph type="sldNum" sz="quarter" idx="11"/>
          </p:nvPr>
        </p:nvSpPr>
        <p:spPr/>
        <p:txBody>
          <a:bodyPr/>
          <a:lstStyle/>
          <a:p>
            <a:fld id="{4EE3AA3B-5DA0-4B06-8A47-76B39D4B09E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6CCB785-644E-4D96-A5BD-DC1D2EDAC411}" type="datetimeFigureOut">
              <a:rPr lang="en-IN" smtClean="0"/>
              <a:t>30-03-2022</a:t>
            </a:fld>
            <a:endParaRPr lang="en-IN"/>
          </a:p>
        </p:txBody>
      </p:sp>
      <p:sp>
        <p:nvSpPr>
          <p:cNvPr id="6" name="Slide Number Placeholder 5"/>
          <p:cNvSpPr>
            <a:spLocks noGrp="1"/>
          </p:cNvSpPr>
          <p:nvPr>
            <p:ph type="sldNum" sz="quarter" idx="11"/>
          </p:nvPr>
        </p:nvSpPr>
        <p:spPr/>
        <p:txBody>
          <a:bodyPr/>
          <a:lstStyle/>
          <a:p>
            <a:fld id="{4EE3AA3B-5DA0-4B06-8A47-76B39D4B09EC}" type="slidenum">
              <a:rPr lang="en-IN" smtClean="0"/>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86CCB785-644E-4D96-A5BD-DC1D2EDAC411}" type="datetimeFigureOut">
              <a:rPr lang="en-IN" smtClean="0"/>
              <a:t>30-03-2022</a:t>
            </a:fld>
            <a:endParaRPr lang="en-IN"/>
          </a:p>
        </p:txBody>
      </p:sp>
      <p:sp>
        <p:nvSpPr>
          <p:cNvPr id="16" name="Slide Number Placeholder 15"/>
          <p:cNvSpPr>
            <a:spLocks noGrp="1"/>
          </p:cNvSpPr>
          <p:nvPr>
            <p:ph type="sldNum" sz="quarter" idx="11"/>
          </p:nvPr>
        </p:nvSpPr>
        <p:spPr/>
        <p:txBody>
          <a:bodyPr/>
          <a:lstStyle/>
          <a:p>
            <a:fld id="{4EE3AA3B-5DA0-4B06-8A47-76B39D4B09EC}"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86CCB785-644E-4D96-A5BD-DC1D2EDAC411}" type="datetimeFigureOut">
              <a:rPr lang="en-IN" smtClean="0"/>
              <a:t>30-03-2022</a:t>
            </a:fld>
            <a:endParaRPr lang="en-IN"/>
          </a:p>
        </p:txBody>
      </p:sp>
      <p:sp>
        <p:nvSpPr>
          <p:cNvPr id="14" name="Slide Number Placeholder 13"/>
          <p:cNvSpPr>
            <a:spLocks noGrp="1"/>
          </p:cNvSpPr>
          <p:nvPr>
            <p:ph type="sldNum" sz="quarter" idx="11"/>
          </p:nvPr>
        </p:nvSpPr>
        <p:spPr/>
        <p:txBody>
          <a:bodyPr/>
          <a:lstStyle/>
          <a:p>
            <a:fld id="{4EE3AA3B-5DA0-4B06-8A47-76B39D4B09EC}"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86CCB785-644E-4D96-A5BD-DC1D2EDAC411}" type="datetimeFigureOut">
              <a:rPr lang="en-IN" smtClean="0"/>
              <a:t>30-03-2022</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4EE3AA3B-5DA0-4B06-8A47-76B39D4B09E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1720" y="3429000"/>
            <a:ext cx="5026563" cy="936104"/>
          </a:xfrm>
        </p:spPr>
        <p:txBody>
          <a:bodyPr>
            <a:noAutofit/>
          </a:bodyPr>
          <a:lstStyle/>
          <a:p>
            <a:pPr marL="18288" indent="0">
              <a:buNone/>
            </a:pPr>
            <a:r>
              <a:rPr lang="en-US" sz="3200" dirty="0" smtClean="0">
                <a:latin typeface="Times New Roman" pitchFamily="18" charset="0"/>
                <a:cs typeface="Times New Roman" pitchFamily="18" charset="0"/>
              </a:rPr>
              <a:t>    EDA </a:t>
            </a:r>
            <a:r>
              <a:rPr lang="en-US" sz="3200" dirty="0">
                <a:latin typeface="Times New Roman" pitchFamily="18" charset="0"/>
                <a:cs typeface="Times New Roman" pitchFamily="18" charset="0"/>
              </a:rPr>
              <a:t>CASE </a:t>
            </a:r>
            <a:r>
              <a:rPr lang="en-US" sz="3200" dirty="0" smtClean="0">
                <a:latin typeface="Times New Roman" pitchFamily="18" charset="0"/>
                <a:cs typeface="Times New Roman" pitchFamily="18" charset="0"/>
              </a:rPr>
              <a:t>STUDY BY</a:t>
            </a:r>
          </a:p>
          <a:p>
            <a:pPr marL="18288" indent="0">
              <a:buNone/>
            </a:pP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SUMIT KOSHTI </a:t>
            </a:r>
            <a:endParaRPr lang="en-IN" sz="3200" dirty="0">
              <a:latin typeface="Times New Roman" pitchFamily="18" charset="0"/>
              <a:cs typeface="Times New Roman" pitchFamily="18" charset="0"/>
            </a:endParaRPr>
          </a:p>
        </p:txBody>
      </p:sp>
      <p:sp>
        <p:nvSpPr>
          <p:cNvPr id="3" name="Title 2"/>
          <p:cNvSpPr>
            <a:spLocks noGrp="1"/>
          </p:cNvSpPr>
          <p:nvPr>
            <p:ph type="title"/>
          </p:nvPr>
        </p:nvSpPr>
        <p:spPr>
          <a:xfrm>
            <a:off x="755576" y="2060848"/>
            <a:ext cx="7543800" cy="914400"/>
          </a:xfrm>
        </p:spPr>
        <p:txBody>
          <a:bodyPr/>
          <a:lstStyle/>
          <a:p>
            <a:pPr marL="18288" indent="0" algn="ctr"/>
            <a:r>
              <a:rPr lang="en-US" sz="4400" u="sng" dirty="0">
                <a:solidFill>
                  <a:srgbClr val="FFFF00"/>
                </a:solidFill>
                <a:effectLst/>
              </a:rPr>
              <a:t>CREDIT</a:t>
            </a:r>
            <a:r>
              <a:rPr lang="en-US" sz="4800" u="sng" dirty="0">
                <a:solidFill>
                  <a:srgbClr val="FFFF00"/>
                </a:solidFill>
                <a:effectLst/>
              </a:rPr>
              <a:t> RISK ANALYSIS</a:t>
            </a:r>
          </a:p>
        </p:txBody>
      </p:sp>
    </p:spTree>
    <p:extLst>
      <p:ext uri="{BB962C8B-B14F-4D97-AF65-F5344CB8AC3E}">
        <p14:creationId xmlns:p14="http://schemas.microsoft.com/office/powerpoint/2010/main" val="1055325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692696"/>
            <a:ext cx="5225063" cy="376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797152"/>
            <a:ext cx="7543800" cy="1648544"/>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LOAN CONTRACT TYPE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Loan Contract Type, we can say % of Non-Defaulter and Defaulter remain same for Cash Loan Type also the % of Non-Defaulter increases for Revolving </a:t>
            </a:r>
            <a:r>
              <a:rPr lang="en-US" sz="2000" dirty="0" smtClean="0">
                <a:effectLst/>
                <a:latin typeface="Times New Roman" pitchFamily="18" charset="0"/>
                <a:cs typeface="Times New Roman" pitchFamily="18" charset="0"/>
              </a:rPr>
              <a:t>Loan.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6272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8192" y="692696"/>
            <a:ext cx="5485771"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653136"/>
            <a:ext cx="7543800" cy="1584176"/>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INCOME RANGE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Income Range, we can say % of Non-Defaulter decrease for those who are Poor people, also the % of Non-Defaulter increases for Super Rich </a:t>
            </a:r>
            <a:r>
              <a:rPr lang="en-US" sz="2000" dirty="0" smtClean="0">
                <a:effectLst/>
                <a:latin typeface="Times New Roman" pitchFamily="18" charset="0"/>
                <a:cs typeface="Times New Roman" pitchFamily="18" charset="0"/>
              </a:rPr>
              <a:t>people.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811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764704"/>
            <a:ext cx="505499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NAME SUITE TYPE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Suite Type, we can say % of Non-Defaulter and Defaulter for all </a:t>
            </a:r>
            <a:r>
              <a:rPr lang="en-US" sz="2000" dirty="0" smtClean="0">
                <a:effectLst/>
                <a:latin typeface="Times New Roman" pitchFamily="18" charset="0"/>
                <a:cs typeface="Times New Roman" pitchFamily="18" charset="0"/>
              </a:rPr>
              <a:t>type </a:t>
            </a:r>
            <a:r>
              <a:rPr lang="en-US" sz="2000" dirty="0">
                <a:effectLst/>
                <a:latin typeface="Times New Roman" pitchFamily="18" charset="0"/>
                <a:cs typeface="Times New Roman" pitchFamily="18" charset="0"/>
              </a:rPr>
              <a:t>remain the same.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902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692696"/>
            <a:ext cx="5503693"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27584" y="4509120"/>
            <a:ext cx="7543800" cy="1570112"/>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AGE RANGE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Age, we can say % of Non-Defaulter decreases for Young people, also the % of Non-Defaulter increases for Middle Age people &amp; Old age </a:t>
            </a:r>
            <a:r>
              <a:rPr lang="en-US" sz="2000" dirty="0" smtClean="0">
                <a:effectLst/>
                <a:latin typeface="Times New Roman" pitchFamily="18" charset="0"/>
                <a:cs typeface="Times New Roman" pitchFamily="18" charset="0"/>
              </a:rPr>
              <a:t>people.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3675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692696"/>
            <a:ext cx="575450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149080"/>
            <a:ext cx="7543800" cy="1786136"/>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FLAG OWN CAR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Own Car, we can say % of Non-Defaulter slightly decreases for those who have No Car, also the % of Non-Defaulter increases for those people who have Own </a:t>
            </a:r>
            <a:r>
              <a:rPr lang="en-US" sz="2000" dirty="0" smtClean="0">
                <a:effectLst/>
                <a:latin typeface="Times New Roman" pitchFamily="18" charset="0"/>
                <a:cs typeface="Times New Roman" pitchFamily="18" charset="0"/>
              </a:rPr>
              <a:t>Car.</a:t>
            </a:r>
            <a:endParaRPr lang="en-IN"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429364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945" y="2060848"/>
            <a:ext cx="4073713" cy="247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18762" y="4653136"/>
            <a:ext cx="7543800" cy="1296144"/>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LOAN ANNUITY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both the plots that most of the clients are from first quartile than third quartile.</a:t>
            </a:r>
            <a:endParaRPr lang="en-IN" sz="2000" dirty="0">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662" y="2060848"/>
            <a:ext cx="4258169"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1014399"/>
            <a:ext cx="3600400" cy="430887"/>
          </a:xfrm>
          <a:prstGeom prst="rect">
            <a:avLst/>
          </a:prstGeom>
          <a:noFill/>
        </p:spPr>
        <p:txBody>
          <a:bodyPr wrap="square" rtlCol="0">
            <a:spAutoFit/>
          </a:bodyPr>
          <a:lstStyle/>
          <a:p>
            <a:pPr marL="342900" indent="-342900">
              <a:buFont typeface="Wingdings" pitchFamily="2" charset="2"/>
              <a:buChar char="Ø"/>
            </a:pPr>
            <a:r>
              <a:rPr lang="en-US" sz="2200" dirty="0" smtClean="0">
                <a:latin typeface="Times New Roman" pitchFamily="18" charset="0"/>
                <a:cs typeface="Times New Roman" pitchFamily="18" charset="0"/>
              </a:rPr>
              <a:t>Numerical Variable</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93016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457" y="1103151"/>
            <a:ext cx="4368553" cy="251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293096"/>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GOODS PRICE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both the plots that most of the clients are from first quartile than third </a:t>
            </a:r>
            <a:r>
              <a:rPr lang="en-US" sz="2000" dirty="0" smtClean="0">
                <a:effectLst/>
                <a:latin typeface="Times New Roman" pitchFamily="18" charset="0"/>
                <a:cs typeface="Times New Roman" pitchFamily="18" charset="0"/>
              </a:rPr>
              <a:t>quartile.</a:t>
            </a:r>
            <a:endParaRPr lang="en-IN" sz="2000" dirty="0">
              <a:latin typeface="Times New Roman" pitchFamily="18" charset="0"/>
              <a:cs typeface="Times New Roman" pitchFamily="18"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743"/>
            <a:ext cx="4330997" cy="249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614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4" y="2924944"/>
            <a:ext cx="463389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683568" y="5733256"/>
            <a:ext cx="7543800" cy="914400"/>
          </a:xfrm>
        </p:spPr>
        <p:txBody>
          <a:bodyPr/>
          <a:lstStyle/>
          <a:p>
            <a:pPr marL="342900" indent="-342900">
              <a:buFont typeface="Wingdings" pitchFamily="2" charset="2"/>
              <a:buChar char="v"/>
            </a:pPr>
            <a:r>
              <a:rPr lang="en-US" sz="1800" dirty="0" smtClean="0">
                <a:solidFill>
                  <a:srgbClr val="FFFF00"/>
                </a:solidFill>
                <a:effectLst/>
                <a:latin typeface="Times New Roman" pitchFamily="18" charset="0"/>
                <a:cs typeface="Times New Roman" pitchFamily="18" charset="0"/>
              </a:rPr>
              <a:t>CREDIT AMOUNT –</a:t>
            </a:r>
            <a:br>
              <a:rPr lang="en-US" sz="1800" dirty="0" smtClean="0">
                <a:solidFill>
                  <a:srgbClr val="FFFF00"/>
                </a:solidFill>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We </a:t>
            </a:r>
            <a:r>
              <a:rPr lang="en-US" sz="1800" dirty="0">
                <a:effectLst/>
                <a:latin typeface="Times New Roman" pitchFamily="18" charset="0"/>
                <a:cs typeface="Times New Roman" pitchFamily="18" charset="0"/>
              </a:rPr>
              <a:t>can observe from both the plots that most of the clients are from first quartile than third </a:t>
            </a:r>
            <a:r>
              <a:rPr lang="en-US" sz="1800" dirty="0" smtClean="0">
                <a:effectLst/>
                <a:latin typeface="Times New Roman" pitchFamily="18" charset="0"/>
                <a:cs typeface="Times New Roman" pitchFamily="18" charset="0"/>
              </a:rPr>
              <a:t>quartile.</a:t>
            </a:r>
            <a:endParaRPr lang="en-IN" sz="1800" dirty="0">
              <a:latin typeface="Times New Roman" pitchFamily="18" charset="0"/>
              <a:cs typeface="Times New Roman" pitchFamily="18"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4" y="188640"/>
            <a:ext cx="4608511" cy="26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42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16632"/>
            <a:ext cx="496855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680458" y="5733256"/>
            <a:ext cx="7543800" cy="914400"/>
          </a:xfrm>
        </p:spPr>
        <p:txBody>
          <a:bodyPr/>
          <a:lstStyle/>
          <a:p>
            <a:pPr marL="342900" indent="-342900">
              <a:buFont typeface="Wingdings" pitchFamily="2" charset="2"/>
              <a:buChar char="v"/>
            </a:pPr>
            <a:r>
              <a:rPr lang="en-US" sz="1800" dirty="0" smtClean="0">
                <a:solidFill>
                  <a:srgbClr val="FFFF00"/>
                </a:solidFill>
                <a:effectLst/>
                <a:latin typeface="Times New Roman" pitchFamily="18" charset="0"/>
                <a:cs typeface="Times New Roman" pitchFamily="18" charset="0"/>
              </a:rPr>
              <a:t>FAMILY MEMBERS –</a:t>
            </a:r>
            <a:br>
              <a:rPr lang="en-US" sz="1800" dirty="0" smtClean="0">
                <a:solidFill>
                  <a:srgbClr val="FFFF00"/>
                </a:solidFill>
                <a:effectLst/>
                <a:latin typeface="Times New Roman" pitchFamily="18" charset="0"/>
                <a:cs typeface="Times New Roman" pitchFamily="18" charset="0"/>
              </a:rPr>
            </a:br>
            <a:r>
              <a:rPr lang="en-US" sz="1800" dirty="0" smtClean="0">
                <a:effectLst/>
                <a:latin typeface="Times New Roman" pitchFamily="18" charset="0"/>
                <a:cs typeface="Times New Roman" pitchFamily="18" charset="0"/>
              </a:rPr>
              <a:t>We </a:t>
            </a:r>
            <a:r>
              <a:rPr lang="en-US" sz="1800" dirty="0">
                <a:effectLst/>
                <a:latin typeface="Times New Roman" pitchFamily="18" charset="0"/>
                <a:cs typeface="Times New Roman" pitchFamily="18" charset="0"/>
              </a:rPr>
              <a:t>can observe from both the plots that most of the clients are from first quartile than third </a:t>
            </a:r>
            <a:r>
              <a:rPr lang="en-US" sz="1800" dirty="0" smtClean="0">
                <a:effectLst/>
                <a:latin typeface="Times New Roman" pitchFamily="18" charset="0"/>
                <a:cs typeface="Times New Roman" pitchFamily="18" charset="0"/>
              </a:rPr>
              <a:t>quartile.</a:t>
            </a:r>
            <a:endParaRPr lang="en-IN" sz="1800" dirty="0">
              <a:latin typeface="Times New Roman" pitchFamily="18" charset="0"/>
              <a:cs typeface="Times New Roman" pitchFamily="18" charset="0"/>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082" y="2996952"/>
            <a:ext cx="4968552" cy="264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476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801" y="1138312"/>
            <a:ext cx="424847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27584" y="5301208"/>
            <a:ext cx="7543800" cy="1354088"/>
          </a:xfrm>
        </p:spPr>
        <p:txBody>
          <a:bodyPr/>
          <a:lstStyle/>
          <a:p>
            <a:pPr marL="342900" indent="-342900">
              <a:buFont typeface="Wingdings" pitchFamily="2" charset="2"/>
              <a:buChar char="v"/>
            </a:pPr>
            <a:r>
              <a:rPr lang="en-US" sz="1800" dirty="0">
                <a:effectLst/>
                <a:latin typeface="Times New Roman" pitchFamily="18" charset="0"/>
                <a:cs typeface="Times New Roman" pitchFamily="18" charset="0"/>
              </a:rPr>
              <a:t>We can say by observing above pair plot for Non-Defaulters that the density in the lower left corner is similar in all the cases, so the people are equally likely to Non-Default if the </a:t>
            </a:r>
            <a:r>
              <a:rPr lang="en-US" sz="1800" dirty="0" smtClean="0">
                <a:effectLst/>
                <a:latin typeface="Times New Roman" pitchFamily="18" charset="0"/>
                <a:cs typeface="Times New Roman" pitchFamily="18" charset="0"/>
              </a:rPr>
              <a:t>AMT_INCOME_TOTAL </a:t>
            </a:r>
            <a:r>
              <a:rPr lang="en-US" sz="1800" dirty="0">
                <a:effectLst/>
                <a:latin typeface="Times New Roman" pitchFamily="18" charset="0"/>
                <a:cs typeface="Times New Roman" pitchFamily="18" charset="0"/>
              </a:rPr>
              <a:t>is small and the AMT_CREDIT is low.</a:t>
            </a:r>
            <a:endParaRPr lang="en-IN" sz="1800" dirty="0">
              <a:latin typeface="Times New Roman" pitchFamily="18" charset="0"/>
              <a:cs typeface="Times New Roman" pitchFamily="18" charset="0"/>
            </a:endParaRPr>
          </a:p>
        </p:txBody>
      </p:sp>
      <p:sp>
        <p:nvSpPr>
          <p:cNvPr id="2" name="TextBox 1"/>
          <p:cNvSpPr txBox="1"/>
          <p:nvPr/>
        </p:nvSpPr>
        <p:spPr>
          <a:xfrm>
            <a:off x="2596885" y="116632"/>
            <a:ext cx="2736304" cy="461665"/>
          </a:xfrm>
          <a:prstGeom prst="rect">
            <a:avLst/>
          </a:prstGeom>
          <a:noFill/>
        </p:spPr>
        <p:txBody>
          <a:bodyPr wrap="square" rtlCol="0">
            <a:spAutoFit/>
          </a:bodyPr>
          <a:lstStyle/>
          <a:p>
            <a:r>
              <a:rPr lang="en-US" sz="2400" u="sng" dirty="0" smtClean="0">
                <a:solidFill>
                  <a:srgbClr val="FFFF00"/>
                </a:solidFill>
                <a:latin typeface="Times New Roman" pitchFamily="18" charset="0"/>
                <a:cs typeface="Times New Roman" pitchFamily="18" charset="0"/>
              </a:rPr>
              <a:t>Bivariate Analysis</a:t>
            </a:r>
            <a:endParaRPr lang="en-IN" sz="2400" u="sng" dirty="0">
              <a:solidFill>
                <a:srgbClr val="FFFF00"/>
              </a:solidFill>
              <a:latin typeface="Times New Roman" pitchFamily="18" charset="0"/>
              <a:cs typeface="Times New Roman" pitchFamily="18" charset="0"/>
            </a:endParaRPr>
          </a:p>
        </p:txBody>
      </p:sp>
      <p:sp>
        <p:nvSpPr>
          <p:cNvPr id="5" name="TextBox 4"/>
          <p:cNvSpPr txBox="1"/>
          <p:nvPr/>
        </p:nvSpPr>
        <p:spPr>
          <a:xfrm>
            <a:off x="467544" y="635043"/>
            <a:ext cx="4396478" cy="430887"/>
          </a:xfrm>
          <a:prstGeom prst="rect">
            <a:avLst/>
          </a:prstGeom>
          <a:noFill/>
        </p:spPr>
        <p:txBody>
          <a:bodyPr wrap="square" rtlCol="0">
            <a:spAutoFit/>
          </a:bodyPr>
          <a:lstStyle/>
          <a:p>
            <a:pPr marL="285750" indent="-285750">
              <a:buFont typeface="Wingdings" pitchFamily="2" charset="2"/>
              <a:buChar char="Ø"/>
            </a:pPr>
            <a:r>
              <a:rPr lang="en-US" sz="2200" dirty="0" smtClean="0">
                <a:latin typeface="Times New Roman" pitchFamily="18" charset="0"/>
                <a:cs typeface="Times New Roman" pitchFamily="18" charset="0"/>
              </a:rPr>
              <a:t>Numerical </a:t>
            </a:r>
            <a:r>
              <a:rPr lang="en-US" sz="2200" dirty="0" err="1" smtClean="0">
                <a:latin typeface="Times New Roman" pitchFamily="18" charset="0"/>
                <a:cs typeface="Times New Roman" pitchFamily="18" charset="0"/>
              </a:rPr>
              <a:t>Vs</a:t>
            </a:r>
            <a:r>
              <a:rPr lang="en-US" sz="2200" dirty="0" smtClean="0">
                <a:latin typeface="Times New Roman" pitchFamily="18" charset="0"/>
                <a:cs typeface="Times New Roman" pitchFamily="18" charset="0"/>
              </a:rPr>
              <a:t> Numerical</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55432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576" y="1772816"/>
            <a:ext cx="6552728" cy="3513449"/>
          </a:xfrm>
        </p:spPr>
        <p:txBody>
          <a:bodyPr>
            <a:normAutofit/>
          </a:bodyPr>
          <a:lstStyle/>
          <a:p>
            <a:pPr>
              <a:buFont typeface="Wingdings" pitchFamily="2" charset="2"/>
              <a:buChar char="v"/>
            </a:pPr>
            <a:r>
              <a:rPr lang="en-US" sz="2400" dirty="0" smtClean="0">
                <a:effectLst/>
                <a:latin typeface="Times New Roman" pitchFamily="18" charset="0"/>
                <a:cs typeface="Times New Roman" pitchFamily="18" charset="0"/>
              </a:rPr>
              <a:t>Understand </a:t>
            </a:r>
            <a:r>
              <a:rPr lang="en-US" sz="2400" dirty="0">
                <a:effectLst/>
                <a:latin typeface="Times New Roman" pitchFamily="18" charset="0"/>
                <a:cs typeface="Times New Roman" pitchFamily="18" charset="0"/>
              </a:rPr>
              <a:t>the working structure of Banking </a:t>
            </a:r>
            <a:r>
              <a:rPr lang="en-US" sz="2400" dirty="0" smtClean="0">
                <a:effectLst/>
                <a:latin typeface="Times New Roman" pitchFamily="18" charset="0"/>
                <a:cs typeface="Times New Roman" pitchFamily="18" charset="0"/>
              </a:rPr>
              <a:t>finance </a:t>
            </a:r>
            <a:r>
              <a:rPr lang="en-US" sz="2400" dirty="0">
                <a:effectLst/>
                <a:latin typeface="Times New Roman" pitchFamily="18" charset="0"/>
                <a:cs typeface="Times New Roman" pitchFamily="18" charset="0"/>
              </a:rPr>
              <a:t>service, </a:t>
            </a:r>
            <a:r>
              <a:rPr lang="en-US" sz="2400" dirty="0" smtClean="0">
                <a:effectLst/>
                <a:latin typeface="Times New Roman" pitchFamily="18" charset="0"/>
                <a:cs typeface="Times New Roman" pitchFamily="18" charset="0"/>
              </a:rPr>
              <a:t>how </a:t>
            </a:r>
            <a:r>
              <a:rPr lang="en-US" sz="2400" dirty="0">
                <a:effectLst/>
                <a:latin typeface="Times New Roman" pitchFamily="18" charset="0"/>
                <a:cs typeface="Times New Roman" pitchFamily="18" charset="0"/>
              </a:rPr>
              <a:t>bank approve, </a:t>
            </a:r>
            <a:r>
              <a:rPr lang="en-US" sz="2400" dirty="0" smtClean="0">
                <a:effectLst/>
                <a:latin typeface="Times New Roman" pitchFamily="18" charset="0"/>
                <a:cs typeface="Times New Roman" pitchFamily="18" charset="0"/>
              </a:rPr>
              <a:t>reject</a:t>
            </a:r>
            <a:r>
              <a:rPr lang="en-US" sz="2400" dirty="0" smtClean="0">
                <a:effectLst/>
                <a:latin typeface="Times New Roman" pitchFamily="18" charset="0"/>
                <a:cs typeface="Times New Roman" pitchFamily="18" charset="0"/>
              </a:rPr>
              <a:t> </a:t>
            </a:r>
            <a:r>
              <a:rPr lang="en-US" sz="2400" dirty="0">
                <a:effectLst/>
                <a:latin typeface="Times New Roman" pitchFamily="18" charset="0"/>
                <a:cs typeface="Times New Roman" pitchFamily="18" charset="0"/>
              </a:rPr>
              <a:t>the </a:t>
            </a:r>
            <a:r>
              <a:rPr lang="en-US" sz="2400" dirty="0" smtClean="0">
                <a:effectLst/>
                <a:latin typeface="Times New Roman" pitchFamily="18" charset="0"/>
                <a:cs typeface="Times New Roman" pitchFamily="18" charset="0"/>
              </a:rPr>
              <a:t>loan to </a:t>
            </a:r>
            <a:r>
              <a:rPr lang="en-US" sz="2400" dirty="0">
                <a:effectLst/>
                <a:latin typeface="Times New Roman" pitchFamily="18" charset="0"/>
                <a:cs typeface="Times New Roman" pitchFamily="18" charset="0"/>
              </a:rPr>
              <a:t>the customer by applying EDA </a:t>
            </a:r>
            <a:r>
              <a:rPr lang="en-US" sz="2400" dirty="0" smtClean="0">
                <a:effectLst/>
                <a:latin typeface="Times New Roman" pitchFamily="18" charset="0"/>
                <a:cs typeface="Times New Roman" pitchFamily="18" charset="0"/>
              </a:rPr>
              <a:t>techniques</a:t>
            </a:r>
            <a:r>
              <a:rPr lang="en-US" sz="2400" dirty="0">
                <a:effectLst/>
                <a:latin typeface="Times New Roman" pitchFamily="18" charset="0"/>
                <a:cs typeface="Times New Roman" pitchFamily="18" charset="0"/>
              </a:rPr>
              <a:t>. Find out patterns, graphs and observe how banks </a:t>
            </a:r>
            <a:r>
              <a:rPr lang="en-US" sz="2400" dirty="0" smtClean="0">
                <a:effectLst/>
                <a:latin typeface="Times New Roman" pitchFamily="18" charset="0"/>
                <a:cs typeface="Times New Roman" pitchFamily="18" charset="0"/>
              </a:rPr>
              <a:t>minimize </a:t>
            </a:r>
            <a:r>
              <a:rPr lang="en-US" sz="2400" dirty="0">
                <a:effectLst/>
                <a:latin typeface="Times New Roman" pitchFamily="18" charset="0"/>
                <a:cs typeface="Times New Roman" pitchFamily="18" charset="0"/>
              </a:rPr>
              <a:t>the risk of losing money while lending to customers.</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a:xfrm>
            <a:off x="611560" y="1412776"/>
            <a:ext cx="7543800" cy="914400"/>
          </a:xfrm>
        </p:spPr>
        <p:txBody>
          <a:bodyPr/>
          <a:lstStyle/>
          <a:p>
            <a:r>
              <a:rPr lang="en-US" sz="2800" dirty="0" smtClean="0">
                <a:solidFill>
                  <a:srgbClr val="FFFF00"/>
                </a:solidFill>
                <a:effectLst/>
                <a:latin typeface="Times New Roman" pitchFamily="18" charset="0"/>
                <a:cs typeface="Times New Roman" pitchFamily="18" charset="0"/>
              </a:rPr>
              <a:t>Problem</a:t>
            </a:r>
            <a:r>
              <a:rPr lang="en-US" sz="2800" dirty="0" smtClean="0">
                <a:solidFill>
                  <a:srgbClr val="FFFF00"/>
                </a:solidFill>
                <a:latin typeface="Times New Roman" pitchFamily="18" charset="0"/>
                <a:cs typeface="Times New Roman" pitchFamily="18" charset="0"/>
              </a:rPr>
              <a:t> </a:t>
            </a:r>
            <a:r>
              <a:rPr lang="en-US" sz="2800" dirty="0" smtClean="0">
                <a:solidFill>
                  <a:srgbClr val="FFFF00"/>
                </a:solidFill>
                <a:effectLst/>
                <a:latin typeface="Times New Roman" pitchFamily="18" charset="0"/>
                <a:cs typeface="Times New Roman" pitchFamily="18" charset="0"/>
              </a:rPr>
              <a:t>S</a:t>
            </a:r>
            <a:r>
              <a:rPr lang="en-US" sz="2800" dirty="0" smtClean="0">
                <a:solidFill>
                  <a:srgbClr val="FFFF00"/>
                </a:solidFill>
                <a:effectLst/>
                <a:latin typeface="Times New Roman" pitchFamily="18" charset="0"/>
                <a:cs typeface="Times New Roman" pitchFamily="18" charset="0"/>
              </a:rPr>
              <a:t>tatement</a:t>
            </a:r>
            <a:r>
              <a:rPr lang="en-US" sz="2800" dirty="0" smtClean="0">
                <a:solidFill>
                  <a:srgbClr val="FFFF00"/>
                </a:solidFill>
                <a:latin typeface="Times New Roman" pitchFamily="18" charset="0"/>
                <a:cs typeface="Times New Roman" pitchFamily="18" charset="0"/>
              </a:rPr>
              <a:t> </a:t>
            </a:r>
            <a:r>
              <a:rPr lang="en-US" sz="2800" dirty="0" smtClean="0">
                <a:solidFill>
                  <a:srgbClr val="FFFF00"/>
                </a:solidFill>
                <a:latin typeface="Times New Roman" pitchFamily="18" charset="0"/>
                <a:cs typeface="Times New Roman" pitchFamily="18" charset="0"/>
              </a:rPr>
              <a:t>-</a:t>
            </a:r>
            <a:endParaRPr lang="en-IN"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0013591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404664"/>
            <a:ext cx="453650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683568" y="4869160"/>
            <a:ext cx="7543800" cy="1498104"/>
          </a:xfrm>
        </p:spPr>
        <p:txBody>
          <a:bodyPr/>
          <a:lstStyle/>
          <a:p>
            <a:pPr marL="342900" indent="-342900">
              <a:buFont typeface="Wingdings" pitchFamily="2" charset="2"/>
              <a:buChar char="v"/>
            </a:pPr>
            <a:r>
              <a:rPr lang="en-US" sz="2000" dirty="0">
                <a:effectLst/>
                <a:latin typeface="Times New Roman" pitchFamily="18" charset="0"/>
                <a:cs typeface="Times New Roman" pitchFamily="18" charset="0"/>
              </a:rPr>
              <a:t>We can say by observing above pair plot for Defaulters that the density in the lower left corner is almost similar in all the cases, so the people are equally likely to default if the AMT_INCOME is small also the AMT_CREDIT is low.</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1532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196752"/>
            <a:ext cx="573685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27584" y="5085184"/>
            <a:ext cx="7543800" cy="1346448"/>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GENDER </a:t>
            </a:r>
            <a:r>
              <a:rPr lang="en-US" sz="2000" dirty="0" err="1" smtClean="0">
                <a:solidFill>
                  <a:srgbClr val="FFFF00"/>
                </a:solidFill>
                <a:effectLst/>
                <a:latin typeface="Times New Roman" pitchFamily="18" charset="0"/>
                <a:cs typeface="Times New Roman" pitchFamily="18" charset="0"/>
              </a:rPr>
              <a:t>Vs</a:t>
            </a:r>
            <a:r>
              <a:rPr lang="en-US" sz="2000" dirty="0" smtClean="0">
                <a:solidFill>
                  <a:srgbClr val="FFFF00"/>
                </a:solidFill>
                <a:effectLst/>
                <a:latin typeface="Times New Roman" pitchFamily="18" charset="0"/>
                <a:cs typeface="Times New Roman" pitchFamily="18" charset="0"/>
              </a:rPr>
              <a:t> CREDIT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above two plots on the basis of Gender and Credit Amount, The % of Non-Defaulter is increase for both Male and Female as compare to % of Defaulter.</a:t>
            </a:r>
            <a:endParaRPr lang="en-IN" sz="2000" dirty="0">
              <a:latin typeface="Times New Roman" pitchFamily="18" charset="0"/>
              <a:cs typeface="Times New Roman" pitchFamily="18" charset="0"/>
            </a:endParaRPr>
          </a:p>
        </p:txBody>
      </p:sp>
      <p:sp>
        <p:nvSpPr>
          <p:cNvPr id="2" name="TextBox 1"/>
          <p:cNvSpPr txBox="1"/>
          <p:nvPr/>
        </p:nvSpPr>
        <p:spPr>
          <a:xfrm>
            <a:off x="611560" y="548680"/>
            <a:ext cx="3816424" cy="430887"/>
          </a:xfrm>
          <a:prstGeom prst="rect">
            <a:avLst/>
          </a:prstGeom>
          <a:noFill/>
        </p:spPr>
        <p:txBody>
          <a:bodyPr wrap="square" rtlCol="0">
            <a:spAutoFit/>
          </a:bodyPr>
          <a:lstStyle/>
          <a:p>
            <a:pPr marL="285750" indent="-285750">
              <a:buFont typeface="Wingdings" pitchFamily="2" charset="2"/>
              <a:buChar char="Ø"/>
            </a:pPr>
            <a:r>
              <a:rPr lang="en-US" sz="2200" dirty="0" smtClean="0">
                <a:latin typeface="Times New Roman" pitchFamily="18" charset="0"/>
                <a:cs typeface="Times New Roman" pitchFamily="18" charset="0"/>
              </a:rPr>
              <a:t>Categorical </a:t>
            </a:r>
            <a:r>
              <a:rPr lang="en-US" sz="2200" dirty="0" err="1" smtClean="0">
                <a:latin typeface="Times New Roman" pitchFamily="18" charset="0"/>
                <a:cs typeface="Times New Roman" pitchFamily="18" charset="0"/>
              </a:rPr>
              <a:t>Vs</a:t>
            </a:r>
            <a:r>
              <a:rPr lang="en-US" sz="2200" dirty="0" smtClean="0">
                <a:latin typeface="Times New Roman" pitchFamily="18" charset="0"/>
                <a:cs typeface="Times New Roman" pitchFamily="18" charset="0"/>
              </a:rPr>
              <a:t> Numerical</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745925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908720"/>
            <a:ext cx="5904656" cy="37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5013176"/>
            <a:ext cx="7543800" cy="1210072"/>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CREDIT AMOUNT RANGE </a:t>
            </a:r>
            <a:r>
              <a:rPr lang="en-US" sz="2000" dirty="0" err="1" smtClean="0">
                <a:solidFill>
                  <a:srgbClr val="FFFF00"/>
                </a:solidFill>
                <a:effectLst/>
                <a:latin typeface="Times New Roman" pitchFamily="18" charset="0"/>
                <a:cs typeface="Times New Roman" pitchFamily="18" charset="0"/>
              </a:rPr>
              <a:t>Vs</a:t>
            </a:r>
            <a:r>
              <a:rPr lang="en-US" sz="2000" dirty="0" smtClean="0">
                <a:solidFill>
                  <a:srgbClr val="FFFF00"/>
                </a:solidFill>
                <a:effectLst/>
                <a:latin typeface="Times New Roman" pitchFamily="18" charset="0"/>
                <a:cs typeface="Times New Roman" pitchFamily="18" charset="0"/>
              </a:rPr>
              <a:t> CREDIT AMOUNT –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above two plots on the basis of Credit Amount Range and Credit Amount, The % of Non-Defaulter is increasing for all the Credit Amount Range as compare to % of Defaulter.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1296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764704"/>
            <a:ext cx="598596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27584" y="4797152"/>
            <a:ext cx="7543800" cy="1418456"/>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CONTRACT TYPE </a:t>
            </a:r>
            <a:r>
              <a:rPr lang="en-US" sz="2000" dirty="0" err="1" smtClean="0">
                <a:solidFill>
                  <a:srgbClr val="FFFF00"/>
                </a:solidFill>
                <a:effectLst/>
                <a:latin typeface="Times New Roman" pitchFamily="18" charset="0"/>
                <a:cs typeface="Times New Roman" pitchFamily="18" charset="0"/>
              </a:rPr>
              <a:t>Vs</a:t>
            </a:r>
            <a:r>
              <a:rPr lang="en-US" sz="2000" dirty="0" smtClean="0">
                <a:solidFill>
                  <a:srgbClr val="FFFF00"/>
                </a:solidFill>
                <a:effectLst/>
                <a:latin typeface="Times New Roman" pitchFamily="18" charset="0"/>
                <a:cs typeface="Times New Roman" pitchFamily="18" charset="0"/>
              </a:rPr>
              <a:t> CREDIT AMOUNT –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above two plots on the basis of Contract Type and Credit Amount, The % of Non-Defaulter increases for Cash Loan and Revolving Loan as compare to % of Defaulter.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034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706105" cy="330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pPr marL="342900" indent="-342900">
              <a:buFont typeface="Wingdings" pitchFamily="2" charset="2"/>
              <a:buChar char="v"/>
            </a:pPr>
            <a:r>
              <a:rPr lang="en-US" sz="2000" dirty="0">
                <a:effectLst/>
                <a:latin typeface="Times New Roman" pitchFamily="18" charset="0"/>
                <a:cs typeface="Times New Roman" pitchFamily="18" charset="0"/>
              </a:rPr>
              <a:t>By observing above </a:t>
            </a:r>
            <a:r>
              <a:rPr lang="en-US" sz="2000" dirty="0" err="1">
                <a:effectLst/>
                <a:latin typeface="Times New Roman" pitchFamily="18" charset="0"/>
                <a:cs typeface="Times New Roman" pitchFamily="18" charset="0"/>
              </a:rPr>
              <a:t>heatmap</a:t>
            </a:r>
            <a:r>
              <a:rPr lang="en-US" sz="2000" dirty="0">
                <a:effectLst/>
                <a:latin typeface="Times New Roman" pitchFamily="18" charset="0"/>
                <a:cs typeface="Times New Roman" pitchFamily="18" charset="0"/>
              </a:rPr>
              <a:t> we can say that there is a high correlation between </a:t>
            </a:r>
            <a:r>
              <a:rPr lang="en-US" sz="2000" dirty="0" smtClean="0">
                <a:effectLst/>
                <a:latin typeface="Times New Roman" pitchFamily="18" charset="0"/>
                <a:cs typeface="Times New Roman" pitchFamily="18" charset="0"/>
              </a:rPr>
              <a:t>Maternity </a:t>
            </a:r>
            <a:r>
              <a:rPr lang="en-US" sz="2000" dirty="0">
                <a:effectLst/>
                <a:latin typeface="Times New Roman" pitchFamily="18" charset="0"/>
                <a:cs typeface="Times New Roman" pitchFamily="18" charset="0"/>
              </a:rPr>
              <a:t>leave income type and Poor income </a:t>
            </a:r>
            <a:r>
              <a:rPr lang="en-US" sz="2000" dirty="0" smtClean="0">
                <a:effectLst/>
                <a:latin typeface="Times New Roman" pitchFamily="18" charset="0"/>
                <a:cs typeface="Times New Roman" pitchFamily="18" charset="0"/>
              </a:rPr>
              <a:t>range.</a:t>
            </a:r>
            <a:endParaRPr lang="en-IN" sz="2000" dirty="0">
              <a:latin typeface="Times New Roman" pitchFamily="18" charset="0"/>
              <a:cs typeface="Times New Roman" pitchFamily="18" charset="0"/>
            </a:endParaRPr>
          </a:p>
        </p:txBody>
      </p:sp>
      <p:sp>
        <p:nvSpPr>
          <p:cNvPr id="2" name="TextBox 1"/>
          <p:cNvSpPr txBox="1"/>
          <p:nvPr/>
        </p:nvSpPr>
        <p:spPr>
          <a:xfrm>
            <a:off x="2339752" y="476672"/>
            <a:ext cx="3816424" cy="461665"/>
          </a:xfrm>
          <a:prstGeom prst="rect">
            <a:avLst/>
          </a:prstGeom>
          <a:noFill/>
        </p:spPr>
        <p:txBody>
          <a:bodyPr wrap="square" rtlCol="0">
            <a:spAutoFit/>
          </a:bodyPr>
          <a:lstStyle/>
          <a:p>
            <a:pPr algn="ctr"/>
            <a:r>
              <a:rPr lang="en-US" sz="2400" u="sng" dirty="0" smtClean="0">
                <a:solidFill>
                  <a:srgbClr val="FFFF00"/>
                </a:solidFill>
                <a:latin typeface="Times New Roman" pitchFamily="18" charset="0"/>
                <a:cs typeface="Times New Roman" pitchFamily="18" charset="0"/>
              </a:rPr>
              <a:t>Multivariate Analysis</a:t>
            </a:r>
            <a:endParaRPr lang="en-IN" sz="2400" u="sng"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636637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31640" y="2060848"/>
            <a:ext cx="6096000" cy="3657599"/>
          </a:xfrm>
        </p:spPr>
        <p:txBody>
          <a:bodyPr>
            <a:normAutofit/>
          </a:bodyPr>
          <a:lstStyle/>
          <a:p>
            <a:pPr>
              <a:buFont typeface="Wingdings" pitchFamily="2" charset="2"/>
              <a:buChar char="v"/>
            </a:pPr>
            <a:r>
              <a:rPr lang="en-US" sz="2400" dirty="0">
                <a:latin typeface="Times New Roman" pitchFamily="18" charset="0"/>
                <a:cs typeface="Times New Roman" pitchFamily="18" charset="0"/>
              </a:rPr>
              <a:t>Data Inspection</a:t>
            </a:r>
          </a:p>
          <a:p>
            <a:pPr>
              <a:buFont typeface="Wingdings" pitchFamily="2" charset="2"/>
              <a:buChar char="v"/>
            </a:pPr>
            <a:r>
              <a:rPr lang="en-US" sz="2400" dirty="0">
                <a:latin typeface="Times New Roman" pitchFamily="18" charset="0"/>
                <a:cs typeface="Times New Roman" pitchFamily="18" charset="0"/>
              </a:rPr>
              <a:t>Data Type Errors</a:t>
            </a:r>
          </a:p>
          <a:p>
            <a:pPr>
              <a:buFont typeface="Wingdings" pitchFamily="2" charset="2"/>
              <a:buChar char="v"/>
            </a:pPr>
            <a:r>
              <a:rPr lang="en-US" sz="2400" dirty="0">
                <a:latin typeface="Times New Roman" pitchFamily="18" charset="0"/>
                <a:cs typeface="Times New Roman" pitchFamily="18" charset="0"/>
              </a:rPr>
              <a:t>Check Null Values</a:t>
            </a:r>
          </a:p>
          <a:p>
            <a:pPr>
              <a:buFont typeface="Wingdings" pitchFamily="2" charset="2"/>
              <a:buChar char="v"/>
            </a:pPr>
            <a:r>
              <a:rPr lang="en-US" sz="2400" dirty="0">
                <a:latin typeface="Times New Roman" pitchFamily="18" charset="0"/>
                <a:cs typeface="Times New Roman" pitchFamily="18" charset="0"/>
              </a:rPr>
              <a:t>Check Outliers</a:t>
            </a:r>
          </a:p>
          <a:p>
            <a:pPr>
              <a:buFont typeface="Wingdings" pitchFamily="2" charset="2"/>
              <a:buChar char="v"/>
            </a:pPr>
            <a:r>
              <a:rPr lang="en-US" sz="2400" dirty="0">
                <a:latin typeface="Times New Roman" pitchFamily="18" charset="0"/>
                <a:cs typeface="Times New Roman" pitchFamily="18" charset="0"/>
              </a:rPr>
              <a:t>Check Data Imbalance</a:t>
            </a:r>
          </a:p>
          <a:p>
            <a:pPr>
              <a:buFont typeface="Wingdings" pitchFamily="2" charset="2"/>
              <a:buChar char="v"/>
            </a:pPr>
            <a:r>
              <a:rPr lang="en-US" sz="2400" dirty="0" err="1">
                <a:latin typeface="Times New Roman" pitchFamily="18" charset="0"/>
                <a:cs typeface="Times New Roman" pitchFamily="18" charset="0"/>
              </a:rPr>
              <a:t>Univariate</a:t>
            </a:r>
            <a:r>
              <a:rPr lang="en-US" sz="2400" dirty="0">
                <a:latin typeface="Times New Roman" pitchFamily="18" charset="0"/>
                <a:cs typeface="Times New Roman" pitchFamily="18" charset="0"/>
              </a:rPr>
              <a:t> Analysis</a:t>
            </a:r>
          </a:p>
          <a:p>
            <a:pPr>
              <a:buFont typeface="Wingdings" pitchFamily="2" charset="2"/>
              <a:buChar char="v"/>
            </a:pPr>
            <a:r>
              <a:rPr lang="en-US" sz="2400" dirty="0" err="1">
                <a:latin typeface="Times New Roman" pitchFamily="18" charset="0"/>
                <a:cs typeface="Times New Roman" pitchFamily="18" charset="0"/>
              </a:rPr>
              <a:t>Byvariate</a:t>
            </a:r>
            <a:r>
              <a:rPr lang="en-US" sz="2400" dirty="0">
                <a:latin typeface="Times New Roman" pitchFamily="18" charset="0"/>
                <a:cs typeface="Times New Roman" pitchFamily="18" charset="0"/>
              </a:rPr>
              <a:t> Analysis</a:t>
            </a:r>
          </a:p>
          <a:p>
            <a:pPr>
              <a:buFont typeface="Wingdings" pitchFamily="2" charset="2"/>
              <a:buChar char="v"/>
            </a:pPr>
            <a:r>
              <a:rPr lang="en-US" sz="2400" dirty="0">
                <a:latin typeface="Times New Roman" pitchFamily="18" charset="0"/>
                <a:cs typeface="Times New Roman" pitchFamily="18" charset="0"/>
              </a:rPr>
              <a:t>Multivariate Analysis</a:t>
            </a:r>
            <a:endParaRPr lang="en-IN" sz="2400" dirty="0">
              <a:latin typeface="Times New Roman" pitchFamily="18" charset="0"/>
              <a:cs typeface="Times New Roman" pitchFamily="18" charset="0"/>
            </a:endParaRPr>
          </a:p>
          <a:p>
            <a:endParaRPr lang="en-IN" sz="2400" dirty="0"/>
          </a:p>
        </p:txBody>
      </p:sp>
      <p:sp>
        <p:nvSpPr>
          <p:cNvPr id="3" name="Title 2"/>
          <p:cNvSpPr>
            <a:spLocks noGrp="1"/>
          </p:cNvSpPr>
          <p:nvPr>
            <p:ph type="title"/>
          </p:nvPr>
        </p:nvSpPr>
        <p:spPr>
          <a:xfrm>
            <a:off x="827584" y="980728"/>
            <a:ext cx="7637472" cy="778024"/>
          </a:xfrm>
        </p:spPr>
        <p:txBody>
          <a:bodyPr/>
          <a:lstStyle/>
          <a:p>
            <a:pPr algn="ctr"/>
            <a:r>
              <a:rPr lang="en-US" sz="2800" u="sng" dirty="0" smtClean="0">
                <a:solidFill>
                  <a:srgbClr val="FFFF00"/>
                </a:solidFill>
                <a:effectLst/>
                <a:latin typeface="Times New Roman" pitchFamily="18" charset="0"/>
                <a:cs typeface="Times New Roman" pitchFamily="18" charset="0"/>
              </a:rPr>
              <a:t>Analysis Done On Previous Application Data</a:t>
            </a:r>
            <a:endParaRPr lang="en-IN" sz="2800" u="sng" dirty="0">
              <a:solidFill>
                <a:srgbClr val="FFFF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36449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3067" y="1700808"/>
            <a:ext cx="771531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5085184"/>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PAYMENT TYPE –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observing above horizontal bar plot, we can say that most of the people chose to pay cash through </a:t>
            </a:r>
            <a:r>
              <a:rPr lang="en-US" sz="2000" dirty="0" smtClean="0">
                <a:effectLst/>
                <a:latin typeface="Times New Roman" pitchFamily="18" charset="0"/>
                <a:cs typeface="Times New Roman" pitchFamily="18" charset="0"/>
              </a:rPr>
              <a:t>Bank.</a:t>
            </a:r>
            <a:endParaRPr lang="en-IN" sz="2000" dirty="0">
              <a:latin typeface="Times New Roman" pitchFamily="18" charset="0"/>
              <a:cs typeface="Times New Roman" pitchFamily="18" charset="0"/>
            </a:endParaRPr>
          </a:p>
        </p:txBody>
      </p:sp>
      <p:sp>
        <p:nvSpPr>
          <p:cNvPr id="2" name="TextBox 1"/>
          <p:cNvSpPr txBox="1"/>
          <p:nvPr/>
        </p:nvSpPr>
        <p:spPr>
          <a:xfrm>
            <a:off x="2555776" y="389855"/>
            <a:ext cx="2808312" cy="461665"/>
          </a:xfrm>
          <a:prstGeom prst="rect">
            <a:avLst/>
          </a:prstGeom>
          <a:noFill/>
        </p:spPr>
        <p:txBody>
          <a:bodyPr wrap="square" rtlCol="0">
            <a:spAutoFit/>
          </a:bodyPr>
          <a:lstStyle/>
          <a:p>
            <a:pPr algn="ctr"/>
            <a:r>
              <a:rPr lang="en-US" sz="2400" u="sng" dirty="0" err="1" smtClean="0">
                <a:solidFill>
                  <a:srgbClr val="FFFF00"/>
                </a:solidFill>
                <a:latin typeface="Times New Roman" pitchFamily="18" charset="0"/>
                <a:cs typeface="Times New Roman" pitchFamily="18" charset="0"/>
              </a:rPr>
              <a:t>Univariate</a:t>
            </a:r>
            <a:r>
              <a:rPr lang="en-US" sz="2400" u="sng" dirty="0" smtClean="0">
                <a:solidFill>
                  <a:srgbClr val="FFFF00"/>
                </a:solidFill>
                <a:latin typeface="Times New Roman" pitchFamily="18" charset="0"/>
                <a:cs typeface="Times New Roman" pitchFamily="18" charset="0"/>
              </a:rPr>
              <a:t> Analysis</a:t>
            </a:r>
            <a:endParaRPr lang="en-IN" sz="2400" u="sng" dirty="0">
              <a:solidFill>
                <a:srgbClr val="FFFF00"/>
              </a:solidFill>
              <a:latin typeface="Times New Roman" pitchFamily="18" charset="0"/>
              <a:cs typeface="Times New Roman" pitchFamily="18" charset="0"/>
            </a:endParaRPr>
          </a:p>
        </p:txBody>
      </p:sp>
      <p:sp>
        <p:nvSpPr>
          <p:cNvPr id="4" name="TextBox 3"/>
          <p:cNvSpPr txBox="1"/>
          <p:nvPr/>
        </p:nvSpPr>
        <p:spPr>
          <a:xfrm>
            <a:off x="755576" y="1012086"/>
            <a:ext cx="3672408" cy="430887"/>
          </a:xfrm>
          <a:prstGeom prst="rect">
            <a:avLst/>
          </a:prstGeom>
          <a:noFill/>
        </p:spPr>
        <p:txBody>
          <a:bodyPr wrap="square" rtlCol="0">
            <a:spAutoFit/>
          </a:bodyPr>
          <a:lstStyle/>
          <a:p>
            <a:pPr marL="285750" indent="-285750">
              <a:buFont typeface="Wingdings" pitchFamily="2" charset="2"/>
              <a:buChar char="Ø"/>
            </a:pPr>
            <a:r>
              <a:rPr lang="en-US" sz="2200" dirty="0" smtClean="0">
                <a:latin typeface="Times New Roman" pitchFamily="18" charset="0"/>
                <a:cs typeface="Times New Roman" pitchFamily="18" charset="0"/>
              </a:rPr>
              <a:t>Categorical Variable</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770946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052736"/>
            <a:ext cx="639197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653136"/>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CLIENT TYPE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observing above horizontal bar plot, we can say that most of the client are Repeater </a:t>
            </a:r>
            <a:r>
              <a:rPr lang="en-US" sz="2000" dirty="0" smtClean="0">
                <a:effectLst/>
                <a:latin typeface="Times New Roman" pitchFamily="18" charset="0"/>
                <a:cs typeface="Times New Roman" pitchFamily="18" charset="0"/>
              </a:rPr>
              <a:t>type.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1493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6798" y="1024644"/>
            <a:ext cx="7422802" cy="3628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941168"/>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CONTRACT TYPE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observing above horizontal bar plot, we can say that most of the people prefer Cash loans and Consumer </a:t>
            </a:r>
            <a:r>
              <a:rPr lang="en-US" sz="2000" dirty="0" smtClean="0">
                <a:effectLst/>
                <a:latin typeface="Times New Roman" pitchFamily="18" charset="0"/>
                <a:cs typeface="Times New Roman" pitchFamily="18" charset="0"/>
              </a:rPr>
              <a:t>loans.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39597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2610" y="820480"/>
            <a:ext cx="7336990" cy="3904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99592" y="5013176"/>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PRODUCT TYPE –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observing above horizontal bar plot, we can say that most of the people chose x-sell product </a:t>
            </a:r>
            <a:r>
              <a:rPr lang="en-US" sz="2000" dirty="0" smtClean="0">
                <a:effectLst/>
                <a:latin typeface="Times New Roman" pitchFamily="18" charset="0"/>
                <a:cs typeface="Times New Roman" pitchFamily="18" charset="0"/>
              </a:rPr>
              <a:t>type.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2969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43608" y="1772816"/>
            <a:ext cx="6096000" cy="3657599"/>
          </a:xfrm>
        </p:spPr>
        <p:txBody>
          <a:bodyPr>
            <a:normAutofit lnSpcReduction="10000"/>
          </a:bodyPr>
          <a:lstStyle/>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Data Inspection</a:t>
            </a:r>
          </a:p>
          <a:p>
            <a:pPr>
              <a:buFont typeface="Wingdings" pitchFamily="2" charset="2"/>
              <a:buChar char="v"/>
            </a:pPr>
            <a:r>
              <a:rPr lang="en-US" sz="2400" dirty="0" smtClean="0">
                <a:latin typeface="Times New Roman" pitchFamily="18" charset="0"/>
                <a:cs typeface="Times New Roman" pitchFamily="18" charset="0"/>
              </a:rPr>
              <a:t>Data Type Errors</a:t>
            </a:r>
          </a:p>
          <a:p>
            <a:pPr>
              <a:buFont typeface="Wingdings" pitchFamily="2" charset="2"/>
              <a:buChar char="v"/>
            </a:pPr>
            <a:r>
              <a:rPr lang="en-US" sz="2400" dirty="0" smtClean="0">
                <a:latin typeface="Times New Roman" pitchFamily="18" charset="0"/>
                <a:cs typeface="Times New Roman" pitchFamily="18" charset="0"/>
              </a:rPr>
              <a:t>Check Null Values</a:t>
            </a:r>
          </a:p>
          <a:p>
            <a:pPr>
              <a:buFont typeface="Wingdings" pitchFamily="2" charset="2"/>
              <a:buChar char="v"/>
            </a:pPr>
            <a:r>
              <a:rPr lang="en-US" sz="2400" dirty="0" smtClean="0">
                <a:latin typeface="Times New Roman" pitchFamily="18" charset="0"/>
                <a:cs typeface="Times New Roman" pitchFamily="18" charset="0"/>
              </a:rPr>
              <a:t>Check Outliers</a:t>
            </a:r>
          </a:p>
          <a:p>
            <a:pPr>
              <a:buFont typeface="Wingdings" pitchFamily="2" charset="2"/>
              <a:buChar char="v"/>
            </a:pPr>
            <a:r>
              <a:rPr lang="en-US" sz="2400" dirty="0" smtClean="0">
                <a:latin typeface="Times New Roman" pitchFamily="18" charset="0"/>
                <a:cs typeface="Times New Roman" pitchFamily="18" charset="0"/>
              </a:rPr>
              <a:t>Check Data </a:t>
            </a:r>
            <a:r>
              <a:rPr lang="en-US" sz="2400" dirty="0" smtClean="0">
                <a:latin typeface="Times New Roman" pitchFamily="18" charset="0"/>
                <a:cs typeface="Times New Roman" pitchFamily="18" charset="0"/>
              </a:rPr>
              <a:t>Imbalance</a:t>
            </a:r>
          </a:p>
          <a:p>
            <a:pPr>
              <a:buFont typeface="Wingdings" pitchFamily="2" charset="2"/>
              <a:buChar char="v"/>
            </a:pPr>
            <a:r>
              <a:rPr lang="en-US" sz="2400" dirty="0" err="1" smtClean="0">
                <a:latin typeface="Times New Roman" pitchFamily="18" charset="0"/>
                <a:cs typeface="Times New Roman" pitchFamily="18" charset="0"/>
              </a:rPr>
              <a:t>Univariate</a:t>
            </a:r>
            <a:r>
              <a:rPr lang="en-US" sz="2400" dirty="0" smtClean="0">
                <a:latin typeface="Times New Roman" pitchFamily="18" charset="0"/>
                <a:cs typeface="Times New Roman" pitchFamily="18" charset="0"/>
              </a:rPr>
              <a:t> Analysis</a:t>
            </a:r>
          </a:p>
          <a:p>
            <a:pPr>
              <a:buFont typeface="Wingdings" pitchFamily="2" charset="2"/>
              <a:buChar char="v"/>
            </a:pPr>
            <a:r>
              <a:rPr lang="en-US" sz="2400" dirty="0" err="1" smtClean="0">
                <a:latin typeface="Times New Roman" pitchFamily="18" charset="0"/>
                <a:cs typeface="Times New Roman" pitchFamily="18" charset="0"/>
              </a:rPr>
              <a:t>Byvariate</a:t>
            </a:r>
            <a:r>
              <a:rPr lang="en-US" sz="2400" dirty="0" smtClean="0">
                <a:latin typeface="Times New Roman" pitchFamily="18" charset="0"/>
                <a:cs typeface="Times New Roman" pitchFamily="18" charset="0"/>
              </a:rPr>
              <a:t> Analysis</a:t>
            </a:r>
          </a:p>
          <a:p>
            <a:pPr>
              <a:buFont typeface="Wingdings" pitchFamily="2" charset="2"/>
              <a:buChar char="v"/>
            </a:pPr>
            <a:r>
              <a:rPr lang="en-US" sz="2400" dirty="0" smtClean="0">
                <a:latin typeface="Times New Roman" pitchFamily="18" charset="0"/>
                <a:cs typeface="Times New Roman" pitchFamily="18" charset="0"/>
              </a:rPr>
              <a:t>Multivariate Analysis</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a:xfrm>
            <a:off x="107504" y="1052736"/>
            <a:ext cx="7543800" cy="914400"/>
          </a:xfrm>
        </p:spPr>
        <p:txBody>
          <a:bodyPr/>
          <a:lstStyle/>
          <a:p>
            <a:pPr algn="ctr"/>
            <a:r>
              <a:rPr lang="en-US" sz="2800" u="sng" dirty="0" smtClean="0">
                <a:solidFill>
                  <a:srgbClr val="FFFF00"/>
                </a:solidFill>
                <a:effectLst/>
                <a:latin typeface="Times New Roman" pitchFamily="18" charset="0"/>
                <a:cs typeface="Times New Roman" pitchFamily="18" charset="0"/>
              </a:rPr>
              <a:t>Analysis</a:t>
            </a:r>
            <a:r>
              <a:rPr lang="en-US" sz="2800" u="sng" dirty="0" smtClean="0">
                <a:solidFill>
                  <a:srgbClr val="FFFF00"/>
                </a:solidFill>
                <a:latin typeface="Times New Roman" pitchFamily="18" charset="0"/>
                <a:cs typeface="Times New Roman" pitchFamily="18" charset="0"/>
              </a:rPr>
              <a:t> </a:t>
            </a:r>
            <a:r>
              <a:rPr lang="en-US" sz="2800" u="sng" dirty="0" smtClean="0">
                <a:solidFill>
                  <a:srgbClr val="FFFF00"/>
                </a:solidFill>
                <a:effectLst/>
                <a:latin typeface="Times New Roman" pitchFamily="18" charset="0"/>
                <a:cs typeface="Times New Roman" pitchFamily="18" charset="0"/>
              </a:rPr>
              <a:t>Done On Application Data</a:t>
            </a:r>
            <a:r>
              <a:rPr lang="en-US" sz="2800" u="sng" dirty="0" smtClean="0">
                <a:solidFill>
                  <a:srgbClr val="FFFF00"/>
                </a:solidFill>
                <a:latin typeface="Times New Roman" pitchFamily="18" charset="0"/>
                <a:cs typeface="Times New Roman" pitchFamily="18" charset="0"/>
              </a:rPr>
              <a:t> </a:t>
            </a:r>
            <a:r>
              <a:rPr lang="en-US" sz="2800" u="sng" dirty="0" smtClean="0">
                <a:solidFill>
                  <a:srgbClr val="FFFF00"/>
                </a:solidFill>
                <a:latin typeface="Times New Roman" pitchFamily="18" charset="0"/>
                <a:cs typeface="Times New Roman" pitchFamily="18" charset="0"/>
              </a:rPr>
              <a:t>-</a:t>
            </a:r>
            <a:endParaRPr lang="en-IN" sz="2800" u="sng"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290039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980728"/>
            <a:ext cx="7439377" cy="374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99592" y="5013176"/>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CONTRACT STATUS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observing above horizontal bar plot, we can say that majority of the loans are </a:t>
            </a:r>
            <a:r>
              <a:rPr lang="en-US" sz="2000" dirty="0" smtClean="0">
                <a:effectLst/>
                <a:latin typeface="Times New Roman" pitchFamily="18" charset="0"/>
                <a:cs typeface="Times New Roman" pitchFamily="18" charset="0"/>
              </a:rPr>
              <a:t>approved.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9053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1930" y="904009"/>
            <a:ext cx="7367670" cy="389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5013176"/>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REJECTION REASON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observing above horizontal bar plot, we can say that major reason for loan rejection is </a:t>
            </a:r>
            <a:r>
              <a:rPr lang="en-US" sz="2000" dirty="0" smtClean="0">
                <a:effectLst/>
                <a:latin typeface="Times New Roman" pitchFamily="18" charset="0"/>
                <a:cs typeface="Times New Roman" pitchFamily="18" charset="0"/>
              </a:rPr>
              <a:t>HC.</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31846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198641" cy="361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99592" y="5157192"/>
            <a:ext cx="7543800" cy="127444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CREDIT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the above plot that most of the clients are from first quartile than third quartile. &amp; there are some outliers and the curve is not a bell </a:t>
            </a:r>
            <a:r>
              <a:rPr lang="en-US" sz="2000" dirty="0" smtClean="0">
                <a:effectLst/>
                <a:latin typeface="Times New Roman" pitchFamily="18" charset="0"/>
                <a:cs typeface="Times New Roman" pitchFamily="18" charset="0"/>
              </a:rPr>
              <a:t>curve.</a:t>
            </a:r>
            <a:endParaRPr lang="en-IN" sz="2000" dirty="0">
              <a:latin typeface="Times New Roman" pitchFamily="18" charset="0"/>
              <a:cs typeface="Times New Roman" pitchFamily="18" charset="0"/>
            </a:endParaRPr>
          </a:p>
        </p:txBody>
      </p:sp>
      <p:sp>
        <p:nvSpPr>
          <p:cNvPr id="2" name="TextBox 1"/>
          <p:cNvSpPr txBox="1"/>
          <p:nvPr/>
        </p:nvSpPr>
        <p:spPr>
          <a:xfrm>
            <a:off x="683568" y="631776"/>
            <a:ext cx="2880320" cy="430887"/>
          </a:xfrm>
          <a:prstGeom prst="rect">
            <a:avLst/>
          </a:prstGeom>
          <a:noFill/>
        </p:spPr>
        <p:txBody>
          <a:bodyPr wrap="square" rtlCol="0">
            <a:spAutoFit/>
          </a:bodyPr>
          <a:lstStyle/>
          <a:p>
            <a:pPr marL="342900" indent="-342900">
              <a:buFont typeface="Wingdings" pitchFamily="2" charset="2"/>
              <a:buChar char="Ø"/>
            </a:pPr>
            <a:r>
              <a:rPr lang="en-US" sz="2200" dirty="0" smtClean="0">
                <a:latin typeface="Times New Roman" pitchFamily="18" charset="0"/>
                <a:cs typeface="Times New Roman" pitchFamily="18" charset="0"/>
              </a:rPr>
              <a:t>Numerical Variable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88919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5808714"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99592" y="4653136"/>
            <a:ext cx="7543800" cy="1346448"/>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ANNUITY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the above plot that most of the clients are from first quartile than third quartile. &amp; there are some outliers and the curve is not a bell </a:t>
            </a:r>
            <a:r>
              <a:rPr lang="en-US" sz="2000" dirty="0" smtClean="0">
                <a:effectLst/>
                <a:latin typeface="Times New Roman" pitchFamily="18" charset="0"/>
                <a:cs typeface="Times New Roman" pitchFamily="18" charset="0"/>
              </a:rPr>
              <a:t>curve.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33552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908720"/>
            <a:ext cx="6426662"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27584" y="4941168"/>
            <a:ext cx="7543800" cy="127444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GOODS PRICE AMOUNT –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the above plot that most of the clients are from first quartile, there are some outliers and the curve is not a bell </a:t>
            </a:r>
            <a:r>
              <a:rPr lang="en-US" sz="2000" dirty="0" smtClean="0">
                <a:effectLst/>
                <a:latin typeface="Times New Roman" pitchFamily="18" charset="0"/>
                <a:cs typeface="Times New Roman" pitchFamily="18" charset="0"/>
              </a:rPr>
              <a:t>curve.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6112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45960" cy="375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99592" y="4653136"/>
            <a:ext cx="7543800" cy="127444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APPLICATION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the above plot that most of the clients are from first quartile, there are some outliers and the curve is not a normal </a:t>
            </a:r>
            <a:r>
              <a:rPr lang="en-US" sz="2000" dirty="0" smtClean="0">
                <a:effectLst/>
                <a:latin typeface="Times New Roman" pitchFamily="18" charset="0"/>
                <a:cs typeface="Times New Roman" pitchFamily="18" charset="0"/>
              </a:rPr>
              <a:t>curve.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15022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340768"/>
            <a:ext cx="4464496"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971600" y="5661248"/>
            <a:ext cx="7543800" cy="914400"/>
          </a:xfrm>
        </p:spPr>
        <p:txBody>
          <a:bodyPr/>
          <a:lstStyle/>
          <a:p>
            <a:pPr marL="342900" indent="-342900">
              <a:buFont typeface="Wingdings" pitchFamily="2" charset="2"/>
              <a:buChar char="v"/>
            </a:pPr>
            <a:r>
              <a:rPr lang="en-US" sz="1800" dirty="0">
                <a:effectLst/>
                <a:latin typeface="Times New Roman" pitchFamily="18" charset="0"/>
                <a:cs typeface="Times New Roman" pitchFamily="18" charset="0"/>
              </a:rPr>
              <a:t>We can observe from above pair plot that Increase of annuity increases Credit amount and Goods Price for the Previous application </a:t>
            </a:r>
            <a:r>
              <a:rPr lang="en-US" sz="1800" dirty="0" smtClean="0">
                <a:effectLst/>
                <a:latin typeface="Times New Roman" pitchFamily="18" charset="0"/>
                <a:cs typeface="Times New Roman" pitchFamily="18" charset="0"/>
              </a:rPr>
              <a:t>Data.</a:t>
            </a:r>
            <a:endParaRPr lang="en-IN" sz="1800" dirty="0">
              <a:latin typeface="Times New Roman" pitchFamily="18" charset="0"/>
              <a:cs typeface="Times New Roman" pitchFamily="18" charset="0"/>
            </a:endParaRPr>
          </a:p>
        </p:txBody>
      </p:sp>
      <p:sp>
        <p:nvSpPr>
          <p:cNvPr id="2" name="TextBox 1"/>
          <p:cNvSpPr txBox="1"/>
          <p:nvPr/>
        </p:nvSpPr>
        <p:spPr>
          <a:xfrm>
            <a:off x="2480909" y="260648"/>
            <a:ext cx="2952328" cy="461665"/>
          </a:xfrm>
          <a:prstGeom prst="rect">
            <a:avLst/>
          </a:prstGeom>
          <a:noFill/>
        </p:spPr>
        <p:txBody>
          <a:bodyPr wrap="square" rtlCol="0">
            <a:spAutoFit/>
          </a:bodyPr>
          <a:lstStyle/>
          <a:p>
            <a:pPr algn="ctr"/>
            <a:r>
              <a:rPr lang="en-US" sz="2400" u="sng" dirty="0">
                <a:solidFill>
                  <a:srgbClr val="FFFF00"/>
                </a:solidFill>
                <a:latin typeface="Times New Roman" pitchFamily="18" charset="0"/>
                <a:cs typeface="Times New Roman" pitchFamily="18" charset="0"/>
              </a:rPr>
              <a:t>Bivariate </a:t>
            </a:r>
            <a:r>
              <a:rPr lang="en-US" sz="2400" u="sng" dirty="0" smtClean="0">
                <a:solidFill>
                  <a:srgbClr val="FFFF00"/>
                </a:solidFill>
                <a:latin typeface="Times New Roman" pitchFamily="18" charset="0"/>
                <a:cs typeface="Times New Roman" pitchFamily="18" charset="0"/>
              </a:rPr>
              <a:t>Analysis</a:t>
            </a:r>
            <a:endParaRPr lang="en-IN" sz="2400" u="sng" dirty="0">
              <a:solidFill>
                <a:srgbClr val="FFFF00"/>
              </a:solidFill>
              <a:latin typeface="Times New Roman" pitchFamily="18" charset="0"/>
              <a:cs typeface="Times New Roman" pitchFamily="18" charset="0"/>
            </a:endParaRPr>
          </a:p>
        </p:txBody>
      </p:sp>
      <p:sp>
        <p:nvSpPr>
          <p:cNvPr id="4" name="TextBox 3"/>
          <p:cNvSpPr txBox="1"/>
          <p:nvPr/>
        </p:nvSpPr>
        <p:spPr>
          <a:xfrm>
            <a:off x="575556" y="834971"/>
            <a:ext cx="3816424" cy="430887"/>
          </a:xfrm>
          <a:prstGeom prst="rect">
            <a:avLst/>
          </a:prstGeom>
          <a:noFill/>
        </p:spPr>
        <p:txBody>
          <a:bodyPr wrap="square" rtlCol="0">
            <a:spAutoFit/>
          </a:bodyPr>
          <a:lstStyle/>
          <a:p>
            <a:pPr marL="285750" indent="-285750">
              <a:buFont typeface="Wingdings" pitchFamily="2" charset="2"/>
              <a:buChar char="Ø"/>
            </a:pPr>
            <a:r>
              <a:rPr lang="en-US" sz="2200" dirty="0" smtClean="0">
                <a:latin typeface="Times New Roman" pitchFamily="18" charset="0"/>
                <a:cs typeface="Times New Roman" pitchFamily="18" charset="0"/>
              </a:rPr>
              <a:t>Numerical </a:t>
            </a:r>
            <a:r>
              <a:rPr lang="en-US" sz="2200" dirty="0" err="1" smtClean="0">
                <a:latin typeface="Times New Roman" pitchFamily="18" charset="0"/>
                <a:cs typeface="Times New Roman" pitchFamily="18" charset="0"/>
              </a:rPr>
              <a:t>Vs</a:t>
            </a:r>
            <a:r>
              <a:rPr lang="en-US" sz="2200" dirty="0" smtClean="0">
                <a:latin typeface="Times New Roman" pitchFamily="18" charset="0"/>
                <a:cs typeface="Times New Roman" pitchFamily="18" charset="0"/>
              </a:rPr>
              <a:t> Numerical</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000599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412776"/>
            <a:ext cx="6656554"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27584" y="5517232"/>
            <a:ext cx="7543800" cy="91440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CONTRACT STATUS </a:t>
            </a:r>
            <a:r>
              <a:rPr lang="en-US" sz="2000" dirty="0" err="1" smtClean="0">
                <a:solidFill>
                  <a:srgbClr val="FFFF00"/>
                </a:solidFill>
                <a:effectLst/>
                <a:latin typeface="Times New Roman" pitchFamily="18" charset="0"/>
                <a:cs typeface="Times New Roman" pitchFamily="18" charset="0"/>
              </a:rPr>
              <a:t>Vs</a:t>
            </a:r>
            <a:r>
              <a:rPr lang="en-US" sz="2000" dirty="0" smtClean="0">
                <a:solidFill>
                  <a:srgbClr val="FFFF00"/>
                </a:solidFill>
                <a:effectLst/>
                <a:latin typeface="Times New Roman" pitchFamily="18" charset="0"/>
                <a:cs typeface="Times New Roman" pitchFamily="18" charset="0"/>
              </a:rPr>
              <a:t> CREDIT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above boxplot that if Credit amount is low the application may get </a:t>
            </a:r>
            <a:r>
              <a:rPr lang="en-US" sz="2000" dirty="0" smtClean="0">
                <a:effectLst/>
                <a:latin typeface="Times New Roman" pitchFamily="18" charset="0"/>
                <a:cs typeface="Times New Roman" pitchFamily="18" charset="0"/>
              </a:rPr>
              <a:t>canceled/Unused.</a:t>
            </a:r>
            <a:endParaRPr lang="en-IN" sz="2000" dirty="0">
              <a:latin typeface="Times New Roman" pitchFamily="18" charset="0"/>
              <a:cs typeface="Times New Roman" pitchFamily="18" charset="0"/>
            </a:endParaRPr>
          </a:p>
        </p:txBody>
      </p:sp>
      <p:sp>
        <p:nvSpPr>
          <p:cNvPr id="4" name="TextBox 3"/>
          <p:cNvSpPr txBox="1"/>
          <p:nvPr/>
        </p:nvSpPr>
        <p:spPr>
          <a:xfrm>
            <a:off x="504594" y="655953"/>
            <a:ext cx="3419333" cy="430887"/>
          </a:xfrm>
          <a:prstGeom prst="rect">
            <a:avLst/>
          </a:prstGeom>
          <a:noFill/>
        </p:spPr>
        <p:txBody>
          <a:bodyPr wrap="square" rtlCol="0">
            <a:spAutoFit/>
          </a:bodyPr>
          <a:lstStyle/>
          <a:p>
            <a:pPr marL="285750" indent="-285750" algn="ctr">
              <a:buFont typeface="Wingdings" pitchFamily="2" charset="2"/>
              <a:buChar char="Ø"/>
            </a:pPr>
            <a:r>
              <a:rPr lang="en-US" sz="2200" dirty="0" smtClean="0">
                <a:latin typeface="Times New Roman" pitchFamily="18" charset="0"/>
                <a:cs typeface="Times New Roman" pitchFamily="18" charset="0"/>
              </a:rPr>
              <a:t>Categorical </a:t>
            </a:r>
            <a:r>
              <a:rPr lang="en-US" sz="2200" dirty="0" err="1" smtClean="0">
                <a:latin typeface="Times New Roman" pitchFamily="18" charset="0"/>
                <a:cs typeface="Times New Roman" pitchFamily="18" charset="0"/>
              </a:rPr>
              <a:t>Vs</a:t>
            </a:r>
            <a:r>
              <a:rPr lang="en-US" sz="2200" dirty="0" smtClean="0">
                <a:latin typeface="Times New Roman" pitchFamily="18" charset="0"/>
                <a:cs typeface="Times New Roman" pitchFamily="18" charset="0"/>
              </a:rPr>
              <a:t> Numerical </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74712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1052736"/>
            <a:ext cx="6367964"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725144"/>
            <a:ext cx="7543800" cy="1354088"/>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CONTRACT STATUS </a:t>
            </a:r>
            <a:r>
              <a:rPr lang="en-US" sz="2000" dirty="0" err="1" smtClean="0">
                <a:solidFill>
                  <a:srgbClr val="FFFF00"/>
                </a:solidFill>
                <a:effectLst/>
                <a:latin typeface="Times New Roman" pitchFamily="18" charset="0"/>
                <a:cs typeface="Times New Roman" pitchFamily="18" charset="0"/>
              </a:rPr>
              <a:t>Vs</a:t>
            </a:r>
            <a:r>
              <a:rPr lang="en-US" sz="2000" dirty="0" smtClean="0">
                <a:solidFill>
                  <a:srgbClr val="FFFF00"/>
                </a:solidFill>
                <a:effectLst/>
                <a:latin typeface="Times New Roman" pitchFamily="18" charset="0"/>
                <a:cs typeface="Times New Roman" pitchFamily="18" charset="0"/>
              </a:rPr>
              <a:t> ANNUITY AMOUNT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above boxplot that if </a:t>
            </a:r>
            <a:r>
              <a:rPr lang="en-US" sz="2000" dirty="0" smtClean="0">
                <a:effectLst/>
                <a:latin typeface="Times New Roman" pitchFamily="18" charset="0"/>
                <a:cs typeface="Times New Roman" pitchFamily="18" charset="0"/>
              </a:rPr>
              <a:t>Annuity </a:t>
            </a:r>
            <a:r>
              <a:rPr lang="en-US" sz="2000" dirty="0">
                <a:effectLst/>
                <a:latin typeface="Times New Roman" pitchFamily="18" charset="0"/>
                <a:cs typeface="Times New Roman" pitchFamily="18" charset="0"/>
              </a:rPr>
              <a:t>amount is low is low the application may get canceled/Unused and if amount is high application get Approved or sometime </a:t>
            </a:r>
            <a:r>
              <a:rPr lang="en-US" sz="2000" dirty="0" smtClean="0">
                <a:effectLst/>
                <a:latin typeface="Times New Roman" pitchFamily="18" charset="0"/>
                <a:cs typeface="Times New Roman" pitchFamily="18" charset="0"/>
              </a:rPr>
              <a:t>Refused.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48784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836712"/>
            <a:ext cx="6275623" cy="3598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899592" y="4653136"/>
            <a:ext cx="7543800" cy="127444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CONTRACT TYPE </a:t>
            </a:r>
            <a:r>
              <a:rPr lang="en-US" sz="2000" dirty="0" err="1" smtClean="0">
                <a:solidFill>
                  <a:srgbClr val="FFFF00"/>
                </a:solidFill>
                <a:effectLst/>
                <a:latin typeface="Times New Roman" pitchFamily="18" charset="0"/>
                <a:cs typeface="Times New Roman" pitchFamily="18" charset="0"/>
              </a:rPr>
              <a:t>Vs</a:t>
            </a:r>
            <a:r>
              <a:rPr lang="en-US" sz="2000" dirty="0" smtClean="0">
                <a:solidFill>
                  <a:srgbClr val="FFFF00"/>
                </a:solidFill>
                <a:effectLst/>
                <a:latin typeface="Times New Roman" pitchFamily="18" charset="0"/>
                <a:cs typeface="Times New Roman" pitchFamily="18" charset="0"/>
              </a:rPr>
              <a:t> GOODS PRICE –</a:t>
            </a:r>
            <a:br>
              <a:rPr lang="en-US" sz="2000" dirty="0" smtClean="0">
                <a:solidFill>
                  <a:srgbClr val="FFFF00"/>
                </a:solidFill>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We </a:t>
            </a:r>
            <a:r>
              <a:rPr lang="en-US" sz="2000" dirty="0">
                <a:effectLst/>
                <a:latin typeface="Times New Roman" pitchFamily="18" charset="0"/>
                <a:cs typeface="Times New Roman" pitchFamily="18" charset="0"/>
              </a:rPr>
              <a:t>can observe from above boxplot that the loan contact type is Revolving loan if Goods Price is low and if Goods price is high then loan contract type is Consumer </a:t>
            </a:r>
            <a:r>
              <a:rPr lang="en-US" sz="2000" dirty="0" smtClean="0">
                <a:effectLst/>
                <a:latin typeface="Times New Roman" pitchFamily="18" charset="0"/>
                <a:cs typeface="Times New Roman" pitchFamily="18" charset="0"/>
              </a:rPr>
              <a:t>loans.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1790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7744" y="1484784"/>
            <a:ext cx="435070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611560" y="5085184"/>
            <a:ext cx="7560840" cy="1152128"/>
          </a:xfrm>
        </p:spPr>
        <p:txBody>
          <a:bodyPr/>
          <a:lstStyle/>
          <a:p>
            <a:pPr marL="342900" indent="-342900">
              <a:buFont typeface="Wingdings" pitchFamily="2" charset="2"/>
              <a:buChar char="v"/>
            </a:pPr>
            <a:r>
              <a:rPr lang="en-US" sz="2000" dirty="0" smtClean="0">
                <a:effectLst/>
                <a:latin typeface="Times New Roman" pitchFamily="18" charset="0"/>
                <a:cs typeface="Times New Roman" pitchFamily="18" charset="0"/>
              </a:rPr>
              <a:t>The </a:t>
            </a:r>
            <a:r>
              <a:rPr lang="en-US" sz="2000" dirty="0">
                <a:effectLst/>
                <a:latin typeface="Times New Roman" pitchFamily="18" charset="0"/>
                <a:cs typeface="Times New Roman" pitchFamily="18" charset="0"/>
              </a:rPr>
              <a:t>above pie chart clearly shows that, there is high imbalance between two TARGET </a:t>
            </a:r>
            <a:r>
              <a:rPr lang="en-US" sz="2000" dirty="0" smtClean="0">
                <a:effectLst/>
                <a:latin typeface="Times New Roman" pitchFamily="18" charset="0"/>
                <a:cs typeface="Times New Roman" pitchFamily="18" charset="0"/>
              </a:rPr>
              <a:t>variables, for </a:t>
            </a:r>
            <a:r>
              <a:rPr lang="en-US" sz="2000" dirty="0">
                <a:effectLst/>
                <a:latin typeface="Times New Roman" pitchFamily="18" charset="0"/>
                <a:cs typeface="Times New Roman" pitchFamily="18" charset="0"/>
              </a:rPr>
              <a:t>Non-Defaulters it is 92% &amp; for Defaulters it is 8</a:t>
            </a:r>
            <a:r>
              <a:rPr lang="en-US" sz="2000" dirty="0" smtClean="0">
                <a:effectLst/>
                <a:latin typeface="Times New Roman" pitchFamily="18" charset="0"/>
                <a:cs typeface="Times New Roman" pitchFamily="18" charset="0"/>
              </a:rPr>
              <a:t>%.</a:t>
            </a:r>
            <a:endParaRPr lang="en-IN" sz="2000" dirty="0">
              <a:effectLst/>
              <a:latin typeface="Times New Roman" pitchFamily="18" charset="0"/>
              <a:cs typeface="Times New Roman" pitchFamily="18" charset="0"/>
            </a:endParaRPr>
          </a:p>
        </p:txBody>
      </p:sp>
      <p:sp>
        <p:nvSpPr>
          <p:cNvPr id="2" name="TextBox 1"/>
          <p:cNvSpPr txBox="1"/>
          <p:nvPr/>
        </p:nvSpPr>
        <p:spPr>
          <a:xfrm>
            <a:off x="2555776" y="692696"/>
            <a:ext cx="3528392" cy="523220"/>
          </a:xfrm>
          <a:prstGeom prst="rect">
            <a:avLst/>
          </a:prstGeom>
          <a:noFill/>
        </p:spPr>
        <p:txBody>
          <a:bodyPr wrap="square" rtlCol="0">
            <a:spAutoFit/>
          </a:bodyPr>
          <a:lstStyle/>
          <a:p>
            <a:pPr algn="ctr"/>
            <a:r>
              <a:rPr lang="en-US" sz="2800" u="sng" dirty="0">
                <a:solidFill>
                  <a:srgbClr val="FFFF00"/>
                </a:solidFill>
                <a:latin typeface="Times New Roman" pitchFamily="18" charset="0"/>
                <a:cs typeface="Times New Roman" pitchFamily="18" charset="0"/>
              </a:rPr>
              <a:t>Data Imbalance % </a:t>
            </a:r>
            <a:endParaRPr lang="en-IN" sz="2800" u="sng" dirty="0">
              <a:latin typeface="Times New Roman" pitchFamily="18" charset="0"/>
              <a:cs typeface="Times New Roman" pitchFamily="18" charset="0"/>
            </a:endParaRPr>
          </a:p>
        </p:txBody>
      </p:sp>
    </p:spTree>
    <p:extLst>
      <p:ext uri="{BB962C8B-B14F-4D97-AF65-F5344CB8AC3E}">
        <p14:creationId xmlns:p14="http://schemas.microsoft.com/office/powerpoint/2010/main" val="1366853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196752"/>
            <a:ext cx="5016533" cy="408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971600" y="5589240"/>
            <a:ext cx="7543800" cy="914400"/>
          </a:xfrm>
        </p:spPr>
        <p:txBody>
          <a:bodyPr/>
          <a:lstStyle/>
          <a:p>
            <a:pPr marL="342900" indent="-342900">
              <a:buFont typeface="Wingdings" pitchFamily="2" charset="2"/>
              <a:buChar char="v"/>
            </a:pPr>
            <a:r>
              <a:rPr lang="en-US" sz="2000" dirty="0">
                <a:effectLst/>
                <a:latin typeface="Times New Roman" pitchFamily="18" charset="0"/>
                <a:cs typeface="Times New Roman" pitchFamily="18" charset="0"/>
              </a:rPr>
              <a:t>We can observe from above boxplot that the loan contact type is Revolving loan if Goods Price is low and if Goods price is high then loan contract type is Consumer </a:t>
            </a:r>
            <a:r>
              <a:rPr lang="en-US" sz="2000" dirty="0" smtClean="0">
                <a:effectLst/>
                <a:latin typeface="Times New Roman" pitchFamily="18" charset="0"/>
                <a:cs typeface="Times New Roman" pitchFamily="18" charset="0"/>
              </a:rPr>
              <a:t>loans.</a:t>
            </a:r>
            <a:endParaRPr lang="en-IN" sz="2000" dirty="0">
              <a:latin typeface="Times New Roman" pitchFamily="18" charset="0"/>
              <a:cs typeface="Times New Roman" pitchFamily="18" charset="0"/>
            </a:endParaRPr>
          </a:p>
        </p:txBody>
      </p:sp>
      <p:sp>
        <p:nvSpPr>
          <p:cNvPr id="2" name="TextBox 1"/>
          <p:cNvSpPr txBox="1"/>
          <p:nvPr/>
        </p:nvSpPr>
        <p:spPr>
          <a:xfrm>
            <a:off x="2843808" y="433599"/>
            <a:ext cx="3168352" cy="461665"/>
          </a:xfrm>
          <a:prstGeom prst="rect">
            <a:avLst/>
          </a:prstGeom>
          <a:noFill/>
        </p:spPr>
        <p:txBody>
          <a:bodyPr wrap="square" rtlCol="0">
            <a:spAutoFit/>
          </a:bodyPr>
          <a:lstStyle/>
          <a:p>
            <a:pPr algn="ctr"/>
            <a:r>
              <a:rPr lang="en-US" sz="2400" u="sng" dirty="0" smtClean="0">
                <a:solidFill>
                  <a:srgbClr val="FFFF00"/>
                </a:solidFill>
              </a:rPr>
              <a:t>Multivariate Analysis</a:t>
            </a:r>
            <a:endParaRPr lang="en-IN" sz="2400" u="sng" dirty="0">
              <a:solidFill>
                <a:srgbClr val="FFFF00"/>
              </a:solidFill>
            </a:endParaRPr>
          </a:p>
        </p:txBody>
      </p:sp>
    </p:spTree>
    <p:extLst>
      <p:ext uri="{BB962C8B-B14F-4D97-AF65-F5344CB8AC3E}">
        <p14:creationId xmlns:p14="http://schemas.microsoft.com/office/powerpoint/2010/main" val="981133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1273299"/>
            <a:ext cx="6096000" cy="5972125"/>
          </a:xfrm>
        </p:spPr>
        <p:txBody>
          <a:bodyPr>
            <a:noAutofit/>
          </a:bodyPr>
          <a:lstStyle/>
          <a:p>
            <a:pPr marL="18288" indent="0">
              <a:buNone/>
            </a:pPr>
            <a:r>
              <a:rPr lang="en-US" sz="2000" dirty="0" smtClean="0">
                <a:latin typeface="Times New Roman" pitchFamily="18" charset="0"/>
                <a:cs typeface="Times New Roman" pitchFamily="18" charset="0"/>
              </a:rPr>
              <a:t>EDA on data set revealed that :</a:t>
            </a:r>
          </a:p>
          <a:p>
            <a:pPr>
              <a:buFont typeface="Wingdings" pitchFamily="2" charset="2"/>
              <a:buChar char="v"/>
            </a:pPr>
            <a:r>
              <a:rPr lang="en-US" sz="2000" dirty="0" smtClean="0">
                <a:latin typeface="Times New Roman" pitchFamily="18" charset="0"/>
                <a:cs typeface="Times New Roman" pitchFamily="18" charset="0"/>
              </a:rPr>
              <a:t>The </a:t>
            </a:r>
            <a:r>
              <a:rPr lang="en-IN" sz="2000" dirty="0" smtClean="0">
                <a:latin typeface="Times New Roman" pitchFamily="18" charset="0"/>
                <a:cs typeface="Times New Roman" pitchFamily="18" charset="0"/>
              </a:rPr>
              <a:t>proportion of Defaulters is 8%.</a:t>
            </a:r>
          </a:p>
          <a:p>
            <a:pPr>
              <a:buFont typeface="Wingdings" pitchFamily="2" charset="2"/>
              <a:buChar char="v"/>
            </a:pPr>
            <a:r>
              <a:rPr lang="en-US" sz="2000" dirty="0" smtClean="0">
                <a:latin typeface="Times New Roman" pitchFamily="18" charset="0"/>
                <a:cs typeface="Times New Roman" pitchFamily="18" charset="0"/>
              </a:rPr>
              <a:t>Bank majorly provide loan to Females.</a:t>
            </a:r>
            <a:endParaRPr lang="en-IN"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Bank should provide more Revolving Loans.</a:t>
            </a:r>
          </a:p>
          <a:p>
            <a:pPr>
              <a:buFont typeface="Wingdings" pitchFamily="2" charset="2"/>
              <a:buChar char="v"/>
            </a:pPr>
            <a:r>
              <a:rPr lang="en-US" sz="2000" dirty="0" smtClean="0">
                <a:latin typeface="Times New Roman" pitchFamily="18" charset="0"/>
                <a:cs typeface="Times New Roman" pitchFamily="18" charset="0"/>
              </a:rPr>
              <a:t>Proportions of Defaulters for </a:t>
            </a:r>
            <a:r>
              <a:rPr lang="en-US" sz="2000" dirty="0">
                <a:latin typeface="Times New Roman" pitchFamily="18" charset="0"/>
                <a:cs typeface="Times New Roman" pitchFamily="18" charset="0"/>
              </a:rPr>
              <a:t>W</a:t>
            </a:r>
            <a:r>
              <a:rPr lang="en-US" sz="2000" dirty="0" smtClean="0">
                <a:latin typeface="Times New Roman" pitchFamily="18" charset="0"/>
                <a:cs typeface="Times New Roman" pitchFamily="18" charset="0"/>
              </a:rPr>
              <a:t>orking is high.</a:t>
            </a:r>
          </a:p>
          <a:p>
            <a:pPr>
              <a:buFont typeface="Wingdings" pitchFamily="2" charset="2"/>
              <a:buChar char="v"/>
            </a:pPr>
            <a:r>
              <a:rPr lang="en-US" sz="2000" dirty="0" smtClean="0">
                <a:latin typeface="Times New Roman" pitchFamily="18" charset="0"/>
                <a:cs typeface="Times New Roman" pitchFamily="18" charset="0"/>
              </a:rPr>
              <a:t>Higher educated people default less.</a:t>
            </a:r>
          </a:p>
          <a:p>
            <a:pPr>
              <a:buFont typeface="Wingdings" pitchFamily="2" charset="2"/>
              <a:buChar char="v"/>
            </a:pPr>
            <a:r>
              <a:rPr lang="en-US" sz="2000" dirty="0" smtClean="0">
                <a:latin typeface="Times New Roman" pitchFamily="18" charset="0"/>
                <a:cs typeface="Times New Roman" pitchFamily="18" charset="0"/>
              </a:rPr>
              <a:t>Proportion of Defaulters for those who lives in Rented apartment is less.</a:t>
            </a:r>
          </a:p>
          <a:p>
            <a:pPr>
              <a:buFont typeface="Wingdings" pitchFamily="2" charset="2"/>
              <a:buChar char="v"/>
            </a:pPr>
            <a:r>
              <a:rPr lang="en-US" sz="2000" dirty="0" smtClean="0">
                <a:latin typeface="Times New Roman" pitchFamily="18" charset="0"/>
                <a:cs typeface="Times New Roman" pitchFamily="18" charset="0"/>
              </a:rPr>
              <a:t>Married people default more. </a:t>
            </a:r>
          </a:p>
          <a:p>
            <a:pPr>
              <a:buFont typeface="Wingdings" pitchFamily="2" charset="2"/>
              <a:buChar char="v"/>
            </a:pPr>
            <a:r>
              <a:rPr lang="en-US" sz="2000" dirty="0" smtClean="0">
                <a:latin typeface="Times New Roman" pitchFamily="18" charset="0"/>
                <a:cs typeface="Times New Roman" pitchFamily="18" charset="0"/>
              </a:rPr>
              <a:t> Cash loans have high defaulters, </a:t>
            </a:r>
            <a:r>
              <a:rPr lang="en-US" sz="2000" dirty="0">
                <a:latin typeface="Times New Roman" pitchFamily="18" charset="0"/>
                <a:cs typeface="Times New Roman" pitchFamily="18" charset="0"/>
              </a:rPr>
              <a:t>Bank should provide more Revolving Loans</a:t>
            </a:r>
            <a:r>
              <a:rPr lang="en-US" sz="2000" dirty="0" smtClean="0">
                <a:latin typeface="Times New Roman" pitchFamily="18" charset="0"/>
                <a:cs typeface="Times New Roman" pitchFamily="18" charset="0"/>
              </a:rPr>
              <a:t>.</a:t>
            </a:r>
          </a:p>
          <a:p>
            <a:pPr>
              <a:buFont typeface="Wingdings" pitchFamily="2" charset="2"/>
              <a:buChar char="v"/>
            </a:pPr>
            <a:r>
              <a:rPr lang="en-US" sz="2000" dirty="0" smtClean="0">
                <a:latin typeface="Times New Roman" pitchFamily="18" charset="0"/>
                <a:cs typeface="Times New Roman" pitchFamily="18" charset="0"/>
              </a:rPr>
              <a:t>Old-age people are safer as they are less default less, middle age people default more.</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endParaRPr lang="en-US" sz="2000" dirty="0" smtClean="0">
              <a:latin typeface="Times New Roman" pitchFamily="18" charset="0"/>
              <a:cs typeface="Times New Roman" pitchFamily="18" charset="0"/>
            </a:endParaRPr>
          </a:p>
        </p:txBody>
      </p:sp>
      <p:sp>
        <p:nvSpPr>
          <p:cNvPr id="3" name="Title 2"/>
          <p:cNvSpPr>
            <a:spLocks noGrp="1"/>
          </p:cNvSpPr>
          <p:nvPr>
            <p:ph type="title"/>
          </p:nvPr>
        </p:nvSpPr>
        <p:spPr>
          <a:xfrm>
            <a:off x="827584" y="282352"/>
            <a:ext cx="7543800" cy="914400"/>
          </a:xfrm>
        </p:spPr>
        <p:txBody>
          <a:bodyPr/>
          <a:lstStyle/>
          <a:p>
            <a:r>
              <a:rPr lang="en-US" sz="2800" dirty="0" smtClean="0">
                <a:solidFill>
                  <a:srgbClr val="FFFF00"/>
                </a:solidFill>
                <a:latin typeface="Times New Roman" pitchFamily="18" charset="0"/>
                <a:cs typeface="Times New Roman" pitchFamily="18" charset="0"/>
              </a:rPr>
              <a:t>Conclusions -</a:t>
            </a:r>
            <a:endParaRPr lang="en-IN"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978381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9792" y="2852936"/>
            <a:ext cx="7543800" cy="914400"/>
          </a:xfrm>
        </p:spPr>
        <p:txBody>
          <a:bodyPr/>
          <a:lstStyle/>
          <a:p>
            <a:r>
              <a:rPr lang="en-US" sz="4800" dirty="0" smtClean="0">
                <a:latin typeface="Times New Roman" pitchFamily="18" charset="0"/>
                <a:cs typeface="Times New Roman" pitchFamily="18" charset="0"/>
              </a:rPr>
              <a:t>Thank You…</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221778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257" y="1484784"/>
            <a:ext cx="610256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539552" y="764704"/>
            <a:ext cx="7853496" cy="5831971"/>
          </a:xfrm>
        </p:spPr>
        <p:txBody>
          <a:bodyPr/>
          <a:lstStyle/>
          <a:p>
            <a:pPr marL="342900" indent="-342900">
              <a:buFont typeface="Wingdings" pitchFamily="2" charset="2"/>
              <a:buChar char="v"/>
            </a:pPr>
            <a:r>
              <a:rPr lang="en-US" sz="2000" dirty="0" smtClean="0">
                <a:effectLst/>
                <a:latin typeface="Times New Roman" pitchFamily="18" charset="0"/>
                <a:cs typeface="Times New Roman" pitchFamily="18" charset="0"/>
              </a:rPr>
              <a:t> </a:t>
            </a:r>
            <a:r>
              <a:rPr lang="en-US" sz="2000" dirty="0" smtClean="0">
                <a:solidFill>
                  <a:srgbClr val="FFFF00"/>
                </a:solidFill>
                <a:effectLst/>
                <a:latin typeface="Times New Roman" pitchFamily="18" charset="0"/>
                <a:cs typeface="Times New Roman" pitchFamily="18" charset="0"/>
              </a:rPr>
              <a:t>GENDER -</a:t>
            </a:r>
            <a:r>
              <a:rPr lang="en-US" sz="2000" dirty="0" smtClean="0">
                <a:effectLst/>
                <a:latin typeface="Times New Roman" pitchFamily="18" charset="0"/>
                <a:cs typeface="Times New Roman" pitchFamily="18" charset="0"/>
              </a:rPr>
              <a:t/>
            </a:r>
            <a:br>
              <a:rPr lang="en-US" sz="2000" dirty="0" smtClean="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gender, we can say Female are in majority in both the cases, Also Male % increases in Defaulter plot than Male % in Non-Defaulter </a:t>
            </a:r>
            <a:r>
              <a:rPr lang="en-US" sz="2000" dirty="0" smtClean="0">
                <a:effectLst/>
                <a:latin typeface="Times New Roman" pitchFamily="18" charset="0"/>
                <a:cs typeface="Times New Roman" pitchFamily="18" charset="0"/>
              </a:rPr>
              <a:t>plot.</a:t>
            </a:r>
            <a:endParaRPr lang="en-IN" sz="2000" dirty="0">
              <a:effectLst/>
              <a:latin typeface="Times New Roman" pitchFamily="18" charset="0"/>
              <a:cs typeface="Times New Roman" pitchFamily="18" charset="0"/>
            </a:endParaRPr>
          </a:p>
        </p:txBody>
      </p:sp>
      <p:sp>
        <p:nvSpPr>
          <p:cNvPr id="4" name="TextBox 3"/>
          <p:cNvSpPr txBox="1"/>
          <p:nvPr/>
        </p:nvSpPr>
        <p:spPr>
          <a:xfrm>
            <a:off x="1043608" y="404664"/>
            <a:ext cx="5616624" cy="461665"/>
          </a:xfrm>
          <a:prstGeom prst="rect">
            <a:avLst/>
          </a:prstGeom>
          <a:noFill/>
        </p:spPr>
        <p:txBody>
          <a:bodyPr wrap="square" rtlCol="0">
            <a:spAutoFit/>
          </a:bodyPr>
          <a:lstStyle/>
          <a:p>
            <a:pPr algn="ctr"/>
            <a:r>
              <a:rPr lang="en-US" sz="2400" u="sng" dirty="0" err="1" smtClean="0">
                <a:solidFill>
                  <a:srgbClr val="FFFF00"/>
                </a:solidFill>
                <a:latin typeface="Times New Roman" pitchFamily="18" charset="0"/>
                <a:cs typeface="Times New Roman" pitchFamily="18" charset="0"/>
              </a:rPr>
              <a:t>Univariate</a:t>
            </a:r>
            <a:r>
              <a:rPr lang="en-US" sz="2400" u="sng" dirty="0" smtClean="0">
                <a:solidFill>
                  <a:srgbClr val="FFFF00"/>
                </a:solidFill>
                <a:latin typeface="Times New Roman" pitchFamily="18" charset="0"/>
                <a:cs typeface="Times New Roman" pitchFamily="18" charset="0"/>
              </a:rPr>
              <a:t> Analysis</a:t>
            </a:r>
          </a:p>
        </p:txBody>
      </p:sp>
      <p:sp>
        <p:nvSpPr>
          <p:cNvPr id="5" name="TextBox 4"/>
          <p:cNvSpPr txBox="1"/>
          <p:nvPr/>
        </p:nvSpPr>
        <p:spPr>
          <a:xfrm flipH="1">
            <a:off x="-540568" y="981740"/>
            <a:ext cx="4783821" cy="430887"/>
          </a:xfrm>
          <a:prstGeom prst="rect">
            <a:avLst/>
          </a:prstGeom>
          <a:noFill/>
        </p:spPr>
        <p:txBody>
          <a:bodyPr wrap="square" rtlCol="0">
            <a:spAutoFit/>
          </a:bodyPr>
          <a:lstStyle/>
          <a:p>
            <a:pPr marL="342900" indent="-342900" algn="ctr">
              <a:buFont typeface="Wingdings" pitchFamily="2" charset="2"/>
              <a:buChar char="Ø"/>
            </a:pPr>
            <a:r>
              <a:rPr lang="en-US" sz="2200" dirty="0">
                <a:latin typeface="Times New Roman" pitchFamily="18" charset="0"/>
                <a:cs typeface="Times New Roman" pitchFamily="18" charset="0"/>
              </a:rPr>
              <a:t>Categorical Variable</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8752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332656"/>
            <a:ext cx="6202521" cy="4471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395536" y="332656"/>
            <a:ext cx="7687816" cy="6026968"/>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INCOME TYPE</a:t>
            </a:r>
            <a:r>
              <a:rPr lang="en-US" sz="2000" dirty="0" smtClean="0">
                <a:solidFill>
                  <a:srgbClr val="FFFF00"/>
                </a:solidFill>
                <a:effectLst/>
                <a:latin typeface="Times New Roman" pitchFamily="18" charset="0"/>
                <a:cs typeface="Times New Roman" pitchFamily="18" charset="0"/>
              </a:rPr>
              <a:t> </a:t>
            </a:r>
            <a:r>
              <a:rPr lang="en-US" sz="2000" dirty="0" smtClean="0">
                <a:solidFill>
                  <a:srgbClr val="FFFF00"/>
                </a:solidFill>
                <a:effectLst/>
                <a:latin typeface="Times New Roman" pitchFamily="18" charset="0"/>
                <a:cs typeface="Times New Roman" pitchFamily="18" charset="0"/>
              </a:rPr>
              <a:t>–</a:t>
            </a:r>
            <a:r>
              <a:rPr lang="en-US" sz="2000" b="1" dirty="0" smtClean="0">
                <a:effectLst/>
                <a:latin typeface="Times New Roman" pitchFamily="18" charset="0"/>
                <a:cs typeface="Times New Roman" pitchFamily="18" charset="0"/>
              </a:rPr>
              <a:t/>
            </a:r>
            <a:br>
              <a:rPr lang="en-US" sz="2000" b="1" dirty="0" smtClean="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Income Type, we can say % Non-Defaulter decrease for who are working also the % of Non-Defaulter increases for </a:t>
            </a:r>
            <a:r>
              <a:rPr lang="en-US" sz="2000" dirty="0" smtClean="0">
                <a:effectLst/>
                <a:latin typeface="Times New Roman" pitchFamily="18" charset="0"/>
                <a:cs typeface="Times New Roman" pitchFamily="18" charset="0"/>
              </a:rPr>
              <a:t>Pensioners.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2014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476672"/>
            <a:ext cx="4267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467544" y="4365104"/>
            <a:ext cx="7853496" cy="1728192"/>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EDUCATION -</a:t>
            </a:r>
            <a:r>
              <a:rPr lang="en-US" sz="2000" dirty="0">
                <a:effectLst/>
                <a:latin typeface="Times New Roman" pitchFamily="18" charset="0"/>
                <a:cs typeface="Times New Roman" pitchFamily="18" charset="0"/>
              </a:rPr>
              <a:t/>
            </a:r>
            <a:br>
              <a:rPr lang="en-US" sz="2000" dirty="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Education, we can say % Non-Defaulter slightly </a:t>
            </a:r>
            <a:r>
              <a:rPr lang="en-US" sz="2000" dirty="0" smtClean="0">
                <a:effectLst/>
                <a:latin typeface="Times New Roman" pitchFamily="18" charset="0"/>
                <a:cs typeface="Times New Roman" pitchFamily="18" charset="0"/>
              </a:rPr>
              <a:t>decreases </a:t>
            </a:r>
            <a:r>
              <a:rPr lang="en-US" sz="2000" dirty="0">
                <a:effectLst/>
                <a:latin typeface="Times New Roman" pitchFamily="18" charset="0"/>
                <a:cs typeface="Times New Roman" pitchFamily="18" charset="0"/>
              </a:rPr>
              <a:t>for those who are completed </a:t>
            </a:r>
            <a:r>
              <a:rPr lang="en-US" sz="2000" dirty="0" smtClean="0">
                <a:effectLst/>
                <a:latin typeface="Times New Roman" pitchFamily="18" charset="0"/>
                <a:cs typeface="Times New Roman" pitchFamily="18" charset="0"/>
              </a:rPr>
              <a:t>their Secondary/Secondary </a:t>
            </a:r>
            <a:r>
              <a:rPr lang="en-US" sz="2000" dirty="0">
                <a:effectLst/>
                <a:latin typeface="Times New Roman" pitchFamily="18" charset="0"/>
                <a:cs typeface="Times New Roman" pitchFamily="18" charset="0"/>
              </a:rPr>
              <a:t>special education also the % of Non-Defaulter increases </a:t>
            </a:r>
            <a:r>
              <a:rPr lang="en-US" sz="2000" dirty="0" smtClean="0">
                <a:effectLst/>
                <a:latin typeface="Times New Roman" pitchFamily="18" charset="0"/>
                <a:cs typeface="Times New Roman" pitchFamily="18" charset="0"/>
              </a:rPr>
              <a:t>for those </a:t>
            </a:r>
            <a:r>
              <a:rPr lang="en-US" sz="2000" dirty="0">
                <a:effectLst/>
                <a:latin typeface="Times New Roman" pitchFamily="18" charset="0"/>
                <a:cs typeface="Times New Roman" pitchFamily="18" charset="0"/>
              </a:rPr>
              <a:t>who completed Higher </a:t>
            </a:r>
            <a:r>
              <a:rPr lang="en-US" sz="2000" dirty="0" smtClean="0">
                <a:effectLst/>
                <a:latin typeface="Times New Roman" pitchFamily="18" charset="0"/>
                <a:cs typeface="Times New Roman" pitchFamily="18" charset="0"/>
              </a:rPr>
              <a:t>Education.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408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692696"/>
            <a:ext cx="477347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653136"/>
            <a:ext cx="7543800" cy="128208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HOUSING TYPE –</a:t>
            </a:r>
            <a:r>
              <a:rPr lang="en-US" sz="2000" dirty="0" smtClean="0">
                <a:effectLst/>
                <a:latin typeface="Times New Roman" pitchFamily="18" charset="0"/>
                <a:cs typeface="Times New Roman" pitchFamily="18" charset="0"/>
              </a:rPr>
              <a:t/>
            </a:r>
            <a:br>
              <a:rPr lang="en-US" sz="2000" dirty="0" smtClean="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Housing Type, we can say % of Non-Defaulter and Defaulter remain same for </a:t>
            </a:r>
            <a:r>
              <a:rPr lang="en-US" sz="2000" dirty="0" smtClean="0">
                <a:effectLst/>
                <a:latin typeface="Times New Roman" pitchFamily="18" charset="0"/>
                <a:cs typeface="Times New Roman" pitchFamily="18" charset="0"/>
              </a:rPr>
              <a:t>those who </a:t>
            </a:r>
            <a:r>
              <a:rPr lang="en-US" sz="2000" dirty="0">
                <a:effectLst/>
                <a:latin typeface="Times New Roman" pitchFamily="18" charset="0"/>
                <a:cs typeface="Times New Roman" pitchFamily="18" charset="0"/>
              </a:rPr>
              <a:t>are living in </a:t>
            </a:r>
            <a:r>
              <a:rPr lang="en-US" sz="2000" dirty="0" smtClean="0">
                <a:effectLst/>
                <a:latin typeface="Times New Roman" pitchFamily="18" charset="0"/>
                <a:cs typeface="Times New Roman" pitchFamily="18" charset="0"/>
              </a:rPr>
              <a:t>House/Apartment.</a:t>
            </a:r>
            <a:endParaRPr lang="en-IN"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88938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620688"/>
            <a:ext cx="482016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755576" y="4437112"/>
            <a:ext cx="7543800" cy="1642120"/>
          </a:xfrm>
        </p:spPr>
        <p:txBody>
          <a:bodyPr/>
          <a:lstStyle/>
          <a:p>
            <a:pPr marL="342900" indent="-342900">
              <a:buFont typeface="Wingdings" pitchFamily="2" charset="2"/>
              <a:buChar char="v"/>
            </a:pPr>
            <a:r>
              <a:rPr lang="en-US" sz="2000" dirty="0" smtClean="0">
                <a:solidFill>
                  <a:srgbClr val="FFFF00"/>
                </a:solidFill>
                <a:effectLst/>
                <a:latin typeface="Times New Roman" pitchFamily="18" charset="0"/>
                <a:cs typeface="Times New Roman" pitchFamily="18" charset="0"/>
              </a:rPr>
              <a:t>FAMILY STATUS –</a:t>
            </a:r>
            <a:r>
              <a:rPr lang="en-US" sz="2000" dirty="0" smtClean="0">
                <a:effectLst/>
                <a:latin typeface="Times New Roman" pitchFamily="18" charset="0"/>
                <a:cs typeface="Times New Roman" pitchFamily="18" charset="0"/>
              </a:rPr>
              <a:t/>
            </a:r>
            <a:br>
              <a:rPr lang="en-US" sz="2000" dirty="0" smtClean="0">
                <a:effectLst/>
                <a:latin typeface="Times New Roman" pitchFamily="18" charset="0"/>
                <a:cs typeface="Times New Roman" pitchFamily="18" charset="0"/>
              </a:rPr>
            </a:br>
            <a:r>
              <a:rPr lang="en-US" sz="2000" dirty="0" smtClean="0">
                <a:effectLst/>
                <a:latin typeface="Times New Roman" pitchFamily="18" charset="0"/>
                <a:cs typeface="Times New Roman" pitchFamily="18" charset="0"/>
              </a:rPr>
              <a:t>By </a:t>
            </a:r>
            <a:r>
              <a:rPr lang="en-US" sz="2000" dirty="0">
                <a:effectLst/>
                <a:latin typeface="Times New Roman" pitchFamily="18" charset="0"/>
                <a:cs typeface="Times New Roman" pitchFamily="18" charset="0"/>
              </a:rPr>
              <a:t>comparing both the plots on the basis of Family Status, we can say % of Non-Defaulter decrease for those who are done Civil marriage also the % of Non-Defaulter increases for Married </a:t>
            </a:r>
            <a:r>
              <a:rPr lang="en-US" sz="2000" dirty="0" smtClean="0">
                <a:effectLst/>
                <a:latin typeface="Times New Roman" pitchFamily="18" charset="0"/>
                <a:cs typeface="Times New Roman" pitchFamily="18" charset="0"/>
              </a:rPr>
              <a:t>people.</a:t>
            </a:r>
            <a:endParaRPr lang="en-IN" sz="2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593203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316</TotalTime>
  <Words>551</Words>
  <Application>Microsoft Office PowerPoint</Application>
  <PresentationFormat>On-screen Show (4:3)</PresentationFormat>
  <Paragraphs>90</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Elemental</vt:lpstr>
      <vt:lpstr>CREDIT RISK ANALYSIS</vt:lpstr>
      <vt:lpstr>Problem Statement -</vt:lpstr>
      <vt:lpstr>Analysis Done On Application Data -</vt:lpstr>
      <vt:lpstr>The above pie chart clearly shows that, there is high imbalance between two TARGET variables, for Non-Defaulters it is 92% &amp; for Defaulters it is 8%.</vt:lpstr>
      <vt:lpstr> GENDER - By comparing both the plots on the basis of gender, we can say Female are in majority in both the cases, Also Male % increases in Defaulter plot than Male % in Non-Defaulter plot.</vt:lpstr>
      <vt:lpstr>INCOME TYPE – By comparing both the plots on the basis of Income Type, we can say % Non-Defaulter decrease for who are working also the % of Non-Defaulter increases for Pensioners.</vt:lpstr>
      <vt:lpstr>EDUCATION - By comparing both the plots on the basis of Education, we can say % Non-Defaulter slightly decreases for those who are completed their Secondary/Secondary special education also the % of Non-Defaulter increases for those who completed Higher Education.</vt:lpstr>
      <vt:lpstr>HOUSING TYPE – By comparing both the plots on the basis of Housing Type, we can say % of Non-Defaulter and Defaulter remain same for those who are living in House/Apartment.</vt:lpstr>
      <vt:lpstr>FAMILY STATUS – By comparing both the plots on the basis of Family Status, we can say % of Non-Defaulter decrease for those who are done Civil marriage also the % of Non-Defaulter increases for Married people.</vt:lpstr>
      <vt:lpstr>LOAN CONTRACT TYPE – By comparing both the plots on the basis of Loan Contract Type, we can say % of Non-Defaulter and Defaulter remain same for Cash Loan Type also the % of Non-Defaulter increases for Revolving Loan.</vt:lpstr>
      <vt:lpstr>INCOME RANGE – By comparing both the plots on the basis of Income Range, we can say % of Non-Defaulter decrease for those who are Poor people, also the % of Non-Defaulter increases for Super Rich people.</vt:lpstr>
      <vt:lpstr>NAME SUITE TYPE – By comparing both the plots on the basis of Suite Type, we can say % of Non-Defaulter and Defaulter for all type remain the same.</vt:lpstr>
      <vt:lpstr>AGE RANGE – By comparing both the plots on the basis of Age, we can say % of Non-Defaulter decreases for Young people, also the % of Non-Defaulter increases for Middle Age people &amp; Old age people.</vt:lpstr>
      <vt:lpstr>FLAG OWN CAR – By comparing both the plots on the basis of Own Car, we can say % of Non-Defaulter slightly decreases for those who have No Car, also the % of Non-Defaulter increases for those people who have Own Car.</vt:lpstr>
      <vt:lpstr>LOAN ANNUITY – We can observe from both the plots that most of the clients are from first quartile than third quartile.</vt:lpstr>
      <vt:lpstr>GOODS PRICE AMOUNT – We can observe from both the plots that most of the clients are from first quartile than third quartile.</vt:lpstr>
      <vt:lpstr>CREDIT AMOUNT – We can observe from both the plots that most of the clients are from first quartile than third quartile.</vt:lpstr>
      <vt:lpstr>FAMILY MEMBERS – We can observe from both the plots that most of the clients are from first quartile than third quartile.</vt:lpstr>
      <vt:lpstr>We can say by observing above pair plot for Non-Defaulters that the density in the lower left corner is similar in all the cases, so the people are equally likely to Non-Default if the AMT_INCOME_TOTAL is small and the AMT_CREDIT is low.</vt:lpstr>
      <vt:lpstr>We can say by observing above pair plot for Defaulters that the density in the lower left corner is almost similar in all the cases, so the people are equally likely to default if the AMT_INCOME is small also the AMT_CREDIT is low.</vt:lpstr>
      <vt:lpstr>GENDER Vs CREDIT AMOUNT – By comparing above two plots on the basis of Gender and Credit Amount, The % of Non-Defaulter is increase for both Male and Female as compare to % of Defaulter.</vt:lpstr>
      <vt:lpstr>CREDIT AMOUNT RANGE Vs CREDIT AMOUNT –  By comparing above two plots on the basis of Credit Amount Range and Credit Amount, The % of Non-Defaulter is increasing for all the Credit Amount Range as compare to % of Defaulter.</vt:lpstr>
      <vt:lpstr>CONTRACT TYPE Vs CREDIT AMOUNT –  By comparing above two plots on the basis of Contract Type and Credit Amount, The % of Non-Defaulter increases for Cash Loan and Revolving Loan as compare to % of Defaulter.</vt:lpstr>
      <vt:lpstr>By observing above heatmap we can say that there is a high correlation between Maternity leave income type and Poor income range.</vt:lpstr>
      <vt:lpstr>Analysis Done On Previous Application Data</vt:lpstr>
      <vt:lpstr>PAYMENT TYPE –  By observing above horizontal bar plot, we can say that most of the people chose to pay cash through Bank.</vt:lpstr>
      <vt:lpstr>CLIENT TYPE – By observing above horizontal bar plot, we can say that most of the client are Repeater type.</vt:lpstr>
      <vt:lpstr>CONTRACT TYPE – By observing above horizontal bar plot, we can say that most of the people prefer Cash loans and Consumer loans.</vt:lpstr>
      <vt:lpstr>PRODUCT TYPE –  By observing above horizontal bar plot, we can say that most of the people chose x-sell product type.</vt:lpstr>
      <vt:lpstr>CONTRACT STATUS – By observing above horizontal bar plot, we can say that majority of the loans are approved.</vt:lpstr>
      <vt:lpstr>REJECTION REASON – By observing above horizontal bar plot, we can say that major reason for loan rejection is HC.</vt:lpstr>
      <vt:lpstr>CREDIT AMOUNT – We can observe from the above plot that most of the clients are from first quartile than third quartile. &amp; there are some outliers and the curve is not a bell curve.</vt:lpstr>
      <vt:lpstr>ANNUITY AMOUNT – We can observe from the above plot that most of the clients are from first quartile than third quartile. &amp; there are some outliers and the curve is not a bell curve.</vt:lpstr>
      <vt:lpstr>GOODS PRICE AMOUNT –  We can observe from the above plot that most of the clients are from first quartile, there are some outliers and the curve is not a bell curve.</vt:lpstr>
      <vt:lpstr>APPLICATION AMOUNT – We can observe from the above plot that most of the clients are from first quartile, there are some outliers and the curve is not a normal curve.</vt:lpstr>
      <vt:lpstr>We can observe from above pair plot that Increase of annuity increases Credit amount and Goods Price for the Previous application Data.</vt:lpstr>
      <vt:lpstr>CONTRACT STATUS Vs CREDIT AMOUNT – We can observe from above boxplot that if Credit amount is low the application may get canceled/Unused.</vt:lpstr>
      <vt:lpstr>CONTRACT STATUS Vs ANNUITY AMOUNT – We can observe from above boxplot that if Annuity amount is low is low the application may get canceled/Unused and if amount is high application get Approved or sometime Refused.</vt:lpstr>
      <vt:lpstr>CONTRACT TYPE Vs GOODS PRICE – We can observe from above boxplot that the loan contact type is Revolving loan if Goods Price is low and if Goods price is high then loan contract type is Consumer loans.</vt:lpstr>
      <vt:lpstr>We can observe from above boxplot that the loan contact type is Revolving loan if Goods Price is low and if Goods price is high then loan contract type is Consumer loans.</vt:lpstr>
      <vt:lpstr>Conclusions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Win-10</dc:creator>
  <cp:lastModifiedBy>Win-10</cp:lastModifiedBy>
  <cp:revision>33</cp:revision>
  <dcterms:created xsi:type="dcterms:W3CDTF">2022-03-29T17:21:01Z</dcterms:created>
  <dcterms:modified xsi:type="dcterms:W3CDTF">2022-03-30T20:26:02Z</dcterms:modified>
</cp:coreProperties>
</file>