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5" d="100"/>
          <a:sy n="85"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764DE79-268F-4C1A-8933-263129D2AF90}" type="datetimeFigureOut">
              <a:rPr lang="en-US" smtClean="0"/>
              <a:t>12/29/2024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82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5500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1866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0634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304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59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7790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1749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764DE79-268F-4C1A-8933-263129D2AF90}" type="datetimeFigureOut">
              <a:rPr lang="en-US" smtClean="0"/>
              <a:t>12/29/2024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973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47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12/29/2024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314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9769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692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57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81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7526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243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12/29/2024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2658309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latin typeface="Aharoni" panose="02010803020104030203" pitchFamily="2" charset="-79"/>
                <a:cs typeface="Aharoni" panose="02010803020104030203" pitchFamily="2" charset="-79"/>
              </a:rPr>
              <a:t>Marketing Analytics Project</a:t>
            </a:r>
            <a:endParaRPr lang="nb-NO"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normAutofit/>
          </a:bodyPr>
          <a:lstStyle/>
          <a:p>
            <a:pPr algn="r"/>
            <a:r>
              <a:rPr lang="nb-NO" sz="3600" dirty="0">
                <a:latin typeface="Aharoni" panose="02010803020104030203" pitchFamily="2" charset="-79"/>
                <a:cs typeface="Aharoni" panose="02010803020104030203" pitchFamily="2" charset="-79"/>
              </a:rPr>
              <a:t>By : Sumit Koshti</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1557867" y="422099"/>
            <a:ext cx="4718756" cy="830934"/>
          </a:xfrm>
        </p:spPr>
        <p:txBody>
          <a:bodyPr>
            <a:normAutofit/>
          </a:bodyPr>
          <a:lstStyle/>
          <a:p>
            <a:r>
              <a:rPr lang="nb-NO" sz="4000" dirty="0" err="1">
                <a:latin typeface="Aharoni" panose="02010803020104030203" pitchFamily="2" charset="-79"/>
                <a:cs typeface="Aharoni" panose="02010803020104030203" pitchFamily="2" charset="-79"/>
              </a:rPr>
              <a:t>Overview</a:t>
            </a:r>
            <a:endParaRPr lang="nb-NO" sz="4000" dirty="0">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409222" y="2253896"/>
            <a:ext cx="3644423" cy="4351338"/>
          </a:xfrm>
        </p:spPr>
        <p:txBody>
          <a:bodyPr>
            <a:normAutofit fontScale="62500" lnSpcReduction="20000"/>
          </a:bodyPr>
          <a:lstStyle/>
          <a:p>
            <a:pPr>
              <a:lnSpc>
                <a:spcPct val="160000"/>
              </a:lnSpc>
              <a:buFont typeface="Wingdings" panose="05000000000000000000" pitchFamily="2" charset="2"/>
              <a:buChar char="Ø"/>
            </a:pPr>
            <a:r>
              <a:rPr lang="en-US" sz="2000" b="1" dirty="0"/>
              <a:t>Declined Conversion Rates:  </a:t>
            </a:r>
            <a:r>
              <a:rPr lang="en-US" sz="2000" dirty="0"/>
              <a:t>Significant rebound to 10.3% in December, recovering from a low of 5.1% in October. </a:t>
            </a:r>
          </a:p>
          <a:p>
            <a:pPr>
              <a:lnSpc>
                <a:spcPct val="160000"/>
              </a:lnSpc>
              <a:buFont typeface="Wingdings" panose="05000000000000000000" pitchFamily="2" charset="2"/>
              <a:buChar char="Ø"/>
            </a:pPr>
            <a:r>
              <a:rPr lang="en-US" sz="2000" b="1" dirty="0"/>
              <a:t>Social Media Engagement:  </a:t>
            </a:r>
            <a:r>
              <a:rPr lang="en-US" sz="2000" dirty="0"/>
              <a:t>Overall views declined throughout the year. Click-through rate remains strong at 15.37%, indicating effective engagement among active users.</a:t>
            </a:r>
          </a:p>
          <a:p>
            <a:pPr>
              <a:lnSpc>
                <a:spcPct val="160000"/>
              </a:lnSpc>
              <a:buFont typeface="Wingdings" panose="05000000000000000000" pitchFamily="2" charset="2"/>
              <a:buChar char="Ø"/>
            </a:pPr>
            <a:r>
              <a:rPr lang="en-US" sz="2000" b="1" dirty="0"/>
              <a:t>Customer Feedback Analysis: </a:t>
            </a:r>
            <a:r>
              <a:rPr lang="en-US" sz="2000" dirty="0"/>
              <a:t>Ratings are steady, averaging 3.7, but below the target of 4.0. Products rated below 3.5 require targeted improvement to enhance customer satisfaction.</a:t>
            </a:r>
            <a:endParaRPr lang="nb-NO" sz="2000" dirty="0"/>
          </a:p>
        </p:txBody>
      </p:sp>
      <p:pic>
        <p:nvPicPr>
          <p:cNvPr id="10" name="Picture 9">
            <a:extLst>
              <a:ext uri="{FF2B5EF4-FFF2-40B4-BE49-F238E27FC236}">
                <a16:creationId xmlns:a16="http://schemas.microsoft.com/office/drawing/2014/main" id="{3F55D0D0-43ED-40E1-B9AC-6806854D2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924" y="1690688"/>
            <a:ext cx="7263854" cy="4914546"/>
          </a:xfrm>
          <a:prstGeom prst="rect">
            <a:avLst/>
          </a:prstGeom>
        </p:spPr>
      </p:pic>
      <p:sp>
        <p:nvSpPr>
          <p:cNvPr id="16" name="Rectangle 15">
            <a:extLst>
              <a:ext uri="{FF2B5EF4-FFF2-40B4-BE49-F238E27FC236}">
                <a16:creationId xmlns:a16="http://schemas.microsoft.com/office/drawing/2014/main" id="{6FB8B3B2-9138-4F78-83B8-783A63C899B3}"/>
              </a:ext>
            </a:extLst>
          </p:cNvPr>
          <p:cNvSpPr/>
          <p:nvPr/>
        </p:nvSpPr>
        <p:spPr>
          <a:xfrm>
            <a:off x="7857067" y="2253896"/>
            <a:ext cx="462844" cy="88309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62376294-CC13-4ECD-8442-7C8821E93064}"/>
              </a:ext>
            </a:extLst>
          </p:cNvPr>
          <p:cNvSpPr/>
          <p:nvPr/>
        </p:nvSpPr>
        <p:spPr>
          <a:xfrm>
            <a:off x="7857067" y="5554134"/>
            <a:ext cx="462844" cy="666044"/>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67208275-DAFA-4E79-B131-7EF4D0D27B5A}"/>
              </a:ext>
            </a:extLst>
          </p:cNvPr>
          <p:cNvSpPr/>
          <p:nvPr/>
        </p:nvSpPr>
        <p:spPr>
          <a:xfrm>
            <a:off x="11434233" y="3307643"/>
            <a:ext cx="160867" cy="316089"/>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676BB9E-D8A0-4A9C-9A6B-492EABD39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849" y="2270301"/>
            <a:ext cx="6372225" cy="3609975"/>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1687688" y="550554"/>
            <a:ext cx="10058400" cy="756110"/>
          </a:xfrm>
        </p:spPr>
        <p:txBody>
          <a:bodyPr>
            <a:normAutofit/>
          </a:bodyPr>
          <a:lstStyle/>
          <a:p>
            <a:r>
              <a:rPr lang="nb-NO" sz="4000" dirty="0" err="1">
                <a:latin typeface="Aharoni" panose="02010803020104030203" pitchFamily="2" charset="-79"/>
                <a:cs typeface="Aharoni" panose="02010803020104030203" pitchFamily="2" charset="-79"/>
              </a:rPr>
              <a:t>Decreased</a:t>
            </a:r>
            <a:r>
              <a:rPr lang="nb-NO" sz="4000" dirty="0">
                <a:latin typeface="Aharoni" panose="02010803020104030203" pitchFamily="2" charset="-79"/>
                <a:cs typeface="Aharoni" panose="02010803020104030203" pitchFamily="2" charset="-79"/>
              </a:rPr>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454377" y="1433689"/>
            <a:ext cx="4936286" cy="5283200"/>
          </a:xfrm>
        </p:spPr>
        <p:txBody>
          <a:bodyPr>
            <a:normAutofit fontScale="92500" lnSpcReduction="10000"/>
          </a:bodyPr>
          <a:lstStyle/>
          <a:p>
            <a:pPr>
              <a:lnSpc>
                <a:spcPct val="130000"/>
              </a:lnSpc>
              <a:spcBef>
                <a:spcPts val="900"/>
              </a:spcBef>
              <a:buFont typeface="Wingdings" panose="05000000000000000000" pitchFamily="2" charset="2"/>
              <a:buChar char="Ø"/>
            </a:pPr>
            <a:r>
              <a:rPr lang="en-US" sz="1500" b="1" dirty="0"/>
              <a:t>General Conversion Trend:</a:t>
            </a:r>
          </a:p>
          <a:p>
            <a:pPr marL="514350" indent="-514350">
              <a:lnSpc>
                <a:spcPct val="130000"/>
              </a:lnSpc>
              <a:spcBef>
                <a:spcPts val="900"/>
              </a:spcBef>
              <a:buAutoNum type="arabicPeriod"/>
            </a:pPr>
            <a:r>
              <a:rPr lang="en-US" sz="1400" dirty="0"/>
              <a:t>Conversion rates fluctuated throughout the year, with peaks in July and September.</a:t>
            </a:r>
          </a:p>
          <a:p>
            <a:pPr marL="514350" indent="-514350">
              <a:lnSpc>
                <a:spcPct val="130000"/>
              </a:lnSpc>
              <a:spcBef>
                <a:spcPts val="900"/>
              </a:spcBef>
              <a:buAutoNum type="arabicPeriod"/>
            </a:pPr>
            <a:r>
              <a:rPr lang="en-US" sz="1400" dirty="0"/>
              <a:t>Seasonal products drove higher conversions, presenting an opportunity to target underperforming months.</a:t>
            </a:r>
          </a:p>
          <a:p>
            <a:pPr>
              <a:lnSpc>
                <a:spcPct val="130000"/>
              </a:lnSpc>
              <a:spcBef>
                <a:spcPts val="900"/>
              </a:spcBef>
              <a:buFont typeface="Wingdings" panose="05000000000000000000" pitchFamily="2" charset="2"/>
              <a:buChar char="Ø"/>
            </a:pPr>
            <a:r>
              <a:rPr lang="en-US" sz="1500" b="1" dirty="0"/>
              <a:t>Lowest Conversion Month:</a:t>
            </a:r>
          </a:p>
          <a:p>
            <a:pPr marL="514350" indent="-514350">
              <a:lnSpc>
                <a:spcPct val="130000"/>
              </a:lnSpc>
              <a:spcBef>
                <a:spcPts val="900"/>
              </a:spcBef>
              <a:buAutoNum type="arabicPeriod"/>
            </a:pPr>
            <a:r>
              <a:rPr lang="en-US" sz="1400" dirty="0"/>
              <a:t>May saw the lowest conversion rate at 4.5%, with no standout product performance.</a:t>
            </a:r>
          </a:p>
          <a:p>
            <a:pPr marL="514350" indent="-514350">
              <a:lnSpc>
                <a:spcPct val="130000"/>
              </a:lnSpc>
              <a:spcBef>
                <a:spcPts val="900"/>
              </a:spcBef>
              <a:buAutoNum type="arabicPeriod"/>
            </a:pPr>
            <a:r>
              <a:rPr lang="en-US" sz="1400" dirty="0"/>
              <a:t>Suggests a need for improved marketing strategies or promotions during this time.</a:t>
            </a:r>
          </a:p>
          <a:p>
            <a:pPr>
              <a:lnSpc>
                <a:spcPct val="130000"/>
              </a:lnSpc>
              <a:spcBef>
                <a:spcPts val="900"/>
              </a:spcBef>
              <a:buFont typeface="Wingdings" panose="05000000000000000000" pitchFamily="2" charset="2"/>
              <a:buChar char="Ø"/>
            </a:pPr>
            <a:r>
              <a:rPr lang="en-US" sz="1500" b="1" dirty="0"/>
              <a:t>Highest Conversion Rates:</a:t>
            </a:r>
          </a:p>
          <a:p>
            <a:pPr marL="514350" indent="-514350">
              <a:lnSpc>
                <a:spcPct val="130000"/>
              </a:lnSpc>
              <a:spcBef>
                <a:spcPts val="900"/>
              </a:spcBef>
              <a:buAutoNum type="arabicPeriod"/>
            </a:pPr>
            <a:r>
              <a:rPr lang="en-US" sz="1400" dirty="0"/>
              <a:t>January achieved the highest conversion rate at 19.6%, led by Ski Boots with an exceptional 150% conversion.</a:t>
            </a:r>
          </a:p>
          <a:p>
            <a:pPr marL="514350" indent="-514350">
              <a:lnSpc>
                <a:spcPct val="130000"/>
              </a:lnSpc>
              <a:spcBef>
                <a:spcPts val="900"/>
              </a:spcBef>
              <a:buAutoNum type="arabicPeriod"/>
            </a:pPr>
            <a:r>
              <a:rPr lang="en-US" sz="1400" dirty="0"/>
              <a:t>Indicates strong seasonal demand and effective marketing efforts at the start of the year.</a:t>
            </a:r>
          </a:p>
        </p:txBody>
      </p:sp>
      <p:sp>
        <p:nvSpPr>
          <p:cNvPr id="9" name="Rectangle 8">
            <a:extLst>
              <a:ext uri="{FF2B5EF4-FFF2-40B4-BE49-F238E27FC236}">
                <a16:creationId xmlns:a16="http://schemas.microsoft.com/office/drawing/2014/main" id="{645D9E96-54EE-4BF1-AAD4-8EC82425804A}"/>
              </a:ext>
            </a:extLst>
          </p:cNvPr>
          <p:cNvSpPr/>
          <p:nvPr/>
        </p:nvSpPr>
        <p:spPr>
          <a:xfrm>
            <a:off x="6581574" y="2408534"/>
            <a:ext cx="456981" cy="3363559"/>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1F516E46-E503-43ED-808C-85B8CF72E31E}"/>
              </a:ext>
            </a:extLst>
          </p:cNvPr>
          <p:cNvSpPr/>
          <p:nvPr/>
        </p:nvSpPr>
        <p:spPr>
          <a:xfrm>
            <a:off x="8184445" y="2352364"/>
            <a:ext cx="372534" cy="340088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936979" y="652856"/>
            <a:ext cx="10058400" cy="777804"/>
          </a:xfrm>
        </p:spPr>
        <p:txBody>
          <a:bodyPr>
            <a:normAutofit/>
          </a:bodyPr>
          <a:lstStyle/>
          <a:p>
            <a:r>
              <a:rPr lang="en-US" sz="4000" dirty="0">
                <a:latin typeface="Aharoni" panose="02010803020104030203" pitchFamily="2" charset="-79"/>
                <a:cs typeface="Aharoni" panose="02010803020104030203" pitchFamily="2" charset="-79"/>
              </a:rPr>
              <a:t>Reduced Customer Engagement</a:t>
            </a:r>
            <a:endParaRPr lang="nb-NO"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368852" y="2069390"/>
            <a:ext cx="5181600" cy="4608511"/>
          </a:xfrm>
        </p:spPr>
        <p:txBody>
          <a:bodyPr>
            <a:normAutofit/>
          </a:bodyPr>
          <a:lstStyle/>
          <a:p>
            <a:pPr>
              <a:lnSpc>
                <a:spcPct val="130000"/>
              </a:lnSpc>
              <a:buFont typeface="Wingdings" panose="05000000000000000000" pitchFamily="2" charset="2"/>
              <a:buChar char="Ø"/>
            </a:pPr>
            <a:r>
              <a:rPr lang="en-US" sz="1500" b="1" dirty="0"/>
              <a:t>Audience Engagement Trend: </a:t>
            </a:r>
            <a:r>
              <a:rPr lang="en-US" sz="1400" dirty="0"/>
              <a:t>Views reached their highest in March and April but steadily declined from August onward, highlighting reduced engagement in the latter half of the year.</a:t>
            </a:r>
          </a:p>
          <a:p>
            <a:pPr>
              <a:lnSpc>
                <a:spcPct val="130000"/>
              </a:lnSpc>
              <a:buFont typeface="Wingdings" panose="05000000000000000000" pitchFamily="2" charset="2"/>
              <a:buChar char="Ø"/>
            </a:pPr>
            <a:r>
              <a:rPr lang="en-US" sz="1500" b="1" dirty="0"/>
              <a:t>Low Interaction Rates: </a:t>
            </a:r>
            <a:r>
              <a:rPr lang="en-US" sz="1400" dirty="0"/>
              <a:t>Clicks and likes were consistently low relative to views, indicating a need for more compelling content or stronger calls to action.</a:t>
            </a:r>
            <a:endParaRPr lang="en-US" sz="2000" dirty="0"/>
          </a:p>
          <a:p>
            <a:pPr>
              <a:lnSpc>
                <a:spcPct val="130000"/>
              </a:lnSpc>
              <a:buFont typeface="Wingdings" panose="05000000000000000000" pitchFamily="2" charset="2"/>
              <a:buChar char="Ø"/>
            </a:pPr>
            <a:r>
              <a:rPr lang="en-US" sz="1500" b="1" dirty="0"/>
              <a:t>Content Type Performance</a:t>
            </a:r>
            <a:r>
              <a:rPr lang="en-US" sz="1400" b="1" dirty="0"/>
              <a:t>: </a:t>
            </a:r>
            <a:r>
              <a:rPr lang="en-US" sz="1400" dirty="0"/>
              <a:t>The highest number of views came from blog content, particularly in March and May, while social media and video content generated consistent but somewhat lower engagement</a:t>
            </a:r>
            <a:r>
              <a:rPr lang="en-US" sz="1300" dirty="0"/>
              <a:t>.</a:t>
            </a:r>
            <a:endParaRPr lang="nb-NO" sz="1300"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68005ED1-B0B7-41C4-8BAD-FBAD2803A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739" y="1864230"/>
            <a:ext cx="4257674" cy="2171700"/>
          </a:xfrm>
          <a:prstGeom prst="rect">
            <a:avLst/>
          </a:prstGeom>
        </p:spPr>
      </p:pic>
      <p:pic>
        <p:nvPicPr>
          <p:cNvPr id="10" name="Picture 9">
            <a:extLst>
              <a:ext uri="{FF2B5EF4-FFF2-40B4-BE49-F238E27FC236}">
                <a16:creationId xmlns:a16="http://schemas.microsoft.com/office/drawing/2014/main" id="{3749691A-8459-4953-8C2A-EF1E96245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87" y="4207556"/>
            <a:ext cx="4257675" cy="2380918"/>
          </a:xfrm>
          <a:prstGeom prst="rect">
            <a:avLst/>
          </a:prstGeom>
        </p:spPr>
      </p:pic>
      <p:cxnSp>
        <p:nvCxnSpPr>
          <p:cNvPr id="16" name="Straight Arrow Connector 15">
            <a:extLst>
              <a:ext uri="{FF2B5EF4-FFF2-40B4-BE49-F238E27FC236}">
                <a16:creationId xmlns:a16="http://schemas.microsoft.com/office/drawing/2014/main" id="{7DBFA9F5-594D-4D33-8C06-23DAD0CECCAC}"/>
              </a:ext>
            </a:extLst>
          </p:cNvPr>
          <p:cNvCxnSpPr>
            <a:cxnSpLocks/>
          </p:cNvCxnSpPr>
          <p:nvPr/>
        </p:nvCxnSpPr>
        <p:spPr>
          <a:xfrm>
            <a:off x="9414042" y="2873582"/>
            <a:ext cx="589383" cy="8355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5556D9B-7629-419C-AC7F-3513E4CA9E32}"/>
              </a:ext>
            </a:extLst>
          </p:cNvPr>
          <p:cNvCxnSpPr>
            <a:cxnSpLocks/>
          </p:cNvCxnSpPr>
          <p:nvPr/>
        </p:nvCxnSpPr>
        <p:spPr>
          <a:xfrm flipH="1">
            <a:off x="8703732" y="4965691"/>
            <a:ext cx="41768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a:xfrm>
            <a:off x="428978" y="244283"/>
            <a:ext cx="8086316" cy="1048405"/>
          </a:xfrm>
        </p:spPr>
        <p:txBody>
          <a:bodyPr>
            <a:normAutofit/>
          </a:bodyPr>
          <a:lstStyle/>
          <a:p>
            <a:r>
              <a:rPr lang="nb-NO" sz="4000" dirty="0" err="1">
                <a:latin typeface="Aharoni" panose="02010803020104030203" pitchFamily="2" charset="-79"/>
                <a:cs typeface="Aharoni" panose="02010803020104030203" pitchFamily="2" charset="-79"/>
              </a:rPr>
              <a:t>Customer</a:t>
            </a:r>
            <a:r>
              <a:rPr lang="nb-NO" sz="4000" dirty="0">
                <a:latin typeface="Aharoni" panose="02010803020104030203" pitchFamily="2" charset="-79"/>
                <a:cs typeface="Aharoni" panose="02010803020104030203" pitchFamily="2" charset="-79"/>
              </a:rPr>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623711" y="1507177"/>
            <a:ext cx="5743222" cy="5096243"/>
          </a:xfrm>
        </p:spPr>
        <p:txBody>
          <a:bodyPr>
            <a:noAutofit/>
          </a:bodyPr>
          <a:lstStyle/>
          <a:p>
            <a:pPr>
              <a:lnSpc>
                <a:spcPct val="150000"/>
              </a:lnSpc>
              <a:buFont typeface="Wingdings" panose="05000000000000000000" pitchFamily="2" charset="2"/>
              <a:buChar char="Ø"/>
            </a:pPr>
            <a:r>
              <a:rPr lang="en-US" sz="1500" b="1" dirty="0"/>
              <a:t>Customer Ratings Distribution: </a:t>
            </a:r>
            <a:r>
              <a:rPr lang="en-US" sz="1400" dirty="0"/>
              <a:t>Most customer reviews are positive, with 140 reviews at 4 stars and 135 at 5 stars, Indicating overall positive feedback. While lower ratings (1-2 stars) make up a smaller share, with 26 reviews at 1 star and 57 at 2 stars.</a:t>
            </a:r>
          </a:p>
          <a:p>
            <a:pPr>
              <a:lnSpc>
                <a:spcPct val="150000"/>
              </a:lnSpc>
              <a:buFont typeface="Wingdings" panose="05000000000000000000" pitchFamily="2" charset="2"/>
              <a:buChar char="Ø"/>
            </a:pPr>
            <a:r>
              <a:rPr lang="en-US" sz="1500" b="1" dirty="0"/>
              <a:t>Sentiment Analysis: </a:t>
            </a:r>
            <a:r>
              <a:rPr lang="en-US" sz="1400" dirty="0"/>
              <a:t>Positive sentiment prevails in 275 reviews, indicating overall customer satisfaction, while negative sentiment is seen in 80 reviews, with a few mixed and neutral sentiments, pointing to areas for improvement but strong overall approval.</a:t>
            </a:r>
          </a:p>
          <a:p>
            <a:pPr>
              <a:lnSpc>
                <a:spcPct val="150000"/>
              </a:lnSpc>
              <a:buFont typeface="Wingdings" panose="05000000000000000000" pitchFamily="2" charset="2"/>
              <a:buChar char="Ø"/>
            </a:pPr>
            <a:r>
              <a:rPr lang="en-US" sz="1500" b="1" dirty="0"/>
              <a:t>Opportunity for Improvement:</a:t>
            </a:r>
            <a:r>
              <a:rPr lang="en-US" sz="1500" dirty="0"/>
              <a:t> </a:t>
            </a:r>
            <a:r>
              <a:rPr lang="en-US" sz="1400" dirty="0"/>
              <a:t>The mixed positive and negative sentiments highlight opportunities to turn these experiences into more clearly positive ones, potentially improving overall ratings. Addressing the concerns in mixed reviews could enhance customer satisfaction.</a:t>
            </a:r>
          </a:p>
          <a:p>
            <a:pPr>
              <a:lnSpc>
                <a:spcPct val="170000"/>
              </a:lnSpc>
              <a:buFont typeface="Wingdings" panose="05000000000000000000" pitchFamily="2" charset="2"/>
              <a:buChar char="Ø"/>
            </a:pPr>
            <a:endParaRPr lang="nb-NO" sz="1300" dirty="0"/>
          </a:p>
        </p:txBody>
      </p:sp>
      <p:pic>
        <p:nvPicPr>
          <p:cNvPr id="9" name="Picture 8">
            <a:extLst>
              <a:ext uri="{FF2B5EF4-FFF2-40B4-BE49-F238E27FC236}">
                <a16:creationId xmlns:a16="http://schemas.microsoft.com/office/drawing/2014/main" id="{FF934B2B-D5E4-403F-A538-DD2FA6EC1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812" y="4055298"/>
            <a:ext cx="3274330" cy="2485818"/>
          </a:xfrm>
          <a:prstGeom prst="rect">
            <a:avLst/>
          </a:prstGeom>
        </p:spPr>
      </p:pic>
      <p:pic>
        <p:nvPicPr>
          <p:cNvPr id="11" name="Picture 10">
            <a:extLst>
              <a:ext uri="{FF2B5EF4-FFF2-40B4-BE49-F238E27FC236}">
                <a16:creationId xmlns:a16="http://schemas.microsoft.com/office/drawing/2014/main" id="{9AC5C4EB-54FB-41BD-B745-76DED2938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812" y="1292688"/>
            <a:ext cx="3260965" cy="2485818"/>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3086895" y="126310"/>
            <a:ext cx="5459412" cy="662164"/>
          </a:xfrm>
        </p:spPr>
        <p:txBody>
          <a:bodyPr>
            <a:normAutofit/>
          </a:bodyPr>
          <a:lstStyle/>
          <a:p>
            <a:pPr algn="ctr"/>
            <a:r>
              <a:rPr lang="nb-NO" dirty="0">
                <a:latin typeface="Aharoni" panose="02010803020104030203" pitchFamily="2" charset="-79"/>
                <a:cs typeface="Aharoni" panose="02010803020104030203" pitchFamily="2" charset="-79"/>
              </a:rPr>
              <a:t>Goals &amp; </a:t>
            </a:r>
            <a:r>
              <a:rPr lang="nb-NO" dirty="0" err="1">
                <a:latin typeface="Aharoni" panose="02010803020104030203" pitchFamily="2" charset="-79"/>
                <a:cs typeface="Aharoni" panose="02010803020104030203" pitchFamily="2" charset="-79"/>
              </a:rPr>
              <a:t>Actions</a:t>
            </a:r>
            <a:endParaRPr lang="nb-NO" dirty="0">
              <a:latin typeface="Aharoni" panose="02010803020104030203" pitchFamily="2" charset="-79"/>
              <a:cs typeface="Aharoni" panose="02010803020104030203" pitchFamily="2" charset="-79"/>
            </a:endParaRP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658814" y="924635"/>
            <a:ext cx="5157787" cy="440796"/>
          </a:xfrm>
        </p:spPr>
        <p:txBody>
          <a:bodyPr>
            <a:normAutofit lnSpcReduction="10000"/>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658814" y="1501592"/>
            <a:ext cx="5299074" cy="5215467"/>
          </a:xfrm>
        </p:spPr>
        <p:txBody>
          <a:bodyPr>
            <a:normAutofit/>
          </a:bodyPr>
          <a:lstStyle/>
          <a:p>
            <a:pPr>
              <a:lnSpc>
                <a:spcPct val="120000"/>
              </a:lnSpc>
              <a:spcBef>
                <a:spcPts val="800"/>
              </a:spcBef>
              <a:buFont typeface="Wingdings" panose="05000000000000000000" pitchFamily="2" charset="2"/>
              <a:buChar char="Ø"/>
            </a:pPr>
            <a:r>
              <a:rPr lang="en-US" sz="1500" b="1" dirty="0"/>
              <a:t>Increase Conversion Rates :</a:t>
            </a:r>
          </a:p>
          <a:p>
            <a:pPr marL="0" indent="0">
              <a:lnSpc>
                <a:spcPct val="120000"/>
              </a:lnSpc>
              <a:spcBef>
                <a:spcPts val="800"/>
              </a:spcBef>
              <a:buNone/>
            </a:pPr>
            <a:r>
              <a:rPr lang="en-US" sz="1400" b="1" dirty="0"/>
              <a:t>Goal: </a:t>
            </a:r>
            <a:r>
              <a:rPr lang="en-US" sz="1400" dirty="0"/>
              <a:t>Identify factors impacting the conversion rate and recommend improvements.</a:t>
            </a:r>
          </a:p>
          <a:p>
            <a:pPr marL="0" indent="0">
              <a:lnSpc>
                <a:spcPct val="120000"/>
              </a:lnSpc>
              <a:spcBef>
                <a:spcPts val="800"/>
              </a:spcBef>
              <a:buNone/>
            </a:pPr>
            <a:r>
              <a:rPr lang="en-US" sz="1400" b="1" dirty="0"/>
              <a:t>Insight: </a:t>
            </a:r>
            <a:r>
              <a:rPr lang="en-US" sz="1400" dirty="0"/>
              <a:t>Analyze key stages where visitors drop off and suggest optimizations to enhance the conversion funnel.</a:t>
            </a:r>
          </a:p>
          <a:p>
            <a:pPr>
              <a:lnSpc>
                <a:spcPct val="120000"/>
              </a:lnSpc>
              <a:spcBef>
                <a:spcPts val="800"/>
              </a:spcBef>
              <a:buFont typeface="Wingdings" panose="05000000000000000000" pitchFamily="2" charset="2"/>
              <a:buChar char="Ø"/>
            </a:pPr>
            <a:r>
              <a:rPr lang="en-US" sz="1500" b="1" dirty="0"/>
              <a:t>Enhance Customer Engagement :</a:t>
            </a:r>
          </a:p>
          <a:p>
            <a:pPr marL="0" indent="0">
              <a:lnSpc>
                <a:spcPct val="120000"/>
              </a:lnSpc>
              <a:spcBef>
                <a:spcPts val="800"/>
              </a:spcBef>
              <a:buNone/>
            </a:pPr>
            <a:r>
              <a:rPr lang="en-US" sz="1400" b="1" dirty="0"/>
              <a:t>Goal: </a:t>
            </a:r>
            <a:r>
              <a:rPr lang="en-US" sz="1400" dirty="0"/>
              <a:t>Determine which content types drive the highest engagement.</a:t>
            </a:r>
          </a:p>
          <a:p>
            <a:pPr marL="0" indent="0">
              <a:lnSpc>
                <a:spcPct val="120000"/>
              </a:lnSpc>
              <a:spcBef>
                <a:spcPts val="800"/>
              </a:spcBef>
              <a:buNone/>
            </a:pPr>
            <a:r>
              <a:rPr lang="en-US" sz="1400" b="1" dirty="0"/>
              <a:t>Insight</a:t>
            </a:r>
            <a:r>
              <a:rPr lang="en-US" sz="1400" dirty="0"/>
              <a:t>: Analyze interactions with different marketing content to refine content strategies and boost engagement.</a:t>
            </a:r>
          </a:p>
          <a:p>
            <a:pPr>
              <a:lnSpc>
                <a:spcPct val="120000"/>
              </a:lnSpc>
              <a:spcBef>
                <a:spcPts val="800"/>
              </a:spcBef>
              <a:buFont typeface="Wingdings" panose="05000000000000000000" pitchFamily="2" charset="2"/>
              <a:buChar char="Ø"/>
            </a:pPr>
            <a:r>
              <a:rPr lang="en-US" sz="1500" b="1" dirty="0"/>
              <a:t>Improve Customer Feedback Scores :</a:t>
            </a:r>
          </a:p>
          <a:p>
            <a:pPr marL="0" indent="0">
              <a:lnSpc>
                <a:spcPct val="120000"/>
              </a:lnSpc>
              <a:spcBef>
                <a:spcPts val="800"/>
              </a:spcBef>
              <a:buNone/>
            </a:pPr>
            <a:r>
              <a:rPr lang="en-US" sz="1400" b="1" dirty="0"/>
              <a:t>Goal: </a:t>
            </a:r>
            <a:r>
              <a:rPr lang="en-US" sz="1400" dirty="0"/>
              <a:t>Understand recurring themes in customer reviews and provide actionable insights.</a:t>
            </a:r>
          </a:p>
          <a:p>
            <a:pPr marL="0" indent="0">
              <a:lnSpc>
                <a:spcPct val="120000"/>
              </a:lnSpc>
              <a:spcBef>
                <a:spcPts val="800"/>
              </a:spcBef>
              <a:buNone/>
            </a:pPr>
            <a:r>
              <a:rPr lang="en-US" sz="1400" b="1" dirty="0"/>
              <a:t>Insight</a:t>
            </a:r>
            <a:r>
              <a:rPr lang="en-US" sz="1400" dirty="0"/>
              <a:t>: Identify common positive and negative feedback to guide improvements in products and services.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88957" y="788474"/>
            <a:ext cx="5183188" cy="576957"/>
          </a:xfrm>
        </p:spPr>
        <p:txBody>
          <a:bodyPr>
            <a:normAutofit lnSpcReduction="10000"/>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095999" y="1501591"/>
            <a:ext cx="5926667" cy="6186142"/>
          </a:xfrm>
        </p:spPr>
        <p:txBody>
          <a:bodyPr>
            <a:noAutofit/>
          </a:bodyPr>
          <a:lstStyle/>
          <a:p>
            <a:pPr>
              <a:lnSpc>
                <a:spcPct val="120000"/>
              </a:lnSpc>
              <a:spcBef>
                <a:spcPts val="800"/>
              </a:spcBef>
              <a:buFont typeface="Wingdings" panose="05000000000000000000" pitchFamily="2" charset="2"/>
              <a:buChar char="Ø"/>
            </a:pPr>
            <a:r>
              <a:rPr lang="en-US" sz="1500" b="1" dirty="0"/>
              <a:t>Increase Conversion Rates: </a:t>
            </a:r>
          </a:p>
          <a:p>
            <a:pPr>
              <a:lnSpc>
                <a:spcPct val="120000"/>
              </a:lnSpc>
              <a:spcBef>
                <a:spcPts val="800"/>
              </a:spcBef>
            </a:pPr>
            <a:r>
              <a:rPr lang="en-US" sz="1400" dirty="0"/>
              <a:t>Target High-Performing Product Categories: Focus marketing on products with high conversion rates, like Kayaks, Ski Boots, and Baseball Gloves. Launch seasonal promotions or personalized campaigns during peak months (e.g., January and September) to maximize trends.</a:t>
            </a:r>
          </a:p>
          <a:p>
            <a:pPr>
              <a:lnSpc>
                <a:spcPct val="120000"/>
              </a:lnSpc>
              <a:spcBef>
                <a:spcPts val="800"/>
              </a:spcBef>
              <a:buFont typeface="Wingdings" panose="05000000000000000000" pitchFamily="2" charset="2"/>
              <a:buChar char="Ø"/>
            </a:pPr>
            <a:r>
              <a:rPr lang="en-US" sz="1500" b="1" dirty="0"/>
              <a:t>Enhance Customer Engagement: </a:t>
            </a:r>
          </a:p>
          <a:p>
            <a:pPr>
              <a:lnSpc>
                <a:spcPct val="120000"/>
              </a:lnSpc>
              <a:spcBef>
                <a:spcPts val="800"/>
              </a:spcBef>
            </a:pPr>
            <a:r>
              <a:rPr lang="en-US" sz="1500" dirty="0"/>
              <a:t>Revitalize</a:t>
            </a:r>
            <a:r>
              <a:rPr lang="en-US" sz="1500" b="1" dirty="0"/>
              <a:t> </a:t>
            </a:r>
            <a:r>
              <a:rPr lang="en-US" sz="1400" dirty="0"/>
              <a:t>Content Strategy: Improve declining views and interaction rates by experimenting with engaging formats like interactive videos or user-generated content. Optimize call-to-action placement in social media and blog posts, especially during low-engagement months (September-December).</a:t>
            </a:r>
          </a:p>
          <a:p>
            <a:pPr>
              <a:lnSpc>
                <a:spcPct val="120000"/>
              </a:lnSpc>
              <a:spcBef>
                <a:spcPts val="800"/>
              </a:spcBef>
              <a:buFont typeface="Wingdings" panose="05000000000000000000" pitchFamily="2" charset="2"/>
              <a:buChar char="Ø"/>
            </a:pPr>
            <a:r>
              <a:rPr lang="en-US" sz="1500" b="1" dirty="0"/>
              <a:t>Improve Customer Feedback Scores: </a:t>
            </a:r>
          </a:p>
          <a:p>
            <a:pPr>
              <a:lnSpc>
                <a:spcPct val="120000"/>
              </a:lnSpc>
              <a:spcBef>
                <a:spcPts val="800"/>
              </a:spcBef>
            </a:pPr>
            <a:r>
              <a:rPr lang="en-US" sz="1400" dirty="0"/>
              <a:t>Address Mixed and Negative Feedback: Create a feedback loop to analyze mixed and negative reviews for recurring issues. Develop action plans to resolve these concerns, follow up with dissatisfied customers to address their issues, and encourage re-rating to help raise the average rating closer to the 4.0 target.</a:t>
            </a:r>
          </a:p>
          <a:p>
            <a:pPr>
              <a:lnSpc>
                <a:spcPct val="120000"/>
              </a:lnSpc>
              <a:spcBef>
                <a:spcPts val="800"/>
              </a:spcBef>
            </a:pPr>
            <a:endParaRPr lang="en-US" sz="900" dirty="0"/>
          </a:p>
          <a:p>
            <a:pPr>
              <a:lnSpc>
                <a:spcPct val="120000"/>
              </a:lnSpc>
              <a:spcBef>
                <a:spcPts val="800"/>
              </a:spcBef>
            </a:pPr>
            <a:endParaRPr lang="en-US" sz="900" dirty="0"/>
          </a:p>
          <a:p>
            <a:pPr>
              <a:lnSpc>
                <a:spcPct val="120000"/>
              </a:lnSpc>
              <a:spcBef>
                <a:spcPts val="800"/>
              </a:spcBef>
            </a:pPr>
            <a:endParaRPr lang="en-US" sz="900" dirty="0"/>
          </a:p>
          <a:p>
            <a:pPr>
              <a:lnSpc>
                <a:spcPct val="120000"/>
              </a:lnSpc>
              <a:spcBef>
                <a:spcPts val="800"/>
              </a:spcBef>
            </a:pPr>
            <a:endParaRPr lang="en-US" sz="900" dirty="0"/>
          </a:p>
          <a:p>
            <a:pPr>
              <a:lnSpc>
                <a:spcPct val="120000"/>
              </a:lnSpc>
              <a:spcBef>
                <a:spcPts val="800"/>
              </a:spcBef>
            </a:pPr>
            <a:endParaRPr lang="en-US" sz="900" dirty="0"/>
          </a:p>
          <a:p>
            <a:pPr>
              <a:lnSpc>
                <a:spcPct val="120000"/>
              </a:lnSpc>
              <a:spcBef>
                <a:spcPts val="800"/>
              </a:spcBef>
            </a:pP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217</TotalTime>
  <Words>674</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Arial</vt:lpstr>
      <vt:lpstr>Century Gothic</vt:lpstr>
      <vt:lpstr>Wingdings</vt:lpstr>
      <vt:lpstr>Vapor Trail</vt:lpstr>
      <vt:lpstr>Marketing Analytics Project</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Sumit Koshti</cp:lastModifiedBy>
  <cp:revision>13</cp:revision>
  <dcterms:created xsi:type="dcterms:W3CDTF">2024-09-03T15:16:05Z</dcterms:created>
  <dcterms:modified xsi:type="dcterms:W3CDTF">2024-12-29T12:07:46Z</dcterms:modified>
</cp:coreProperties>
</file>