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dab1c25f08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dab1c25f08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ab1c25f08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ab1c25f08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ab1c25f08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dab1c25f08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ab1c25f08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dab1c25f08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ab1c25f08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dab1c25f08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ab1c25f0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ab1c25f0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ab1c25f0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ab1c25f0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ab1c25f0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ab1c25f0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ab1c25f08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ab1c25f08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ab1c25f08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ab1c25f08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ab1c25f08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ab1c25f08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ab1c25f08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ab1c25f08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ab1c25f08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ab1c25f08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1" Type="http://schemas.openxmlformats.org/officeDocument/2006/relationships/hyperlink" Target="https://www.mathworks.com/matlabcentral/answers/706878-mean-and-median-frequency" TargetMode="External"/><Relationship Id="rId10" Type="http://schemas.openxmlformats.org/officeDocument/2006/relationships/hyperlink" Target="https://www.mathworks.com/matlabcentral/answers/706878-mean-and-median-frequency" TargetMode="External"/><Relationship Id="rId13" Type="http://schemas.openxmlformats.org/officeDocument/2006/relationships/hyperlink" Target="https://www.mathworks.com/matlabcentral/answers/99955-how-do-i-compute-the-mean-and-median-frequency-of-a-power-spectrum-using-the-signal-processing-toolb" TargetMode="External"/><Relationship Id="rId12" Type="http://schemas.openxmlformats.org/officeDocument/2006/relationships/hyperlink" Target="https://www.mathworks.com/matlabcentral/answers/99955-how-do-i-compute-the-mean-and-median-frequency-of-a-power-spectrum-using-the-signal-processing-toolb" TargetMode="External"/><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www.raymaps.com/index.php/frequency-estimation-using-zero-crossing-method/" TargetMode="External"/><Relationship Id="rId4" Type="http://schemas.openxmlformats.org/officeDocument/2006/relationships/hyperlink" Target="https://www.mathworks.com/help/audio/ref/pitch.html" TargetMode="External"/><Relationship Id="rId9" Type="http://schemas.openxmlformats.org/officeDocument/2006/relationships/hyperlink" Target="https://www.mathworks.com/matlabcentral/answers/14375-median-frequency" TargetMode="External"/><Relationship Id="rId14" Type="http://schemas.openxmlformats.org/officeDocument/2006/relationships/hyperlink" Target="https://www.intechopen.com/books/computational-intelligence-in-electromyography-analysis-a-perspective-on-current-applications-and-future-challenges/the-usefulness-of-mean-and-median-frequencies-in-electromyography-analysis" TargetMode="External"/><Relationship Id="rId5" Type="http://schemas.openxmlformats.org/officeDocument/2006/relationships/hyperlink" Target="https://www.aclweb.org/anthology/2020.sltu-1.29/" TargetMode="External"/><Relationship Id="rId6" Type="http://schemas.openxmlformats.org/officeDocument/2006/relationships/hyperlink" Target="https://maelfabien.github.io/machinelearning/Speech11/" TargetMode="External"/><Relationship Id="rId7" Type="http://schemas.openxmlformats.org/officeDocument/2006/relationships/hyperlink" Target="https://www.mathworks.com/matlabcentral/answers/164116-how-to-gender-recognition-with-fft" TargetMode="External"/><Relationship Id="rId8" Type="http://schemas.openxmlformats.org/officeDocument/2006/relationships/hyperlink" Target="https://web.iitd.ac.in/~sumeet/G22.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Gender Recognition using Audio Signal </a:t>
            </a:r>
            <a:endParaRPr/>
          </a:p>
        </p:txBody>
      </p:sp>
      <p:sp>
        <p:nvSpPr>
          <p:cNvPr id="135" name="Google Shape;135;p13"/>
          <p:cNvSpPr txBox="1"/>
          <p:nvPr>
            <p:ph idx="1" type="subTitle"/>
          </p:nvPr>
        </p:nvSpPr>
        <p:spPr>
          <a:xfrm>
            <a:off x="311700" y="3359200"/>
            <a:ext cx="8520600" cy="130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Submitted by :</a:t>
            </a:r>
            <a:br>
              <a:rPr lang="en" sz="1600"/>
            </a:br>
            <a:r>
              <a:rPr lang="en" sz="1600"/>
              <a:t>Abhimanyu Barun - 2K18/EC/010</a:t>
            </a:r>
            <a:br>
              <a:rPr lang="en" sz="1600"/>
            </a:br>
            <a:r>
              <a:rPr lang="en" sz="1600"/>
              <a:t>Akshat Sahu - 2K18/EC/023</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189" name="Google Shape;189;p22"/>
          <p:cNvSpPr txBox="1"/>
          <p:nvPr>
            <p:ph idx="1" type="body"/>
          </p:nvPr>
        </p:nvSpPr>
        <p:spPr>
          <a:xfrm>
            <a:off x="1297500" y="1567550"/>
            <a:ext cx="4767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arenR"/>
            </a:pPr>
            <a:r>
              <a:rPr lang="en" sz="1400"/>
              <a:t>We will record an audio sample for 5s in MATLAB</a:t>
            </a:r>
            <a:endParaRPr sz="1400"/>
          </a:p>
          <a:p>
            <a:pPr indent="-317500" lvl="0" marL="457200" rtl="0" algn="l">
              <a:spcBef>
                <a:spcPts val="0"/>
              </a:spcBef>
              <a:spcAft>
                <a:spcPts val="0"/>
              </a:spcAft>
              <a:buSzPts val="1400"/>
              <a:buAutoNum type="arabicParenR"/>
            </a:pPr>
            <a:r>
              <a:rPr lang="en" sz="1400"/>
              <a:t>We extract the data from the audio sample in the form of array to be processed further</a:t>
            </a:r>
            <a:endParaRPr sz="1400"/>
          </a:p>
          <a:p>
            <a:pPr indent="-317500" lvl="0" marL="457200" rtl="0" algn="l">
              <a:spcBef>
                <a:spcPts val="0"/>
              </a:spcBef>
              <a:spcAft>
                <a:spcPts val="0"/>
              </a:spcAft>
              <a:buSzPts val="1400"/>
              <a:buAutoNum type="arabicParenR"/>
            </a:pPr>
            <a:r>
              <a:rPr lang="en" sz="1400"/>
              <a:t>We plot the data to get a visual overview of the audio sample.</a:t>
            </a:r>
            <a:endParaRPr sz="1400"/>
          </a:p>
          <a:p>
            <a:pPr indent="-317500" lvl="0" marL="457200" rtl="0" algn="l">
              <a:spcBef>
                <a:spcPts val="0"/>
              </a:spcBef>
              <a:spcAft>
                <a:spcPts val="0"/>
              </a:spcAft>
              <a:buSzPts val="1400"/>
              <a:buAutoNum type="arabicParenR"/>
            </a:pPr>
            <a:r>
              <a:rPr lang="en" sz="1400"/>
              <a:t>Count the number of zero </a:t>
            </a:r>
            <a:r>
              <a:rPr lang="en" sz="1400"/>
              <a:t>crossings</a:t>
            </a:r>
            <a:r>
              <a:rPr lang="en" sz="1400"/>
              <a:t> in the sample</a:t>
            </a:r>
            <a:endParaRPr sz="1400"/>
          </a:p>
          <a:p>
            <a:pPr indent="-317500" lvl="0" marL="457200" rtl="0" algn="l">
              <a:spcBef>
                <a:spcPts val="0"/>
              </a:spcBef>
              <a:spcAft>
                <a:spcPts val="0"/>
              </a:spcAft>
              <a:buSzPts val="1400"/>
              <a:buAutoNum type="arabicParenR"/>
            </a:pPr>
            <a:r>
              <a:rPr lang="en" sz="1400"/>
              <a:t>Calculate the frequency of the audio sample by dividing the sampling frequency by double of the </a:t>
            </a:r>
            <a:r>
              <a:rPr lang="en" sz="1400"/>
              <a:t>quotient</a:t>
            </a:r>
            <a:r>
              <a:rPr lang="en" sz="1400"/>
              <a:t> of the </a:t>
            </a:r>
            <a:r>
              <a:rPr lang="en" sz="1400"/>
              <a:t>length</a:t>
            </a:r>
            <a:r>
              <a:rPr lang="en" sz="1400"/>
              <a:t> of </a:t>
            </a:r>
            <a:r>
              <a:rPr lang="en" sz="1400"/>
              <a:t>original signal and zero crossings.</a:t>
            </a:r>
            <a:endParaRPr sz="1400"/>
          </a:p>
          <a:p>
            <a:pPr indent="-317500" lvl="0" marL="457200" rtl="0" algn="l">
              <a:spcBef>
                <a:spcPts val="0"/>
              </a:spcBef>
              <a:spcAft>
                <a:spcPts val="0"/>
              </a:spcAft>
              <a:buSzPts val="1400"/>
              <a:buAutoNum type="arabicParenR"/>
            </a:pPr>
            <a:r>
              <a:rPr lang="en" sz="1400"/>
              <a:t>Compare the value of obtained frequency with the set threshold of male and female frequencies.</a:t>
            </a:r>
            <a:endParaRPr sz="1400"/>
          </a:p>
        </p:txBody>
      </p:sp>
      <p:pic>
        <p:nvPicPr>
          <p:cNvPr id="190" name="Google Shape;190;p22"/>
          <p:cNvPicPr preferRelativeResize="0"/>
          <p:nvPr/>
        </p:nvPicPr>
        <p:blipFill>
          <a:blip r:embed="rId3">
            <a:alphaModFix/>
          </a:blip>
          <a:stretch>
            <a:fillRect/>
          </a:stretch>
        </p:blipFill>
        <p:spPr>
          <a:xfrm>
            <a:off x="6217800" y="1460250"/>
            <a:ext cx="2628900" cy="533400"/>
          </a:xfrm>
          <a:prstGeom prst="rect">
            <a:avLst/>
          </a:prstGeom>
          <a:noFill/>
          <a:ln>
            <a:noFill/>
          </a:ln>
        </p:spPr>
      </p:pic>
      <p:sp>
        <p:nvSpPr>
          <p:cNvPr id="191" name="Google Shape;191;p22"/>
          <p:cNvSpPr txBox="1"/>
          <p:nvPr>
            <p:ph idx="1" type="body"/>
          </p:nvPr>
        </p:nvSpPr>
        <p:spPr>
          <a:xfrm>
            <a:off x="6277200" y="2571750"/>
            <a:ext cx="2510100" cy="133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ZERO CROSSINGS </a:t>
            </a:r>
            <a:endParaRPr sz="1400"/>
          </a:p>
          <a:p>
            <a:pPr indent="0" lvl="0" marL="0" rtl="0" algn="l">
              <a:spcBef>
                <a:spcPts val="1200"/>
              </a:spcBef>
              <a:spcAft>
                <a:spcPts val="1200"/>
              </a:spcAft>
              <a:buNone/>
            </a:pPr>
            <a:r>
              <a:rPr lang="en" sz="1400"/>
              <a:t>As the name suggests it is the number of time the audio signal crosses zero mark.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DRAWBACKS</a:t>
            </a:r>
            <a:endParaRPr/>
          </a:p>
        </p:txBody>
      </p:sp>
      <p:sp>
        <p:nvSpPr>
          <p:cNvPr id="197" name="Google Shape;197;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en" sz="1800"/>
              <a:t>White Gaussian Noise : The results are not resistant to White Gaussian Noise. </a:t>
            </a:r>
            <a:endParaRPr sz="1800"/>
          </a:p>
          <a:p>
            <a:pPr indent="-330200" lvl="1" marL="914400" rtl="0" algn="l">
              <a:spcBef>
                <a:spcPts val="0"/>
              </a:spcBef>
              <a:spcAft>
                <a:spcPts val="0"/>
              </a:spcAft>
              <a:buSzPts val="1600"/>
              <a:buAutoNum type="alphaLcParenR"/>
            </a:pPr>
            <a:r>
              <a:rPr lang="en" sz="1600"/>
              <a:t>But this is not a major issue because there are various other techniques to reduce or remove White Gaussian Noise.</a:t>
            </a:r>
            <a:endParaRPr sz="1600"/>
          </a:p>
          <a:p>
            <a:pPr indent="-311150" lvl="0" marL="457200" rtl="0" algn="l">
              <a:spcBef>
                <a:spcPts val="0"/>
              </a:spcBef>
              <a:spcAft>
                <a:spcPts val="0"/>
              </a:spcAft>
              <a:buSzPts val="1300"/>
              <a:buAutoNum type="arabicParenR"/>
            </a:pPr>
            <a:r>
              <a:rPr lang="en" sz="1800"/>
              <a:t>This method is not suitable for processes which require determination of exact frequency </a:t>
            </a:r>
            <a:r>
              <a:rPr lang="en" sz="1800"/>
              <a:t>components </a:t>
            </a:r>
            <a:r>
              <a:rPr lang="en" sz="1800"/>
              <a:t>( This doesn’t affect our project objective).</a:t>
            </a:r>
            <a:br>
              <a:rPr lang="en"/>
            </a:b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ADVANTAGES </a:t>
            </a:r>
            <a:endParaRPr/>
          </a:p>
        </p:txBody>
      </p:sp>
      <p:sp>
        <p:nvSpPr>
          <p:cNvPr id="203" name="Google Shape;203;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700"/>
              <a:t>ACCURACY : We obtained a rough accuracy of over 90%.</a:t>
            </a:r>
            <a:endParaRPr sz="1700"/>
          </a:p>
          <a:p>
            <a:pPr indent="0" lvl="0" marL="0" rtl="0" algn="l">
              <a:spcBef>
                <a:spcPts val="1200"/>
              </a:spcBef>
              <a:spcAft>
                <a:spcPts val="0"/>
              </a:spcAft>
              <a:buNone/>
            </a:pPr>
            <a:r>
              <a:rPr lang="en" sz="1700"/>
              <a:t>ADVANTAGES :</a:t>
            </a:r>
            <a:endParaRPr sz="1700"/>
          </a:p>
          <a:p>
            <a:pPr indent="-336550" lvl="0" marL="457200" rtl="0" algn="l">
              <a:spcBef>
                <a:spcPts val="1200"/>
              </a:spcBef>
              <a:spcAft>
                <a:spcPts val="0"/>
              </a:spcAft>
              <a:buSzPts val="1700"/>
              <a:buAutoNum type="arabicParenR"/>
            </a:pPr>
            <a:r>
              <a:rPr lang="en" sz="1700"/>
              <a:t>Handles squeaks very well.</a:t>
            </a:r>
            <a:endParaRPr sz="1700"/>
          </a:p>
          <a:p>
            <a:pPr indent="-336550" lvl="0" marL="457200" rtl="0" algn="l">
              <a:spcBef>
                <a:spcPts val="0"/>
              </a:spcBef>
              <a:spcAft>
                <a:spcPts val="0"/>
              </a:spcAft>
              <a:buSzPts val="1700"/>
              <a:buAutoNum type="arabicParenR"/>
            </a:pPr>
            <a:r>
              <a:rPr lang="en" sz="1700"/>
              <a:t>It gives us an estimate average frequency of multi tone Human Voice.</a:t>
            </a:r>
            <a:endParaRPr sz="1700"/>
          </a:p>
          <a:p>
            <a:pPr indent="-336550" lvl="0" marL="457200" rtl="0" algn="l">
              <a:spcBef>
                <a:spcPts val="0"/>
              </a:spcBef>
              <a:spcAft>
                <a:spcPts val="0"/>
              </a:spcAft>
              <a:buSzPts val="1700"/>
              <a:buAutoNum type="arabicParenR"/>
            </a:pPr>
            <a:r>
              <a:rPr lang="en" sz="1700"/>
              <a:t>Handles Data inconsistencies to some extent.</a:t>
            </a:r>
            <a:endParaRPr sz="1700"/>
          </a:p>
          <a:p>
            <a:pPr indent="-336550" lvl="0" marL="457200" rtl="0" algn="l">
              <a:spcBef>
                <a:spcPts val="0"/>
              </a:spcBef>
              <a:spcAft>
                <a:spcPts val="0"/>
              </a:spcAft>
              <a:buSzPts val="1700"/>
              <a:buAutoNum type="arabicParenR"/>
            </a:pPr>
            <a:r>
              <a:rPr lang="en" sz="1700"/>
              <a:t>Mic Quality doesn’t majorly affect the results.</a:t>
            </a:r>
            <a:endParaRPr sz="1700"/>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FEW MORE OBSERVATIONS</a:t>
            </a:r>
            <a:endParaRPr/>
          </a:p>
        </p:txBody>
      </p:sp>
      <p:sp>
        <p:nvSpPr>
          <p:cNvPr id="209" name="Google Shape;209;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tried to incorporate other features like </a:t>
            </a:r>
            <a:endParaRPr/>
          </a:p>
          <a:p>
            <a:pPr indent="-311150" lvl="0" marL="457200" rtl="0" algn="l">
              <a:spcBef>
                <a:spcPts val="1200"/>
              </a:spcBef>
              <a:spcAft>
                <a:spcPts val="0"/>
              </a:spcAft>
              <a:buSzPts val="1300"/>
              <a:buChar char="●"/>
            </a:pPr>
            <a:r>
              <a:rPr lang="en"/>
              <a:t>Mean Frequency</a:t>
            </a:r>
            <a:endParaRPr/>
          </a:p>
          <a:p>
            <a:pPr indent="-311150" lvl="0" marL="457200" rtl="0" algn="l">
              <a:spcBef>
                <a:spcPts val="0"/>
              </a:spcBef>
              <a:spcAft>
                <a:spcPts val="0"/>
              </a:spcAft>
              <a:buSzPts val="1300"/>
              <a:buChar char="●"/>
            </a:pPr>
            <a:r>
              <a:rPr lang="en"/>
              <a:t>Median Frequency</a:t>
            </a:r>
            <a:endParaRPr/>
          </a:p>
          <a:p>
            <a:pPr indent="-311150" lvl="0" marL="457200" rtl="0" algn="l">
              <a:spcBef>
                <a:spcPts val="0"/>
              </a:spcBef>
              <a:spcAft>
                <a:spcPts val="0"/>
              </a:spcAft>
              <a:buSzPts val="1300"/>
              <a:buChar char="●"/>
            </a:pPr>
            <a:r>
              <a:rPr lang="en"/>
              <a:t>Mode Frequency </a:t>
            </a:r>
            <a:endParaRPr/>
          </a:p>
          <a:p>
            <a:pPr indent="457200" lvl="0" marL="1371600" rtl="0" algn="l">
              <a:spcBef>
                <a:spcPts val="1200"/>
              </a:spcBef>
              <a:spcAft>
                <a:spcPts val="0"/>
              </a:spcAft>
              <a:buNone/>
            </a:pPr>
            <a:r>
              <a:rPr lang="en"/>
              <a:t>but we were not able to set a threshold for them. </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15" name="Google Shape;215;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6999"/>
              </a:lnSpc>
              <a:spcBef>
                <a:spcPts val="0"/>
              </a:spcBef>
              <a:spcAft>
                <a:spcPts val="0"/>
              </a:spcAft>
              <a:buNone/>
            </a:pPr>
            <a:r>
              <a:rPr b="1" lang="en" sz="900" u="sng">
                <a:latin typeface="Arial"/>
                <a:ea typeface="Arial"/>
                <a:cs typeface="Arial"/>
                <a:sym typeface="Arial"/>
                <a:hlinkClick r:id="rId3"/>
              </a:rPr>
              <a:t>http://www.raymaps.com/index.php/frequency-estimation-using-zero-crossing-method/</a:t>
            </a:r>
            <a:endParaRPr b="1" sz="900" u="sng">
              <a:latin typeface="Arial"/>
              <a:ea typeface="Arial"/>
              <a:cs typeface="Arial"/>
              <a:sym typeface="Arial"/>
            </a:endParaRPr>
          </a:p>
          <a:p>
            <a:pPr indent="0" lvl="0" marL="0" rtl="0" algn="l">
              <a:lnSpc>
                <a:spcPct val="106999"/>
              </a:lnSpc>
              <a:spcBef>
                <a:spcPts val="0"/>
              </a:spcBef>
              <a:spcAft>
                <a:spcPts val="0"/>
              </a:spcAft>
              <a:buNone/>
            </a:pPr>
            <a:r>
              <a:t/>
            </a:r>
            <a:endParaRPr b="1" sz="900" u="sng">
              <a:latin typeface="Arial"/>
              <a:ea typeface="Arial"/>
              <a:cs typeface="Arial"/>
              <a:sym typeface="Arial"/>
            </a:endParaRPr>
          </a:p>
          <a:p>
            <a:pPr indent="0" lvl="0" marL="0" rtl="0" algn="l">
              <a:lnSpc>
                <a:spcPct val="106999"/>
              </a:lnSpc>
              <a:spcBef>
                <a:spcPts val="0"/>
              </a:spcBef>
              <a:spcAft>
                <a:spcPts val="0"/>
              </a:spcAft>
              <a:buNone/>
            </a:pPr>
            <a:r>
              <a:rPr b="1" lang="en" sz="900" u="sng">
                <a:latin typeface="Arial"/>
                <a:ea typeface="Arial"/>
                <a:cs typeface="Arial"/>
                <a:sym typeface="Arial"/>
                <a:hlinkClick r:id="rId4"/>
              </a:rPr>
              <a:t>https://www.mathworks.com/help/audio/ref/pitch.html</a:t>
            </a:r>
            <a:endParaRPr b="1" sz="900" u="sng">
              <a:latin typeface="Arial"/>
              <a:ea typeface="Arial"/>
              <a:cs typeface="Arial"/>
              <a:sym typeface="Arial"/>
            </a:endParaRPr>
          </a:p>
          <a:p>
            <a:pPr indent="0" lvl="0" marL="0" rtl="0" algn="l">
              <a:lnSpc>
                <a:spcPct val="106999"/>
              </a:lnSpc>
              <a:spcBef>
                <a:spcPts val="0"/>
              </a:spcBef>
              <a:spcAft>
                <a:spcPts val="0"/>
              </a:spcAft>
              <a:buNone/>
            </a:pPr>
            <a:r>
              <a:t/>
            </a:r>
            <a:endParaRPr b="1" sz="900" u="sng">
              <a:latin typeface="Arial"/>
              <a:ea typeface="Arial"/>
              <a:cs typeface="Arial"/>
              <a:sym typeface="Arial"/>
            </a:endParaRPr>
          </a:p>
          <a:p>
            <a:pPr indent="0" lvl="0" marL="0" rtl="0" algn="l">
              <a:lnSpc>
                <a:spcPct val="106999"/>
              </a:lnSpc>
              <a:spcBef>
                <a:spcPts val="0"/>
              </a:spcBef>
              <a:spcAft>
                <a:spcPts val="0"/>
              </a:spcAft>
              <a:buNone/>
            </a:pPr>
            <a:r>
              <a:rPr b="1" lang="en" sz="900" u="sng">
                <a:latin typeface="Arial"/>
                <a:ea typeface="Arial"/>
                <a:cs typeface="Arial"/>
                <a:sym typeface="Arial"/>
                <a:hlinkClick r:id="rId5"/>
              </a:rPr>
              <a:t>https://www.aclweb.org/anthology/2020.sltu-1.29/</a:t>
            </a:r>
            <a:endParaRPr b="1" sz="900" u="sng">
              <a:latin typeface="Arial"/>
              <a:ea typeface="Arial"/>
              <a:cs typeface="Arial"/>
              <a:sym typeface="Arial"/>
            </a:endParaRPr>
          </a:p>
          <a:p>
            <a:pPr indent="0" lvl="0" marL="0" rtl="0" algn="l">
              <a:lnSpc>
                <a:spcPct val="106999"/>
              </a:lnSpc>
              <a:spcBef>
                <a:spcPts val="0"/>
              </a:spcBef>
              <a:spcAft>
                <a:spcPts val="0"/>
              </a:spcAft>
              <a:buNone/>
            </a:pPr>
            <a:r>
              <a:t/>
            </a:r>
            <a:endParaRPr b="1" sz="900" u="sng">
              <a:latin typeface="Arial"/>
              <a:ea typeface="Arial"/>
              <a:cs typeface="Arial"/>
              <a:sym typeface="Arial"/>
            </a:endParaRPr>
          </a:p>
          <a:p>
            <a:pPr indent="0" lvl="0" marL="0" rtl="0" algn="l">
              <a:lnSpc>
                <a:spcPct val="106999"/>
              </a:lnSpc>
              <a:spcBef>
                <a:spcPts val="0"/>
              </a:spcBef>
              <a:spcAft>
                <a:spcPts val="0"/>
              </a:spcAft>
              <a:buNone/>
            </a:pPr>
            <a:r>
              <a:rPr b="1" lang="en" sz="900" u="sng">
                <a:latin typeface="Arial"/>
                <a:ea typeface="Arial"/>
                <a:cs typeface="Arial"/>
                <a:sym typeface="Arial"/>
                <a:hlinkClick r:id="rId6"/>
              </a:rPr>
              <a:t>https://maelfabien.github.io/machinelearning/Speech11/#</a:t>
            </a:r>
            <a:endParaRPr b="1" sz="900" u="sng">
              <a:latin typeface="Arial"/>
              <a:ea typeface="Arial"/>
              <a:cs typeface="Arial"/>
              <a:sym typeface="Arial"/>
            </a:endParaRPr>
          </a:p>
          <a:p>
            <a:pPr indent="0" lvl="0" marL="0" rtl="0" algn="l">
              <a:lnSpc>
                <a:spcPct val="106999"/>
              </a:lnSpc>
              <a:spcBef>
                <a:spcPts val="0"/>
              </a:spcBef>
              <a:spcAft>
                <a:spcPts val="0"/>
              </a:spcAft>
              <a:buNone/>
            </a:pPr>
            <a:r>
              <a:t/>
            </a:r>
            <a:endParaRPr b="1" sz="900" u="sng">
              <a:latin typeface="Arial"/>
              <a:ea typeface="Arial"/>
              <a:cs typeface="Arial"/>
              <a:sym typeface="Arial"/>
            </a:endParaRPr>
          </a:p>
          <a:p>
            <a:pPr indent="0" lvl="0" marL="0" rtl="0" algn="l">
              <a:lnSpc>
                <a:spcPct val="106999"/>
              </a:lnSpc>
              <a:spcBef>
                <a:spcPts val="0"/>
              </a:spcBef>
              <a:spcAft>
                <a:spcPts val="0"/>
              </a:spcAft>
              <a:buNone/>
            </a:pPr>
            <a:r>
              <a:rPr b="1" lang="en" sz="900" u="sng">
                <a:latin typeface="Arial"/>
                <a:ea typeface="Arial"/>
                <a:cs typeface="Arial"/>
                <a:sym typeface="Arial"/>
                <a:hlinkClick r:id="rId7"/>
              </a:rPr>
              <a:t>https://www.mathworks.com/matlabcentral/answers/164116-how-to-gender-recognition-with-fft</a:t>
            </a:r>
            <a:endParaRPr b="1" sz="900" u="sng">
              <a:latin typeface="Arial"/>
              <a:ea typeface="Arial"/>
              <a:cs typeface="Arial"/>
              <a:sym typeface="Arial"/>
            </a:endParaRPr>
          </a:p>
          <a:p>
            <a:pPr indent="0" lvl="0" marL="0" rtl="0" algn="l">
              <a:lnSpc>
                <a:spcPct val="106999"/>
              </a:lnSpc>
              <a:spcBef>
                <a:spcPts val="0"/>
              </a:spcBef>
              <a:spcAft>
                <a:spcPts val="0"/>
              </a:spcAft>
              <a:buNone/>
            </a:pPr>
            <a:r>
              <a:t/>
            </a:r>
            <a:endParaRPr b="1" sz="900" u="sng">
              <a:latin typeface="Arial"/>
              <a:ea typeface="Arial"/>
              <a:cs typeface="Arial"/>
              <a:sym typeface="Arial"/>
            </a:endParaRPr>
          </a:p>
          <a:p>
            <a:pPr indent="0" lvl="0" marL="0" rtl="0" algn="l">
              <a:lnSpc>
                <a:spcPct val="106999"/>
              </a:lnSpc>
              <a:spcBef>
                <a:spcPts val="0"/>
              </a:spcBef>
              <a:spcAft>
                <a:spcPts val="0"/>
              </a:spcAft>
              <a:buNone/>
            </a:pPr>
            <a:r>
              <a:rPr b="1" lang="en" sz="900" u="sng">
                <a:latin typeface="Arial"/>
                <a:ea typeface="Arial"/>
                <a:cs typeface="Arial"/>
                <a:sym typeface="Arial"/>
                <a:hlinkClick r:id="rId8"/>
              </a:rPr>
              <a:t>https://web.iitd.ac.in/~sumeet/G22.pdf</a:t>
            </a:r>
            <a:endParaRPr b="1" sz="900" u="sng">
              <a:latin typeface="Arial"/>
              <a:ea typeface="Arial"/>
              <a:cs typeface="Arial"/>
              <a:sym typeface="Arial"/>
            </a:endParaRPr>
          </a:p>
          <a:p>
            <a:pPr indent="0" lvl="0" marL="0" rtl="0" algn="l">
              <a:lnSpc>
                <a:spcPct val="106999"/>
              </a:lnSpc>
              <a:spcBef>
                <a:spcPts val="0"/>
              </a:spcBef>
              <a:spcAft>
                <a:spcPts val="0"/>
              </a:spcAft>
              <a:buNone/>
            </a:pPr>
            <a:r>
              <a:t/>
            </a:r>
            <a:endParaRPr b="1" sz="900" u="sng">
              <a:latin typeface="Arial"/>
              <a:ea typeface="Arial"/>
              <a:cs typeface="Arial"/>
              <a:sym typeface="Arial"/>
            </a:endParaRPr>
          </a:p>
          <a:p>
            <a:pPr indent="0" lvl="0" marL="0" rtl="0" algn="l">
              <a:lnSpc>
                <a:spcPct val="106999"/>
              </a:lnSpc>
              <a:spcBef>
                <a:spcPts val="0"/>
              </a:spcBef>
              <a:spcAft>
                <a:spcPts val="0"/>
              </a:spcAft>
              <a:buNone/>
            </a:pPr>
            <a:r>
              <a:rPr b="1" lang="en" sz="900" u="sng">
                <a:latin typeface="Arial"/>
                <a:ea typeface="Arial"/>
                <a:cs typeface="Arial"/>
                <a:sym typeface="Arial"/>
                <a:hlinkClick r:id="rId9"/>
              </a:rPr>
              <a:t>https://www.mathworks.com/matlabcentral/answers/14375-median-frequency</a:t>
            </a:r>
            <a:endParaRPr b="1" sz="900" u="sng">
              <a:latin typeface="Arial"/>
              <a:ea typeface="Arial"/>
              <a:cs typeface="Arial"/>
              <a:sym typeface="Arial"/>
            </a:endParaRPr>
          </a:p>
          <a:p>
            <a:pPr indent="0" lvl="0" marL="0" rtl="0" algn="l">
              <a:lnSpc>
                <a:spcPct val="106999"/>
              </a:lnSpc>
              <a:spcBef>
                <a:spcPts val="0"/>
              </a:spcBef>
              <a:spcAft>
                <a:spcPts val="0"/>
              </a:spcAft>
              <a:buNone/>
            </a:pPr>
            <a:r>
              <a:rPr b="1" lang="en" sz="900">
                <a:latin typeface="Arial"/>
                <a:ea typeface="Arial"/>
                <a:cs typeface="Arial"/>
                <a:sym typeface="Arial"/>
              </a:rPr>
              <a:t>  </a:t>
            </a:r>
            <a:r>
              <a:rPr b="1" lang="en" sz="900">
                <a:uFill>
                  <a:noFill/>
                </a:uFill>
                <a:latin typeface="Arial"/>
                <a:ea typeface="Arial"/>
                <a:cs typeface="Arial"/>
                <a:sym typeface="Arial"/>
                <a:hlinkClick r:id="rId10"/>
              </a:rPr>
              <a:t> </a:t>
            </a:r>
            <a:r>
              <a:rPr b="1" lang="en" sz="900" u="sng">
                <a:latin typeface="Arial"/>
                <a:ea typeface="Arial"/>
                <a:cs typeface="Arial"/>
                <a:sym typeface="Arial"/>
                <a:hlinkClick r:id="rId11"/>
              </a:rPr>
              <a:t>https://www.mathworks.com/matlabcentral/answers/706878-mean-and-median-frequency</a:t>
            </a:r>
            <a:endParaRPr b="1" sz="900" u="sng">
              <a:latin typeface="Arial"/>
              <a:ea typeface="Arial"/>
              <a:cs typeface="Arial"/>
              <a:sym typeface="Arial"/>
            </a:endParaRPr>
          </a:p>
          <a:p>
            <a:pPr indent="0" lvl="0" marL="0" rtl="0" algn="l">
              <a:lnSpc>
                <a:spcPct val="106999"/>
              </a:lnSpc>
              <a:spcBef>
                <a:spcPts val="0"/>
              </a:spcBef>
              <a:spcAft>
                <a:spcPts val="0"/>
              </a:spcAft>
              <a:buNone/>
            </a:pPr>
            <a:r>
              <a:rPr b="1" lang="en" sz="900">
                <a:latin typeface="Arial"/>
                <a:ea typeface="Arial"/>
                <a:cs typeface="Arial"/>
                <a:sym typeface="Arial"/>
              </a:rPr>
              <a:t>  </a:t>
            </a:r>
            <a:r>
              <a:rPr b="1" lang="en" sz="900">
                <a:uFill>
                  <a:noFill/>
                </a:uFill>
                <a:latin typeface="Arial"/>
                <a:ea typeface="Arial"/>
                <a:cs typeface="Arial"/>
                <a:sym typeface="Arial"/>
                <a:hlinkClick r:id="rId12"/>
              </a:rPr>
              <a:t> </a:t>
            </a:r>
            <a:r>
              <a:rPr b="1" lang="en" sz="900" u="sng">
                <a:latin typeface="Arial"/>
                <a:ea typeface="Arial"/>
                <a:cs typeface="Arial"/>
                <a:sym typeface="Arial"/>
                <a:hlinkClick r:id="rId13"/>
              </a:rPr>
              <a:t>https://www.mathworks.com/matlabcentral/answers/99955-how-do-i-compute-the-mean-and-median-frequency-of-a-power-spectrum-using-the-signal-processing-toolb</a:t>
            </a:r>
            <a:endParaRPr b="1" sz="900" u="sng">
              <a:latin typeface="Arial"/>
              <a:ea typeface="Arial"/>
              <a:cs typeface="Arial"/>
              <a:sym typeface="Arial"/>
            </a:endParaRPr>
          </a:p>
          <a:p>
            <a:pPr indent="0" lvl="0" marL="0" rtl="0" algn="l">
              <a:lnSpc>
                <a:spcPct val="106999"/>
              </a:lnSpc>
              <a:spcBef>
                <a:spcPts val="0"/>
              </a:spcBef>
              <a:spcAft>
                <a:spcPts val="0"/>
              </a:spcAft>
              <a:buNone/>
            </a:pPr>
            <a:r>
              <a:t/>
            </a:r>
            <a:endParaRPr b="1" sz="900" u="sng">
              <a:latin typeface="Arial"/>
              <a:ea typeface="Arial"/>
              <a:cs typeface="Arial"/>
              <a:sym typeface="Arial"/>
            </a:endParaRPr>
          </a:p>
          <a:p>
            <a:pPr indent="0" lvl="0" marL="0" rtl="0" algn="l">
              <a:lnSpc>
                <a:spcPct val="106999"/>
              </a:lnSpc>
              <a:spcBef>
                <a:spcPts val="0"/>
              </a:spcBef>
              <a:spcAft>
                <a:spcPts val="800"/>
              </a:spcAft>
              <a:buNone/>
            </a:pPr>
            <a:r>
              <a:rPr b="1" lang="en" sz="900" u="sng">
                <a:latin typeface="Arial"/>
                <a:ea typeface="Arial"/>
                <a:cs typeface="Arial"/>
                <a:sym typeface="Arial"/>
                <a:hlinkClick r:id="rId14"/>
              </a:rPr>
              <a:t>https://www.intechopen.com/books/computational-intelligence-in-electromyography-analysis-a-perspective-on-current-applications-and-future-challenges/the-usefulness-of-mean-and-median-frequencies-in-electromyography-analysis</a:t>
            </a:r>
            <a:endParaRPr sz="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ABSTRACT</a:t>
            </a:r>
            <a:endParaRPr sz="3000"/>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None/>
            </a:pPr>
            <a:r>
              <a:rPr lang="en" sz="1800">
                <a:latin typeface="Arial"/>
                <a:ea typeface="Arial"/>
                <a:cs typeface="Arial"/>
                <a:sym typeface="Arial"/>
              </a:rPr>
              <a:t>Is a human’s voice “UNIQUE”? This is actually a good question with which most of us are really confused. Yes!! Our Voice is unique to us as much as our Fingerprint is </a:t>
            </a:r>
            <a:r>
              <a:rPr lang="en" sz="1800">
                <a:latin typeface="Arial"/>
                <a:ea typeface="Arial"/>
                <a:cs typeface="Arial"/>
                <a:sym typeface="Arial"/>
              </a:rPr>
              <a:t>unique</a:t>
            </a:r>
            <a:r>
              <a:rPr lang="en" sz="1800">
                <a:latin typeface="Arial"/>
                <a:ea typeface="Arial"/>
                <a:cs typeface="Arial"/>
                <a:sym typeface="Arial"/>
              </a:rPr>
              <a:t> to us. Because of this uniqueness, the human voice can be used for many recognition processes. One of the most heard recognition processes is “gender”. It is easier for an individual to recognize or identify a human gender by hearing the voice but the same is not always true for machines.</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OBJECTIVE</a:t>
            </a:r>
            <a:endParaRPr sz="3000"/>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800"/>
              <a:t>We will design a program in MATLAB to find the Gender of the speaker by determining the frequency and comparing it with the given range of the male/female voice frequency.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5750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What Techniques are we going to use?</a:t>
            </a:r>
            <a:endParaRPr sz="3000"/>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AutoNum type="arabicParenR"/>
            </a:pPr>
            <a:r>
              <a:rPr lang="en" sz="1900"/>
              <a:t>HIGHEST FREQUENCY COMPONENT IN AUDIO SIGNAL </a:t>
            </a:r>
            <a:endParaRPr sz="1900"/>
          </a:p>
          <a:p>
            <a:pPr indent="-330200" lvl="1" marL="914400" rtl="0" algn="l">
              <a:spcBef>
                <a:spcPts val="0"/>
              </a:spcBef>
              <a:spcAft>
                <a:spcPts val="0"/>
              </a:spcAft>
              <a:buSzPts val="1600"/>
              <a:buAutoNum type="alphaLcParenR"/>
            </a:pPr>
            <a:r>
              <a:rPr lang="en" sz="1600"/>
              <a:t>Here we will try to find the maximum frequency component present in the audio signal and them compare it with a standard threshold frequency for males and females.</a:t>
            </a:r>
            <a:endParaRPr sz="1600"/>
          </a:p>
          <a:p>
            <a:pPr indent="-330200" lvl="1" marL="914400" rtl="0" algn="l">
              <a:spcBef>
                <a:spcPts val="0"/>
              </a:spcBef>
              <a:spcAft>
                <a:spcPts val="0"/>
              </a:spcAft>
              <a:buSzPts val="1600"/>
              <a:buAutoNum type="alphaLcParenR"/>
            </a:pPr>
            <a:r>
              <a:rPr lang="en" sz="1600"/>
              <a:t>In this method, the analysis takes place in frequency domain</a:t>
            </a:r>
            <a:endParaRPr sz="1600"/>
          </a:p>
          <a:p>
            <a:pPr indent="-349250" lvl="0" marL="457200" rtl="0" algn="l">
              <a:spcBef>
                <a:spcPts val="0"/>
              </a:spcBef>
              <a:spcAft>
                <a:spcPts val="0"/>
              </a:spcAft>
              <a:buSzPts val="1900"/>
              <a:buAutoNum type="arabicParenR"/>
            </a:pPr>
            <a:r>
              <a:rPr lang="en" sz="1900"/>
              <a:t>ZERO CROSSING METHOD</a:t>
            </a:r>
            <a:endParaRPr sz="1900"/>
          </a:p>
          <a:p>
            <a:pPr indent="-330200" lvl="1" marL="914400" rtl="0" algn="l">
              <a:spcBef>
                <a:spcPts val="0"/>
              </a:spcBef>
              <a:spcAft>
                <a:spcPts val="0"/>
              </a:spcAft>
              <a:buSzPts val="1600"/>
              <a:buAutoNum type="alphaLcParenR"/>
            </a:pPr>
            <a:r>
              <a:rPr lang="en" sz="1600"/>
              <a:t>Here we try to find the average frequency of the signal and  then compare it to the threshold value of male and female voices.</a:t>
            </a:r>
            <a:endParaRPr sz="1600"/>
          </a:p>
          <a:p>
            <a:pPr indent="-330200" lvl="1" marL="914400" rtl="0" algn="l">
              <a:spcBef>
                <a:spcPts val="0"/>
              </a:spcBef>
              <a:spcAft>
                <a:spcPts val="0"/>
              </a:spcAft>
              <a:buSzPts val="1600"/>
              <a:buAutoNum type="alphaLcParenR"/>
            </a:pPr>
            <a:r>
              <a:rPr lang="en" sz="1600"/>
              <a:t>Here the analysis takes place in time domain</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640100" cy="147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300"/>
              <a:t>Method 1 :  HIGHEST FREQUENCY COMPONENT METHOD</a:t>
            </a:r>
            <a:endParaRPr sz="3300"/>
          </a:p>
        </p:txBody>
      </p:sp>
      <p:sp>
        <p:nvSpPr>
          <p:cNvPr id="159" name="Google Shape;159;p17"/>
          <p:cNvSpPr txBox="1"/>
          <p:nvPr>
            <p:ph idx="1" type="body"/>
          </p:nvPr>
        </p:nvSpPr>
        <p:spPr>
          <a:xfrm>
            <a:off x="1201325" y="19668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What will we discuss here?</a:t>
            </a:r>
            <a:endParaRPr sz="2000"/>
          </a:p>
          <a:p>
            <a:pPr indent="-355600" lvl="0" marL="457200" rtl="0" algn="l">
              <a:spcBef>
                <a:spcPts val="1200"/>
              </a:spcBef>
              <a:spcAft>
                <a:spcPts val="0"/>
              </a:spcAft>
              <a:buSzPts val="2000"/>
              <a:buAutoNum type="arabicPeriod"/>
            </a:pPr>
            <a:r>
              <a:rPr lang="en" sz="2000"/>
              <a:t>Methodology</a:t>
            </a:r>
            <a:endParaRPr sz="2000"/>
          </a:p>
          <a:p>
            <a:pPr indent="-355600" lvl="0" marL="457200" rtl="0" algn="l">
              <a:spcBef>
                <a:spcPts val="0"/>
              </a:spcBef>
              <a:spcAft>
                <a:spcPts val="0"/>
              </a:spcAft>
              <a:buSzPts val="2000"/>
              <a:buAutoNum type="arabicPeriod"/>
            </a:pPr>
            <a:r>
              <a:rPr lang="en" sz="2000"/>
              <a:t>Advantages</a:t>
            </a:r>
            <a:endParaRPr sz="2000"/>
          </a:p>
          <a:p>
            <a:pPr indent="-355600" lvl="0" marL="457200" rtl="0" algn="l">
              <a:spcBef>
                <a:spcPts val="0"/>
              </a:spcBef>
              <a:spcAft>
                <a:spcPts val="0"/>
              </a:spcAft>
              <a:buSzPts val="2000"/>
              <a:buAutoNum type="arabicPeriod"/>
            </a:pPr>
            <a:r>
              <a:rPr lang="en" sz="2000"/>
              <a:t>Major Drawback</a:t>
            </a:r>
            <a:r>
              <a:rPr lang="en" sz="2000"/>
              <a:t>s</a:t>
            </a:r>
            <a:endParaRPr sz="2000"/>
          </a:p>
          <a:p>
            <a:pPr indent="-355600" lvl="0" marL="457200" rtl="0" algn="l">
              <a:spcBef>
                <a:spcPts val="0"/>
              </a:spcBef>
              <a:spcAft>
                <a:spcPts val="0"/>
              </a:spcAft>
              <a:buSzPts val="2000"/>
              <a:buAutoNum type="arabicPeriod"/>
            </a:pPr>
            <a:r>
              <a:rPr lang="en" sz="2000"/>
              <a:t>Implementation on MATLAB </a:t>
            </a:r>
            <a:endParaRPr sz="2000"/>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 </a:t>
            </a:r>
            <a:r>
              <a:rPr lang="en"/>
              <a:t>:-</a:t>
            </a:r>
            <a:endParaRPr/>
          </a:p>
        </p:txBody>
      </p:sp>
      <p:sp>
        <p:nvSpPr>
          <p:cNvPr id="165" name="Google Shape;165;p18"/>
          <p:cNvSpPr txBox="1"/>
          <p:nvPr>
            <p:ph idx="1" type="body"/>
          </p:nvPr>
        </p:nvSpPr>
        <p:spPr>
          <a:xfrm>
            <a:off x="1297500" y="1567550"/>
            <a:ext cx="7038900" cy="3228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arenR"/>
            </a:pPr>
            <a:r>
              <a:rPr lang="en" sz="1400"/>
              <a:t>We will record an </a:t>
            </a:r>
            <a:r>
              <a:rPr lang="en" sz="1400"/>
              <a:t>audio</a:t>
            </a:r>
            <a:r>
              <a:rPr lang="en" sz="1400"/>
              <a:t> sample for 5s in MATLAB</a:t>
            </a:r>
            <a:endParaRPr sz="1400"/>
          </a:p>
          <a:p>
            <a:pPr indent="-317500" lvl="0" marL="457200" rtl="0" algn="l">
              <a:spcBef>
                <a:spcPts val="0"/>
              </a:spcBef>
              <a:spcAft>
                <a:spcPts val="0"/>
              </a:spcAft>
              <a:buSzPts val="1400"/>
              <a:buAutoNum type="arabicParenR"/>
            </a:pPr>
            <a:r>
              <a:rPr lang="en" sz="1400"/>
              <a:t>We extract the data from the audio sample in the form of </a:t>
            </a:r>
            <a:r>
              <a:rPr lang="en" sz="1400"/>
              <a:t>array </a:t>
            </a:r>
            <a:r>
              <a:rPr lang="en" sz="1400"/>
              <a:t>to be processed further</a:t>
            </a:r>
            <a:endParaRPr sz="1400"/>
          </a:p>
          <a:p>
            <a:pPr indent="-317500" lvl="0" marL="457200" rtl="0" algn="l">
              <a:spcBef>
                <a:spcPts val="0"/>
              </a:spcBef>
              <a:spcAft>
                <a:spcPts val="0"/>
              </a:spcAft>
              <a:buSzPts val="1400"/>
              <a:buAutoNum type="arabicParenR"/>
            </a:pPr>
            <a:r>
              <a:rPr lang="en" sz="1400"/>
              <a:t>We plot the data to get a visual overview of the audio sample.</a:t>
            </a:r>
            <a:endParaRPr sz="1400"/>
          </a:p>
          <a:p>
            <a:pPr indent="-317500" lvl="0" marL="457200" rtl="0" algn="l">
              <a:spcBef>
                <a:spcPts val="0"/>
              </a:spcBef>
              <a:spcAft>
                <a:spcPts val="0"/>
              </a:spcAft>
              <a:buSzPts val="1400"/>
              <a:buAutoNum type="arabicParenR"/>
            </a:pPr>
            <a:r>
              <a:rPr lang="en" sz="1400"/>
              <a:t>We plot the Fourier Transform of the time domain data to start analyzing it in frequency domain.</a:t>
            </a:r>
            <a:endParaRPr sz="1400"/>
          </a:p>
          <a:p>
            <a:pPr indent="-317500" lvl="0" marL="457200" rtl="0" algn="l">
              <a:spcBef>
                <a:spcPts val="0"/>
              </a:spcBef>
              <a:spcAft>
                <a:spcPts val="0"/>
              </a:spcAft>
              <a:buSzPts val="1400"/>
              <a:buAutoNum type="arabicParenR"/>
            </a:pPr>
            <a:r>
              <a:rPr lang="en" sz="1400"/>
              <a:t>We find the highest amplitude in the </a:t>
            </a:r>
            <a:r>
              <a:rPr lang="en" sz="1400"/>
              <a:t>fourier</a:t>
            </a:r>
            <a:r>
              <a:rPr lang="en" sz="1400"/>
              <a:t> transform.</a:t>
            </a:r>
            <a:endParaRPr sz="1400"/>
          </a:p>
          <a:p>
            <a:pPr indent="-317500" lvl="0" marL="457200" rtl="0" algn="l">
              <a:spcBef>
                <a:spcPts val="0"/>
              </a:spcBef>
              <a:spcAft>
                <a:spcPts val="0"/>
              </a:spcAft>
              <a:buSzPts val="1400"/>
              <a:buAutoNum type="arabicParenR"/>
            </a:pPr>
            <a:r>
              <a:rPr lang="en" sz="1400"/>
              <a:t>Then we search for the frequency at which this highest amplitude </a:t>
            </a:r>
            <a:r>
              <a:rPr lang="en" sz="1400"/>
              <a:t>occurred</a:t>
            </a:r>
            <a:r>
              <a:rPr lang="en" sz="1400"/>
              <a:t> to get the frequency value.</a:t>
            </a:r>
            <a:endParaRPr sz="1400"/>
          </a:p>
          <a:p>
            <a:pPr indent="-317500" lvl="0" marL="457200" rtl="0" algn="l">
              <a:spcBef>
                <a:spcPts val="0"/>
              </a:spcBef>
              <a:spcAft>
                <a:spcPts val="0"/>
              </a:spcAft>
              <a:buSzPts val="1400"/>
              <a:buAutoNum type="arabicParenR"/>
            </a:pPr>
            <a:r>
              <a:rPr lang="en" sz="1400"/>
              <a:t>To calculate the exact frequency we </a:t>
            </a:r>
            <a:r>
              <a:rPr lang="en" sz="1400"/>
              <a:t>multiply it with a factor according to our sampling frequency.</a:t>
            </a:r>
            <a:endParaRPr sz="1400"/>
          </a:p>
          <a:p>
            <a:pPr indent="-317500" lvl="0" marL="457200" rtl="0" algn="l">
              <a:spcBef>
                <a:spcPts val="0"/>
              </a:spcBef>
              <a:spcAft>
                <a:spcPts val="0"/>
              </a:spcAft>
              <a:buSzPts val="1400"/>
              <a:buAutoNum type="arabicParenR"/>
            </a:pPr>
            <a:r>
              <a:rPr lang="en" sz="1400"/>
              <a:t>Now we compare the obtained result with the threshold values to get the result.</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ADVANTAGES </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ACCURACY : We obtained a rough accuracy around 70%.</a:t>
            </a:r>
            <a:endParaRPr sz="1700"/>
          </a:p>
          <a:p>
            <a:pPr indent="0" lvl="0" marL="0" rtl="0" algn="l">
              <a:spcBef>
                <a:spcPts val="1200"/>
              </a:spcBef>
              <a:spcAft>
                <a:spcPts val="0"/>
              </a:spcAft>
              <a:buNone/>
            </a:pPr>
            <a:r>
              <a:rPr lang="en" sz="1700"/>
              <a:t>ADVANTAGES :</a:t>
            </a:r>
            <a:endParaRPr sz="1700"/>
          </a:p>
          <a:p>
            <a:pPr indent="-336550" lvl="0" marL="457200" rtl="0" algn="l">
              <a:spcBef>
                <a:spcPts val="1200"/>
              </a:spcBef>
              <a:spcAft>
                <a:spcPts val="0"/>
              </a:spcAft>
              <a:buSzPts val="1700"/>
              <a:buAutoNum type="arabicParenR"/>
            </a:pPr>
            <a:r>
              <a:rPr lang="en" sz="1700"/>
              <a:t>Easy to understand and implement</a:t>
            </a:r>
            <a:endParaRPr sz="1700"/>
          </a:p>
          <a:p>
            <a:pPr indent="-336550" lvl="0" marL="457200" rtl="0" algn="l">
              <a:spcBef>
                <a:spcPts val="0"/>
              </a:spcBef>
              <a:spcAft>
                <a:spcPts val="0"/>
              </a:spcAft>
              <a:buSzPts val="1700"/>
              <a:buAutoNum type="arabicParenR"/>
            </a:pPr>
            <a:r>
              <a:rPr lang="en" sz="1700"/>
              <a:t>Doesn’t get affected by white gaussian noise </a:t>
            </a:r>
            <a:endParaRPr sz="1700"/>
          </a:p>
          <a:p>
            <a:pPr indent="-330200" lvl="1" marL="914400" rtl="0" algn="l">
              <a:spcBef>
                <a:spcPts val="0"/>
              </a:spcBef>
              <a:spcAft>
                <a:spcPts val="0"/>
              </a:spcAft>
              <a:buSzPts val="1600"/>
              <a:buAutoNum type="alphaLcParenR"/>
            </a:pPr>
            <a:r>
              <a:rPr lang="en" sz="1600"/>
              <a:t>Why? : Because it deals only with the highest frequency component present which is not affected by gaussian noise which are generally of lower frequencies.</a:t>
            </a:r>
            <a:endParaRPr sz="1600"/>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DRAWBACKS</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arenR"/>
            </a:pPr>
            <a:r>
              <a:rPr lang="en"/>
              <a:t>HIGH PITCHED NOISE : </a:t>
            </a:r>
            <a:r>
              <a:rPr lang="en"/>
              <a:t>Results get highly affected by high pitched squeaks because we are dealing with the highest frequency component and the squeaks are mostly higher pitched than human voice. Squeaks can occur while we speak (we might not notice though) or due to some sudden high pitched noise due to any external factor.</a:t>
            </a:r>
            <a:endParaRPr/>
          </a:p>
          <a:p>
            <a:pPr indent="-311150" lvl="0" marL="457200" rtl="0" algn="l">
              <a:spcBef>
                <a:spcPts val="0"/>
              </a:spcBef>
              <a:spcAft>
                <a:spcPts val="0"/>
              </a:spcAft>
              <a:buSzPts val="1300"/>
              <a:buAutoNum type="arabicParenR"/>
            </a:pPr>
            <a:r>
              <a:rPr lang="en"/>
              <a:t>DATA INCONSISTENCY : It doesn’t deal with slight inconsistency with recorded data. Human voice contains many tones and pitches </a:t>
            </a:r>
            <a:r>
              <a:rPr lang="en"/>
              <a:t>and thus at times even if our entire sample audio is mostly male dominant but some tones might be a little high pitched which may affect the results.</a:t>
            </a:r>
            <a:endParaRPr/>
          </a:p>
          <a:p>
            <a:pPr indent="-311150" lvl="0" marL="457200" rtl="0" algn="l">
              <a:spcBef>
                <a:spcPts val="0"/>
              </a:spcBef>
              <a:spcAft>
                <a:spcPts val="0"/>
              </a:spcAft>
              <a:buSzPts val="1300"/>
              <a:buAutoNum type="arabicParenR"/>
            </a:pPr>
            <a:r>
              <a:rPr lang="en"/>
              <a:t>MIC QUALITY : While recording, many times the mic alters the </a:t>
            </a:r>
            <a:r>
              <a:rPr lang="en"/>
              <a:t>actual frequency of the audio signal and this may cause the highest component to jump from the usual male pitch range to female affecting our results.</a:t>
            </a:r>
            <a:br>
              <a:rPr lang="en"/>
            </a:b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640100" cy="147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300"/>
              <a:t>Method 2 :  ZERO CROSSING METHOD 	</a:t>
            </a:r>
            <a:endParaRPr sz="3300"/>
          </a:p>
        </p:txBody>
      </p:sp>
      <p:sp>
        <p:nvSpPr>
          <p:cNvPr id="183" name="Google Shape;183;p21"/>
          <p:cNvSpPr txBox="1"/>
          <p:nvPr>
            <p:ph idx="1" type="body"/>
          </p:nvPr>
        </p:nvSpPr>
        <p:spPr>
          <a:xfrm>
            <a:off x="1190625" y="1870350"/>
            <a:ext cx="7038900" cy="2911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2000"/>
              <a:t>What will we discuss here?</a:t>
            </a:r>
            <a:endParaRPr sz="2000"/>
          </a:p>
          <a:p>
            <a:pPr indent="-355600" lvl="0" marL="457200" rtl="0" algn="l">
              <a:spcBef>
                <a:spcPts val="1200"/>
              </a:spcBef>
              <a:spcAft>
                <a:spcPts val="0"/>
              </a:spcAft>
              <a:buSzPts val="2000"/>
              <a:buAutoNum type="arabicPeriod"/>
            </a:pPr>
            <a:r>
              <a:rPr lang="en" sz="2000"/>
              <a:t>Methodology</a:t>
            </a:r>
            <a:endParaRPr sz="2000"/>
          </a:p>
          <a:p>
            <a:pPr indent="-355600" lvl="0" marL="457200" rtl="0" algn="l">
              <a:spcBef>
                <a:spcPts val="0"/>
              </a:spcBef>
              <a:spcAft>
                <a:spcPts val="0"/>
              </a:spcAft>
              <a:buSzPts val="2000"/>
              <a:buAutoNum type="arabicPeriod"/>
            </a:pPr>
            <a:r>
              <a:rPr lang="en" sz="2000"/>
              <a:t>Advantages</a:t>
            </a:r>
            <a:endParaRPr sz="2000"/>
          </a:p>
          <a:p>
            <a:pPr indent="-355600" lvl="0" marL="457200" rtl="0" algn="l">
              <a:spcBef>
                <a:spcPts val="0"/>
              </a:spcBef>
              <a:spcAft>
                <a:spcPts val="0"/>
              </a:spcAft>
              <a:buSzPts val="2000"/>
              <a:buAutoNum type="arabicPeriod"/>
            </a:pPr>
            <a:r>
              <a:rPr lang="en" sz="2000"/>
              <a:t>Major Drawbacks</a:t>
            </a:r>
            <a:endParaRPr sz="2000"/>
          </a:p>
          <a:p>
            <a:pPr indent="-355600" lvl="0" marL="457200" rtl="0" algn="l">
              <a:spcBef>
                <a:spcPts val="0"/>
              </a:spcBef>
              <a:spcAft>
                <a:spcPts val="0"/>
              </a:spcAft>
              <a:buSzPts val="2000"/>
              <a:buAutoNum type="arabicPeriod"/>
            </a:pPr>
            <a:r>
              <a:rPr lang="en" sz="2000"/>
              <a:t>Implementation on MATLAB </a:t>
            </a:r>
            <a:endParaRPr sz="2000"/>
          </a:p>
          <a:p>
            <a:pPr indent="0" lvl="0" marL="0" rtl="0" algn="l">
              <a:spcBef>
                <a:spcPts val="1200"/>
              </a:spcBef>
              <a:spcAft>
                <a:spcPts val="1200"/>
              </a:spcAft>
              <a:buNone/>
            </a:pPr>
            <a:r>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