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73833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2401c2f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2401c2f69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77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2401c2f6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2401c2f69_0_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778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9446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641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6825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401c2f6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401c2f69_0_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02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3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4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5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6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3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3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3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2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3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4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2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3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4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5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6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3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3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3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8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 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700" cy="126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	</a:t>
            </a:r>
            <a:r>
              <a:rPr lang="en-US" sz="3600" b="1" dirty="0"/>
              <a:t>In Class Exercise -1: HTML4</a:t>
            </a:r>
            <a:endParaRPr sz="3600" b="1" dirty="0"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1"/>
          </p:nvPr>
        </p:nvSpPr>
        <p:spPr>
          <a:xfrm>
            <a:off x="720000" y="1743740"/>
            <a:ext cx="8855700" cy="48010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Norms to be followed for solving In Class Exercises:</a:t>
            </a:r>
            <a:endParaRPr sz="2400" b="1" u="sng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All the students will work in a team of 2 members each.</a:t>
            </a:r>
            <a:endParaRPr sz="240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Each and every class exercise will contain a number of themes to be solved by students.</a:t>
            </a:r>
            <a:endParaRPr sz="240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Each and every team will solve a single theme per class exercise.</a:t>
            </a:r>
            <a:endParaRPr sz="240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The themes can be allotted to students in sequential manner as per the roll no of students.</a:t>
            </a:r>
            <a:endParaRPr sz="240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dirty="0"/>
              <a:t>The first roll number in a team will be considered for allocating theme to students in sequential manner.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720000" y="162363"/>
            <a:ext cx="8855700" cy="126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2400" b="1" dirty="0"/>
              <a:t>Create a webpage for the assigned theme, according to the template given on the next slide.</a:t>
            </a:r>
          </a:p>
        </p:txBody>
      </p:sp>
      <p:sp>
        <p:nvSpPr>
          <p:cNvPr id="126" name="Google Shape;126;p28"/>
          <p:cNvSpPr txBox="1">
            <a:spLocks noGrp="1"/>
          </p:cNvSpPr>
          <p:nvPr>
            <p:ph type="body" idx="1"/>
          </p:nvPr>
        </p:nvSpPr>
        <p:spPr>
          <a:xfrm>
            <a:off x="720000" y="1424763"/>
            <a:ext cx="8640000" cy="56671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Definition Of Done : </a:t>
            </a:r>
            <a:endParaRPr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DoD</a:t>
            </a:r>
            <a:r>
              <a:rPr lang="en-US" b="1" dirty="0"/>
              <a:t> 1. </a:t>
            </a:r>
            <a:r>
              <a:rPr lang="en-US" dirty="0"/>
              <a:t>The webpage should be created using the table tag.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DoD</a:t>
            </a:r>
            <a:r>
              <a:rPr lang="en-US" b="1" dirty="0"/>
              <a:t> 2. </a:t>
            </a:r>
            <a:r>
              <a:rPr lang="en-US" dirty="0"/>
              <a:t>The header of the webpage should display the theme on which the webpage is being created.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DoD</a:t>
            </a:r>
            <a:r>
              <a:rPr lang="en-US" b="1" dirty="0"/>
              <a:t> 3.</a:t>
            </a:r>
            <a:r>
              <a:rPr lang="en-US" dirty="0"/>
              <a:t>The main section should be divided into three sub-sections.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DoD</a:t>
            </a:r>
            <a:r>
              <a:rPr lang="en-US" b="1" dirty="0"/>
              <a:t> 4. </a:t>
            </a:r>
            <a:r>
              <a:rPr lang="en-US" dirty="0"/>
              <a:t>Each subsection should have its respective header information.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DoD</a:t>
            </a:r>
            <a:r>
              <a:rPr lang="en-US" b="1" dirty="0"/>
              <a:t> 5. </a:t>
            </a:r>
            <a:r>
              <a:rPr lang="en-US" dirty="0"/>
              <a:t>The leftmost section should be created using unordered list, check box, radio buttons, drop down menu and tool tip.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DoD</a:t>
            </a:r>
            <a:r>
              <a:rPr lang="en-US" b="1" dirty="0"/>
              <a:t> 6. </a:t>
            </a:r>
            <a:r>
              <a:rPr lang="en-US" dirty="0"/>
              <a:t>The middle section or the main section should contain the login form and  different pictures giving the information on assigned theme.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DoD</a:t>
            </a:r>
            <a:r>
              <a:rPr lang="en-US" b="1" dirty="0"/>
              <a:t> 7. </a:t>
            </a:r>
            <a:r>
              <a:rPr lang="en-US" dirty="0"/>
              <a:t>The rightmost section should contain the different images along with their description aligned at the bottom of respective images.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DoD</a:t>
            </a:r>
            <a:r>
              <a:rPr lang="en-US" b="1" dirty="0"/>
              <a:t> 8. </a:t>
            </a:r>
            <a:r>
              <a:rPr lang="en-US" dirty="0"/>
              <a:t>The webpage should also contain footer representing the contact details for the webpage being created.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/>
          <p:nvPr/>
        </p:nvSpPr>
        <p:spPr>
          <a:xfrm>
            <a:off x="0" y="0"/>
            <a:ext cx="10080000" cy="75600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9"/>
          <p:cNvSpPr/>
          <p:nvPr/>
        </p:nvSpPr>
        <p:spPr>
          <a:xfrm>
            <a:off x="72000" y="91440"/>
            <a:ext cx="9875520" cy="889200"/>
          </a:xfrm>
          <a:prstGeom prst="rect">
            <a:avLst/>
          </a:prstGeom>
          <a:solidFill>
            <a:srgbClr val="28471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Heading 1:   Page Header    (H1 level)</a:t>
            </a:r>
            <a:endParaRPr sz="2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72000" y="1077840"/>
            <a:ext cx="2854080" cy="5414400"/>
          </a:xfrm>
          <a:prstGeom prst="rect">
            <a:avLst/>
          </a:prstGeom>
          <a:solidFill>
            <a:srgbClr val="0093D9"/>
          </a:solidFill>
          <a:ln w="38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700" tIns="63700" rIns="108700" bIns="63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>
                <a:latin typeface="Arial"/>
                <a:ea typeface="Arial"/>
                <a:cs typeface="Arial"/>
                <a:sym typeface="Arial"/>
              </a:rPr>
              <a:t>Side Menu (H2 level)</a:t>
            </a: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(unordered list)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List Item 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List Item 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List Item 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List Item 4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List Item 5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(Check box,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Radio Button,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Drop Down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Tool Tip)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72000" y="6573600"/>
            <a:ext cx="9875520" cy="914400"/>
          </a:xfrm>
          <a:prstGeom prst="rect">
            <a:avLst/>
          </a:prstGeom>
          <a:solidFill>
            <a:srgbClr val="224B12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latin typeface="Arial"/>
                <a:ea typeface="Arial"/>
                <a:cs typeface="Arial"/>
                <a:sym typeface="Arial"/>
              </a:rPr>
              <a:t>Page Footer </a:t>
            </a:r>
            <a:endParaRPr sz="2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3053520" y="1077840"/>
            <a:ext cx="4444560" cy="5414400"/>
          </a:xfrm>
          <a:prstGeom prst="rect">
            <a:avLst/>
          </a:prstGeom>
          <a:solidFill>
            <a:srgbClr val="B3CAC7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>
                <a:latin typeface="Arial"/>
                <a:ea typeface="Arial"/>
                <a:cs typeface="Arial"/>
                <a:sym typeface="Arial"/>
              </a:rPr>
              <a:t>Sub Heading 2 (H2 level)</a:t>
            </a: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>
                <a:latin typeface="Arial"/>
                <a:ea typeface="Arial"/>
                <a:cs typeface="Arial"/>
                <a:sym typeface="Arial"/>
              </a:rPr>
              <a:t>Login Box </a:t>
            </a: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>
                <a:latin typeface="Arial"/>
                <a:ea typeface="Arial"/>
                <a:cs typeface="Arial"/>
                <a:sym typeface="Arial"/>
              </a:rPr>
              <a:t>(username, password, submit)</a:t>
            </a: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>
                <a:latin typeface="Arial"/>
                <a:ea typeface="Arial"/>
                <a:cs typeface="Arial"/>
                <a:sym typeface="Arial"/>
              </a:rPr>
              <a:t>or</a:t>
            </a: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>
                <a:latin typeface="Arial"/>
                <a:ea typeface="Arial"/>
                <a:cs typeface="Arial"/>
                <a:sym typeface="Arial"/>
              </a:rPr>
              <a:t>Picture 1</a:t>
            </a:r>
            <a:r>
              <a:rPr lang="en-US" sz="1500" b="0" strike="noStrike">
                <a:latin typeface="Arial"/>
                <a:ea typeface="Arial"/>
                <a:cs typeface="Arial"/>
                <a:sym typeface="Arial"/>
              </a:rPr>
              <a:t> (with alt option)</a:t>
            </a:r>
            <a:endParaRPr sz="15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>
                <a:latin typeface="Arial"/>
                <a:ea typeface="Arial"/>
                <a:cs typeface="Arial"/>
                <a:sym typeface="Arial"/>
              </a:rPr>
              <a:t>Description 1</a:t>
            </a: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>
                <a:latin typeface="Arial"/>
                <a:ea typeface="Arial"/>
                <a:cs typeface="Arial"/>
                <a:sym typeface="Arial"/>
              </a:rPr>
              <a:t>Picture 2 </a:t>
            </a:r>
            <a:r>
              <a:rPr lang="en-US" sz="1500" b="0" strike="noStrike">
                <a:latin typeface="Arial"/>
                <a:ea typeface="Arial"/>
                <a:cs typeface="Arial"/>
                <a:sym typeface="Arial"/>
              </a:rPr>
              <a:t>(with alt option)</a:t>
            </a:r>
            <a:endParaRPr sz="15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>
                <a:latin typeface="Arial"/>
                <a:ea typeface="Arial"/>
                <a:cs typeface="Arial"/>
                <a:sym typeface="Arial"/>
              </a:rPr>
              <a:t>Description 2</a:t>
            </a: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or </a:t>
            </a: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Main Content</a:t>
            </a: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7589520" y="1077840"/>
            <a:ext cx="2358000" cy="5414400"/>
          </a:xfrm>
          <a:prstGeom prst="rect">
            <a:avLst/>
          </a:prstGeom>
          <a:solidFill>
            <a:srgbClr val="0093D9"/>
          </a:solidFill>
          <a:ln w="38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700" tIns="63700" rIns="108700" bIns="63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>
                <a:latin typeface="Arial"/>
                <a:ea typeface="Arial"/>
                <a:cs typeface="Arial"/>
                <a:sym typeface="Arial"/>
              </a:rPr>
              <a:t>Sub Heading 2</a:t>
            </a: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strike="noStrike">
                <a:latin typeface="Arial"/>
                <a:ea typeface="Arial"/>
                <a:cs typeface="Arial"/>
                <a:sym typeface="Arial"/>
              </a:rPr>
              <a:t>(H2 level)</a:t>
            </a: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Picture 1 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strike="noStrike">
                <a:latin typeface="Arial"/>
                <a:ea typeface="Arial"/>
                <a:cs typeface="Arial"/>
                <a:sym typeface="Arial"/>
              </a:rPr>
              <a:t>(with alt option)</a:t>
            </a: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Desription1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Picture 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strike="noStrike">
                <a:latin typeface="Arial"/>
                <a:ea typeface="Arial"/>
                <a:cs typeface="Arial"/>
                <a:sym typeface="Arial"/>
              </a:rPr>
              <a:t>(with alt option)</a:t>
            </a:r>
            <a:endParaRPr sz="15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Description2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Picture 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strike="noStrike">
                <a:latin typeface="Arial"/>
                <a:ea typeface="Arial"/>
                <a:cs typeface="Arial"/>
                <a:sym typeface="Arial"/>
              </a:rPr>
              <a:t>(with alt option)</a:t>
            </a: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Desription3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Picture 4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strike="noStrike">
                <a:latin typeface="Arial"/>
                <a:ea typeface="Arial"/>
                <a:cs typeface="Arial"/>
                <a:sym typeface="Arial"/>
              </a:rPr>
              <a:t>(with alt option)</a:t>
            </a:r>
            <a:endParaRPr sz="15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latin typeface="Arial"/>
                <a:ea typeface="Arial"/>
                <a:cs typeface="Arial"/>
                <a:sym typeface="Arial"/>
              </a:rPr>
              <a:t>Description4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692354" y="572014"/>
            <a:ext cx="9246960" cy="46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600" b="1" i="0" u="none" strike="noStrike" cap="none" dirty="0">
                <a:solidFill>
                  <a:srgbClr val="333333"/>
                </a:solidFill>
                <a:sym typeface="Arial"/>
              </a:rPr>
              <a:t>HTML 4 - </a:t>
            </a:r>
            <a:r>
              <a:rPr lang="en-US" sz="3600" b="1" dirty="0">
                <a:solidFill>
                  <a:srgbClr val="333333"/>
                </a:solidFill>
              </a:rPr>
              <a:t>In Class Exercise-1 Theme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630074" y="1571475"/>
            <a:ext cx="9371520" cy="514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0" indent="-324000" algn="just" rtl="0">
              <a:spcBef>
                <a:spcPts val="865"/>
              </a:spcBef>
              <a:spcAft>
                <a:spcPts val="0"/>
              </a:spcAft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lang="en-US" sz="2200" b="1" strike="noStrike" dirty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Theme1:</a:t>
            </a:r>
            <a:endParaRPr sz="2200" b="1" strike="noStrike" dirty="0">
              <a:solidFill>
                <a:schemeClr val="bg2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1" indent="-324000" algn="just" rtl="0">
              <a:spcBef>
                <a:spcPts val="865"/>
              </a:spcBef>
              <a:spcAft>
                <a:spcPts val="0"/>
              </a:spcAft>
              <a:buClr>
                <a:srgbClr val="EF2929"/>
              </a:buClr>
              <a:buSzPts val="1500"/>
              <a:buFont typeface="Noto Sans Symbols"/>
              <a:buChar char="−"/>
            </a:pPr>
            <a:r>
              <a:rPr lang="en-US" sz="2000" dirty="0">
                <a:solidFill>
                  <a:srgbClr val="333333"/>
                </a:solidFill>
              </a:rPr>
              <a:t>D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esigning the w</a:t>
            </a:r>
            <a:r>
              <a:rPr lang="en-US" sz="2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ebsite of The </a:t>
            </a:r>
            <a:r>
              <a:rPr lang="en-US" sz="22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NorthCap</a:t>
            </a:r>
            <a:r>
              <a:rPr lang="en-US" sz="22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University.</a:t>
            </a:r>
            <a:endParaRPr sz="22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indent="-324000" algn="just">
              <a:spcBef>
                <a:spcPts val="865"/>
              </a:spcBef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Theme 2:</a:t>
            </a:r>
            <a:endParaRPr sz="2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914400" marR="0" lvl="0" indent="-355600" algn="just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-"/>
            </a:pPr>
            <a:r>
              <a:rPr lang="en-US" sz="2000" dirty="0">
                <a:solidFill>
                  <a:srgbClr val="333333"/>
                </a:solidFill>
              </a:rPr>
              <a:t>D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etails of Professional Societies at The </a:t>
            </a:r>
            <a:r>
              <a:rPr lang="en-US" sz="20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NorthCap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University.</a:t>
            </a:r>
            <a:endParaRPr sz="20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lvl="0" indent="-324000" algn="just">
              <a:spcBef>
                <a:spcPts val="865"/>
              </a:spcBef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Theme 3: </a:t>
            </a:r>
            <a:endParaRPr sz="2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864000" marR="0" lvl="1" indent="-324000" algn="just" rtl="0">
              <a:spcBef>
                <a:spcPts val="865"/>
              </a:spcBef>
              <a:spcAft>
                <a:spcPts val="0"/>
              </a:spcAft>
              <a:buClr>
                <a:srgbClr val="EF2929"/>
              </a:buClr>
              <a:buSzPts val="1500"/>
              <a:buFont typeface="Noto Sans Symbols"/>
              <a:buChar char="−"/>
            </a:pPr>
            <a:r>
              <a:rPr lang="en-US" sz="2000" dirty="0">
                <a:solidFill>
                  <a:srgbClr val="333333"/>
                </a:solidFill>
              </a:rPr>
              <a:t>D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isplaying the details of CSE Department at The </a:t>
            </a:r>
            <a:r>
              <a:rPr lang="en-US" sz="20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NorthCap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University</a:t>
            </a:r>
            <a:endParaRPr sz="20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indent="-324000" algn="just">
              <a:spcBef>
                <a:spcPts val="865"/>
              </a:spcBef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Theme 4: </a:t>
            </a:r>
            <a:endParaRPr sz="2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864000" marR="0" lvl="1" indent="-324000" algn="just" rtl="0">
              <a:spcBef>
                <a:spcPts val="865"/>
              </a:spcBef>
              <a:spcAft>
                <a:spcPts val="0"/>
              </a:spcAft>
              <a:buClr>
                <a:srgbClr val="EF2929"/>
              </a:buClr>
              <a:buSzPts val="1500"/>
              <a:buFont typeface="Noto Sans Symbols"/>
              <a:buChar char="−"/>
            </a:pPr>
            <a:r>
              <a:rPr lang="en-US" sz="2000" dirty="0">
                <a:solidFill>
                  <a:srgbClr val="333333"/>
                </a:solidFill>
              </a:rPr>
              <a:t>D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isplaying the information of Cafeteria 10 at The </a:t>
            </a:r>
            <a:r>
              <a:rPr lang="en-US" sz="20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NorthCap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University.</a:t>
            </a:r>
            <a:endParaRPr sz="20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lvl="0" indent="-324000" algn="just">
              <a:spcBef>
                <a:spcPts val="865"/>
              </a:spcBef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Theme 5:</a:t>
            </a:r>
            <a:endParaRPr sz="2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864000" marR="0" lvl="1" indent="-323999" algn="just" rtl="0">
              <a:spcBef>
                <a:spcPts val="865"/>
              </a:spcBef>
              <a:spcAft>
                <a:spcPts val="0"/>
              </a:spcAft>
              <a:buClr>
                <a:srgbClr val="EF2929"/>
              </a:buClr>
              <a:buSzPts val="1500"/>
              <a:buFont typeface="Noto Sans Symbols"/>
              <a:buChar char="−"/>
            </a:pPr>
            <a:r>
              <a:rPr lang="en-US" sz="2000" dirty="0">
                <a:solidFill>
                  <a:srgbClr val="333333"/>
                </a:solidFill>
              </a:rPr>
              <a:t>Di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splaying the attendance record of student along with the marks in different subjects of previous semester on ERP Portal.</a:t>
            </a:r>
            <a:endParaRPr sz="20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288360" y="99000"/>
            <a:ext cx="9678600" cy="730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1999" marR="0" lvl="0" indent="-323999" algn="just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990"/>
              <a:buFont typeface="Noto Sans Symbols"/>
              <a:buChar char="●"/>
            </a:pPr>
            <a:endParaRPr sz="2200" dirty="0">
              <a:solidFill>
                <a:srgbClr val="333333"/>
              </a:solidFill>
            </a:endParaRPr>
          </a:p>
          <a:p>
            <a:pPr marL="165735" lvl="0" algn="just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990"/>
            </a:pPr>
            <a:r>
              <a:rPr lang="en-US" sz="3600" b="1" dirty="0">
                <a:solidFill>
                  <a:srgbClr val="333333"/>
                </a:solidFill>
              </a:rPr>
              <a:t>  In Class Exercise-1 Theme (Contd.)</a:t>
            </a:r>
            <a:endParaRPr sz="3600" b="1" dirty="0">
              <a:solidFill>
                <a:srgbClr val="333333"/>
              </a:solidFill>
            </a:endParaRPr>
          </a:p>
          <a:p>
            <a:pPr marL="431999" marR="0" lvl="0" indent="-323999" algn="just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990"/>
              <a:buFont typeface="Noto Sans Symbols"/>
              <a:buChar char="●"/>
            </a:pPr>
            <a:endParaRPr sz="2200" dirty="0">
              <a:solidFill>
                <a:srgbClr val="333333"/>
              </a:solidFill>
            </a:endParaRPr>
          </a:p>
          <a:p>
            <a:pPr marL="432000" marR="0" lvl="0" indent="-324000" algn="just" rtl="0">
              <a:spcBef>
                <a:spcPts val="0"/>
              </a:spcBef>
              <a:spcAft>
                <a:spcPts val="0"/>
              </a:spcAft>
              <a:buClr>
                <a:srgbClr val="EF2929"/>
              </a:buClr>
              <a:buSzPts val="990"/>
              <a:buFont typeface="Noto Sans Symbols"/>
              <a:buChar char="●"/>
            </a:pPr>
            <a:endParaRPr lang="en-US" sz="2200" b="0" strike="noStrik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indent="-324000" algn="just">
              <a:spcBef>
                <a:spcPts val="865"/>
              </a:spcBef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Theme 6: </a:t>
            </a:r>
            <a:endParaRPr sz="2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864000" marR="0" lvl="1" indent="-324000" algn="just" rtl="0">
              <a:spcBef>
                <a:spcPts val="865"/>
              </a:spcBef>
              <a:spcAft>
                <a:spcPts val="0"/>
              </a:spcAft>
              <a:buClr>
                <a:srgbClr val="EF2929"/>
              </a:buClr>
              <a:buSzPts val="900"/>
              <a:buFont typeface="Noto Sans Symbols"/>
              <a:buChar char="∙"/>
            </a:pPr>
            <a:r>
              <a:rPr lang="en-US" sz="2000" dirty="0">
                <a:solidFill>
                  <a:srgbClr val="333333"/>
                </a:solidFill>
              </a:rPr>
              <a:t>D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isplaying the list of courses for the upcoming semester.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32000" lvl="0" indent="-324000" algn="just">
              <a:spcBef>
                <a:spcPts val="865"/>
              </a:spcBef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Theme 7: </a:t>
            </a:r>
            <a:endParaRPr sz="2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864000" marR="0" lvl="1" indent="-324000" algn="just" rtl="0">
              <a:spcBef>
                <a:spcPts val="865"/>
              </a:spcBef>
              <a:spcAft>
                <a:spcPts val="0"/>
              </a:spcAft>
              <a:buClr>
                <a:srgbClr val="EF2929"/>
              </a:buClr>
              <a:buSzPts val="900"/>
              <a:buFont typeface="Noto Sans Symbols"/>
              <a:buChar char="∙"/>
            </a:pPr>
            <a:r>
              <a:rPr lang="en-US" sz="2000" dirty="0">
                <a:solidFill>
                  <a:srgbClr val="333333"/>
                </a:solidFill>
              </a:rPr>
              <a:t>D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isplaying the </a:t>
            </a:r>
            <a:r>
              <a:rPr lang="en-US" sz="2000" dirty="0">
                <a:solidFill>
                  <a:srgbClr val="333333"/>
                </a:solidFill>
              </a:rPr>
              <a:t>Movie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Stars of 21</a:t>
            </a:r>
            <a:r>
              <a:rPr lang="en-US" sz="2000" b="0" i="0" u="none" strike="noStrike" cap="none" baseline="300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century along with their hit movies.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32000" indent="-324000" algn="just">
              <a:spcBef>
                <a:spcPts val="865"/>
              </a:spcBef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Theme 8: </a:t>
            </a:r>
            <a:endParaRPr sz="2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864000" marR="0" lvl="1" indent="-324000" algn="just" rtl="0">
              <a:spcBef>
                <a:spcPts val="865"/>
              </a:spcBef>
              <a:spcAft>
                <a:spcPts val="0"/>
              </a:spcAft>
              <a:buClr>
                <a:srgbClr val="EF2929"/>
              </a:buClr>
              <a:buSzPts val="900"/>
              <a:buFont typeface="Noto Sans Symbols"/>
              <a:buChar char="∙"/>
            </a:pPr>
            <a:r>
              <a:rPr lang="en-US" sz="2000" dirty="0">
                <a:solidFill>
                  <a:srgbClr val="333333"/>
                </a:solidFill>
              </a:rPr>
              <a:t>D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isplaying all the Indian festival along with their relevance.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32000" lvl="0" indent="-324000" algn="just">
              <a:spcBef>
                <a:spcPts val="865"/>
              </a:spcBef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Theme 9: </a:t>
            </a:r>
            <a:endParaRPr sz="2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864000" marR="0" lvl="1" indent="-324000" algn="just" rtl="0">
              <a:spcBef>
                <a:spcPts val="865"/>
              </a:spcBef>
              <a:spcAft>
                <a:spcPts val="0"/>
              </a:spcAft>
              <a:buClr>
                <a:srgbClr val="EF2929"/>
              </a:buClr>
              <a:buSzPts val="900"/>
              <a:buFont typeface="Noto Sans Symbols"/>
              <a:buChar char="∙"/>
            </a:pPr>
            <a:r>
              <a:rPr lang="en-US" sz="2000" dirty="0">
                <a:solidFill>
                  <a:srgbClr val="333333"/>
                </a:solidFill>
              </a:rPr>
              <a:t>D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isplaying the syllabus of </a:t>
            </a:r>
            <a:r>
              <a:rPr lang="en-US" sz="2000" dirty="0">
                <a:solidFill>
                  <a:srgbClr val="333333"/>
                </a:solidFill>
              </a:rPr>
              <a:t>JEE/NCU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Examination under different subject sections for CSE Students.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32000" indent="-324000" algn="just">
              <a:spcBef>
                <a:spcPts val="865"/>
              </a:spcBef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Theme 10: </a:t>
            </a:r>
            <a:endParaRPr sz="2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864000" marR="0" lvl="1" indent="-324000" algn="just" rtl="0">
              <a:spcBef>
                <a:spcPts val="865"/>
              </a:spcBef>
              <a:spcAft>
                <a:spcPts val="0"/>
              </a:spcAft>
              <a:buClr>
                <a:srgbClr val="EF2929"/>
              </a:buClr>
              <a:buSzPts val="900"/>
              <a:buFont typeface="Noto Sans Symbols"/>
              <a:buChar char="∙"/>
            </a:pPr>
            <a:r>
              <a:rPr lang="en-US" sz="2000" dirty="0">
                <a:solidFill>
                  <a:srgbClr val="333333"/>
                </a:solidFill>
              </a:rPr>
              <a:t>D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isplaying the different food outlets in HUDA Sec-23A.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865"/>
              </a:spcBef>
              <a:spcAft>
                <a:spcPts val="0"/>
              </a:spcAft>
              <a:buNone/>
            </a:pPr>
            <a:endParaRPr sz="2000" dirty="0">
              <a:solidFill>
                <a:srgbClr val="333333"/>
              </a:solidFill>
            </a:endParaRPr>
          </a:p>
          <a:p>
            <a:pPr marL="914400" marR="0" lvl="0" indent="0" algn="just" rtl="0">
              <a:spcBef>
                <a:spcPts val="865"/>
              </a:spcBef>
              <a:spcAft>
                <a:spcPts val="0"/>
              </a:spcAft>
              <a:buNone/>
            </a:pPr>
            <a:endParaRPr sz="20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700" cy="9855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333333"/>
                </a:solidFill>
              </a:rPr>
              <a:t>In Class Exercise-1 Theme (Contd.)</a:t>
            </a:r>
            <a:endParaRPr sz="3600" b="1" dirty="0">
              <a:solidFill>
                <a:srgbClr val="333333"/>
              </a:solidFill>
            </a:endParaRPr>
          </a:p>
        </p:txBody>
      </p:sp>
      <p:sp>
        <p:nvSpPr>
          <p:cNvPr id="153" name="Google Shape;153;p3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9181200" cy="43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32000" lvl="0" indent="-324000" algn="just">
              <a:spcBef>
                <a:spcPts val="865"/>
              </a:spcBef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Theme 11: </a:t>
            </a:r>
            <a:endParaRPr sz="2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864000" lvl="1" indent="-323999" algn="just" rtl="0">
              <a:spcBef>
                <a:spcPts val="865"/>
              </a:spcBef>
              <a:spcAft>
                <a:spcPts val="0"/>
              </a:spcAft>
              <a:buClr>
                <a:srgbClr val="EF2929"/>
              </a:buClr>
              <a:buSzPts val="900"/>
              <a:buFont typeface="Noto Sans Symbols"/>
              <a:buChar char="∙"/>
            </a:pPr>
            <a:r>
              <a:rPr lang="en-US" sz="2000" dirty="0">
                <a:solidFill>
                  <a:srgbClr val="333333"/>
                </a:solidFill>
              </a:rPr>
              <a:t>Displaying the different food outlets at The </a:t>
            </a:r>
            <a:r>
              <a:rPr lang="en-US" sz="2000" dirty="0" err="1">
                <a:solidFill>
                  <a:srgbClr val="333333"/>
                </a:solidFill>
              </a:rPr>
              <a:t>NorthCap</a:t>
            </a:r>
            <a:r>
              <a:rPr lang="en-US" sz="2000" dirty="0">
                <a:solidFill>
                  <a:srgbClr val="333333"/>
                </a:solidFill>
              </a:rPr>
              <a:t> University.</a:t>
            </a:r>
            <a:endParaRPr sz="2000" dirty="0">
              <a:solidFill>
                <a:srgbClr val="333333"/>
              </a:solidFill>
            </a:endParaRPr>
          </a:p>
          <a:p>
            <a:pPr marL="432000" indent="-324000" algn="just">
              <a:spcBef>
                <a:spcPts val="865"/>
              </a:spcBef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Theme 12:</a:t>
            </a:r>
            <a:endParaRPr sz="2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0" indent="457200" algn="just" rtl="0">
              <a:spcBef>
                <a:spcPts val="865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33333"/>
                </a:solidFill>
              </a:rPr>
              <a:t>Displaying the results of previous examinations (10</a:t>
            </a:r>
            <a:r>
              <a:rPr lang="en-US" sz="2000" baseline="30000" dirty="0">
                <a:solidFill>
                  <a:srgbClr val="333333"/>
                </a:solidFill>
              </a:rPr>
              <a:t>th</a:t>
            </a:r>
            <a:r>
              <a:rPr lang="en-US" sz="2000" dirty="0">
                <a:solidFill>
                  <a:srgbClr val="333333"/>
                </a:solidFill>
              </a:rPr>
              <a:t> /12</a:t>
            </a:r>
            <a:r>
              <a:rPr lang="en-US" sz="2000" baseline="30000" dirty="0">
                <a:solidFill>
                  <a:srgbClr val="333333"/>
                </a:solidFill>
              </a:rPr>
              <a:t>th</a:t>
            </a:r>
            <a:r>
              <a:rPr lang="en-US" sz="2000" dirty="0">
                <a:solidFill>
                  <a:srgbClr val="333333"/>
                </a:solidFill>
              </a:rPr>
              <a:t> /JEE/NCU Score etc.)</a:t>
            </a:r>
            <a:endParaRPr sz="2000" dirty="0">
              <a:solidFill>
                <a:srgbClr val="333333"/>
              </a:solidFill>
            </a:endParaRPr>
          </a:p>
          <a:p>
            <a:pPr marL="432000" lvl="0" indent="-324000" algn="just">
              <a:spcBef>
                <a:spcPts val="865"/>
              </a:spcBef>
              <a:buClr>
                <a:srgbClr val="EF2929"/>
              </a:buClr>
              <a:buSzPts val="990"/>
              <a:buFont typeface="Noto Sans Symbols"/>
              <a:buChar char="●"/>
            </a:pPr>
            <a:r>
              <a:rPr lang="en-US" sz="2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Theme 13:</a:t>
            </a:r>
            <a:endParaRPr sz="22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0" indent="0" algn="just" rtl="0">
              <a:spcBef>
                <a:spcPts val="86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33333"/>
                </a:solidFill>
              </a:rPr>
              <a:t>	Displaying ERP information like name, </a:t>
            </a:r>
            <a:r>
              <a:rPr lang="en-US" sz="2000" dirty="0" err="1">
                <a:solidFill>
                  <a:srgbClr val="333333"/>
                </a:solidFill>
              </a:rPr>
              <a:t>roll_no</a:t>
            </a:r>
            <a:r>
              <a:rPr lang="en-US" sz="2000" dirty="0">
                <a:solidFill>
                  <a:srgbClr val="333333"/>
                </a:solidFill>
              </a:rPr>
              <a:t>, email id, address, department &amp; section etc. associated with students.</a:t>
            </a:r>
            <a:endParaRPr sz="2000" dirty="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624</Words>
  <Application>Microsoft Office PowerPoint</Application>
  <PresentationFormat>Custom</PresentationFormat>
  <Paragraphs>102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Noto Sans Symbols</vt:lpstr>
      <vt:lpstr>Office Theme</vt:lpstr>
      <vt:lpstr>Office Theme</vt:lpstr>
      <vt:lpstr> In Class Exercise -1: HTML4</vt:lpstr>
      <vt:lpstr>Create a webpage for the assigned theme, according to the template given on the next slide.</vt:lpstr>
      <vt:lpstr>PowerPoint Presentation</vt:lpstr>
      <vt:lpstr>PowerPoint Presentation</vt:lpstr>
      <vt:lpstr>PowerPoint Presentation</vt:lpstr>
      <vt:lpstr>In Class Exercise-1 Theme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 Class Exercise -1: HTML4</dc:title>
  <cp:lastModifiedBy>Sumit Kumar</cp:lastModifiedBy>
  <cp:revision>9</cp:revision>
  <dcterms:modified xsi:type="dcterms:W3CDTF">2022-08-19T08:30:10Z</dcterms:modified>
</cp:coreProperties>
</file>