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58A7F-AC59-90BC-5222-EA3E0DA478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9851E3E-868F-86C3-809B-A5371043DF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218CFFF-DE8D-F42C-2A95-0BF7A4BC4771}"/>
              </a:ext>
            </a:extLst>
          </p:cNvPr>
          <p:cNvSpPr>
            <a:spLocks noGrp="1"/>
          </p:cNvSpPr>
          <p:nvPr>
            <p:ph type="dt" sz="half" idx="10"/>
          </p:nvPr>
        </p:nvSpPr>
        <p:spPr/>
        <p:txBody>
          <a:bodyPr/>
          <a:lstStyle/>
          <a:p>
            <a:fld id="{8B77E0EF-17BD-4CAE-A752-B4C267DB5C41}" type="datetimeFigureOut">
              <a:rPr lang="en-IN" smtClean="0"/>
              <a:t>15-11-2022</a:t>
            </a:fld>
            <a:endParaRPr lang="en-IN"/>
          </a:p>
        </p:txBody>
      </p:sp>
      <p:sp>
        <p:nvSpPr>
          <p:cNvPr id="5" name="Footer Placeholder 4">
            <a:extLst>
              <a:ext uri="{FF2B5EF4-FFF2-40B4-BE49-F238E27FC236}">
                <a16:creationId xmlns:a16="http://schemas.microsoft.com/office/drawing/2014/main" id="{BC3964A9-E314-A105-A6B6-EDE8DEA677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17CD38-6A99-FB18-A97B-B72B380AAD61}"/>
              </a:ext>
            </a:extLst>
          </p:cNvPr>
          <p:cNvSpPr>
            <a:spLocks noGrp="1"/>
          </p:cNvSpPr>
          <p:nvPr>
            <p:ph type="sldNum" sz="quarter" idx="12"/>
          </p:nvPr>
        </p:nvSpPr>
        <p:spPr/>
        <p:txBody>
          <a:bodyPr/>
          <a:lstStyle/>
          <a:p>
            <a:fld id="{5C013C27-0723-4218-9EAB-DD4940CFC57A}" type="slidenum">
              <a:rPr lang="en-IN" smtClean="0"/>
              <a:t>‹#›</a:t>
            </a:fld>
            <a:endParaRPr lang="en-IN"/>
          </a:p>
        </p:txBody>
      </p:sp>
    </p:spTree>
    <p:extLst>
      <p:ext uri="{BB962C8B-B14F-4D97-AF65-F5344CB8AC3E}">
        <p14:creationId xmlns:p14="http://schemas.microsoft.com/office/powerpoint/2010/main" val="924096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3B27-89B4-1537-8C56-3FA1A33ADF9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025414D-FCA0-C3AA-280C-AD16194C0E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198C73-97ED-5EDE-9AC9-4D9EA6C5DAED}"/>
              </a:ext>
            </a:extLst>
          </p:cNvPr>
          <p:cNvSpPr>
            <a:spLocks noGrp="1"/>
          </p:cNvSpPr>
          <p:nvPr>
            <p:ph type="dt" sz="half" idx="10"/>
          </p:nvPr>
        </p:nvSpPr>
        <p:spPr/>
        <p:txBody>
          <a:bodyPr/>
          <a:lstStyle/>
          <a:p>
            <a:fld id="{8B77E0EF-17BD-4CAE-A752-B4C267DB5C41}" type="datetimeFigureOut">
              <a:rPr lang="en-IN" smtClean="0"/>
              <a:t>15-11-2022</a:t>
            </a:fld>
            <a:endParaRPr lang="en-IN"/>
          </a:p>
        </p:txBody>
      </p:sp>
      <p:sp>
        <p:nvSpPr>
          <p:cNvPr id="5" name="Footer Placeholder 4">
            <a:extLst>
              <a:ext uri="{FF2B5EF4-FFF2-40B4-BE49-F238E27FC236}">
                <a16:creationId xmlns:a16="http://schemas.microsoft.com/office/drawing/2014/main" id="{CAE0D74F-00C1-CE84-1F17-487AECFBBC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444848-8EF2-9A07-1CD4-95B7779C3F93}"/>
              </a:ext>
            </a:extLst>
          </p:cNvPr>
          <p:cNvSpPr>
            <a:spLocks noGrp="1"/>
          </p:cNvSpPr>
          <p:nvPr>
            <p:ph type="sldNum" sz="quarter" idx="12"/>
          </p:nvPr>
        </p:nvSpPr>
        <p:spPr/>
        <p:txBody>
          <a:bodyPr/>
          <a:lstStyle/>
          <a:p>
            <a:fld id="{5C013C27-0723-4218-9EAB-DD4940CFC57A}" type="slidenum">
              <a:rPr lang="en-IN" smtClean="0"/>
              <a:t>‹#›</a:t>
            </a:fld>
            <a:endParaRPr lang="en-IN"/>
          </a:p>
        </p:txBody>
      </p:sp>
    </p:spTree>
    <p:extLst>
      <p:ext uri="{BB962C8B-B14F-4D97-AF65-F5344CB8AC3E}">
        <p14:creationId xmlns:p14="http://schemas.microsoft.com/office/powerpoint/2010/main" val="2042637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125872-A9EA-F4B4-F7DB-86A84FE363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DF533A-9029-A17E-CA9C-00EB336961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F92F9C-81D1-8EBC-5A98-1F299CB2665C}"/>
              </a:ext>
            </a:extLst>
          </p:cNvPr>
          <p:cNvSpPr>
            <a:spLocks noGrp="1"/>
          </p:cNvSpPr>
          <p:nvPr>
            <p:ph type="dt" sz="half" idx="10"/>
          </p:nvPr>
        </p:nvSpPr>
        <p:spPr/>
        <p:txBody>
          <a:bodyPr/>
          <a:lstStyle/>
          <a:p>
            <a:fld id="{8B77E0EF-17BD-4CAE-A752-B4C267DB5C41}" type="datetimeFigureOut">
              <a:rPr lang="en-IN" smtClean="0"/>
              <a:t>15-11-2022</a:t>
            </a:fld>
            <a:endParaRPr lang="en-IN"/>
          </a:p>
        </p:txBody>
      </p:sp>
      <p:sp>
        <p:nvSpPr>
          <p:cNvPr id="5" name="Footer Placeholder 4">
            <a:extLst>
              <a:ext uri="{FF2B5EF4-FFF2-40B4-BE49-F238E27FC236}">
                <a16:creationId xmlns:a16="http://schemas.microsoft.com/office/drawing/2014/main" id="{BE29308E-DB86-754D-71B5-5845480560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52F885-F9C3-8284-4355-99790F6CC9C1}"/>
              </a:ext>
            </a:extLst>
          </p:cNvPr>
          <p:cNvSpPr>
            <a:spLocks noGrp="1"/>
          </p:cNvSpPr>
          <p:nvPr>
            <p:ph type="sldNum" sz="quarter" idx="12"/>
          </p:nvPr>
        </p:nvSpPr>
        <p:spPr/>
        <p:txBody>
          <a:bodyPr/>
          <a:lstStyle/>
          <a:p>
            <a:fld id="{5C013C27-0723-4218-9EAB-DD4940CFC57A}" type="slidenum">
              <a:rPr lang="en-IN" smtClean="0"/>
              <a:t>‹#›</a:t>
            </a:fld>
            <a:endParaRPr lang="en-IN"/>
          </a:p>
        </p:txBody>
      </p:sp>
    </p:spTree>
    <p:extLst>
      <p:ext uri="{BB962C8B-B14F-4D97-AF65-F5344CB8AC3E}">
        <p14:creationId xmlns:p14="http://schemas.microsoft.com/office/powerpoint/2010/main" val="1048664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3331C-16E8-E0BD-0990-9879306557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9AF1C9-AA62-B5BC-72BC-22A9CC413A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2913F5-98F0-93B0-D78A-A93CF38EBCBA}"/>
              </a:ext>
            </a:extLst>
          </p:cNvPr>
          <p:cNvSpPr>
            <a:spLocks noGrp="1"/>
          </p:cNvSpPr>
          <p:nvPr>
            <p:ph type="dt" sz="half" idx="10"/>
          </p:nvPr>
        </p:nvSpPr>
        <p:spPr/>
        <p:txBody>
          <a:bodyPr/>
          <a:lstStyle/>
          <a:p>
            <a:fld id="{8B77E0EF-17BD-4CAE-A752-B4C267DB5C41}" type="datetimeFigureOut">
              <a:rPr lang="en-IN" smtClean="0"/>
              <a:t>15-11-2022</a:t>
            </a:fld>
            <a:endParaRPr lang="en-IN"/>
          </a:p>
        </p:txBody>
      </p:sp>
      <p:sp>
        <p:nvSpPr>
          <p:cNvPr id="5" name="Footer Placeholder 4">
            <a:extLst>
              <a:ext uri="{FF2B5EF4-FFF2-40B4-BE49-F238E27FC236}">
                <a16:creationId xmlns:a16="http://schemas.microsoft.com/office/drawing/2014/main" id="{D69289EB-4C4B-9EF7-80BF-D951B32379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286EEE-5720-96AF-ECB9-30A9E007808A}"/>
              </a:ext>
            </a:extLst>
          </p:cNvPr>
          <p:cNvSpPr>
            <a:spLocks noGrp="1"/>
          </p:cNvSpPr>
          <p:nvPr>
            <p:ph type="sldNum" sz="quarter" idx="12"/>
          </p:nvPr>
        </p:nvSpPr>
        <p:spPr/>
        <p:txBody>
          <a:bodyPr/>
          <a:lstStyle/>
          <a:p>
            <a:fld id="{5C013C27-0723-4218-9EAB-DD4940CFC57A}" type="slidenum">
              <a:rPr lang="en-IN" smtClean="0"/>
              <a:t>‹#›</a:t>
            </a:fld>
            <a:endParaRPr lang="en-IN"/>
          </a:p>
        </p:txBody>
      </p:sp>
    </p:spTree>
    <p:extLst>
      <p:ext uri="{BB962C8B-B14F-4D97-AF65-F5344CB8AC3E}">
        <p14:creationId xmlns:p14="http://schemas.microsoft.com/office/powerpoint/2010/main" val="1207448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4F18D-98D2-D812-1A44-CCEC5E2F72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B95DF79-58F1-3CA3-8BA9-F5D267CE5E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DED83-A1DE-B9F9-5CB5-259292EDA6EA}"/>
              </a:ext>
            </a:extLst>
          </p:cNvPr>
          <p:cNvSpPr>
            <a:spLocks noGrp="1"/>
          </p:cNvSpPr>
          <p:nvPr>
            <p:ph type="dt" sz="half" idx="10"/>
          </p:nvPr>
        </p:nvSpPr>
        <p:spPr/>
        <p:txBody>
          <a:bodyPr/>
          <a:lstStyle/>
          <a:p>
            <a:fld id="{8B77E0EF-17BD-4CAE-A752-B4C267DB5C41}" type="datetimeFigureOut">
              <a:rPr lang="en-IN" smtClean="0"/>
              <a:t>15-11-2022</a:t>
            </a:fld>
            <a:endParaRPr lang="en-IN"/>
          </a:p>
        </p:txBody>
      </p:sp>
      <p:sp>
        <p:nvSpPr>
          <p:cNvPr id="5" name="Footer Placeholder 4">
            <a:extLst>
              <a:ext uri="{FF2B5EF4-FFF2-40B4-BE49-F238E27FC236}">
                <a16:creationId xmlns:a16="http://schemas.microsoft.com/office/drawing/2014/main" id="{75E50634-CFEB-6188-2A83-51A2AC67B5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7859A5-3670-B334-5A0D-A071C7D8A271}"/>
              </a:ext>
            </a:extLst>
          </p:cNvPr>
          <p:cNvSpPr>
            <a:spLocks noGrp="1"/>
          </p:cNvSpPr>
          <p:nvPr>
            <p:ph type="sldNum" sz="quarter" idx="12"/>
          </p:nvPr>
        </p:nvSpPr>
        <p:spPr/>
        <p:txBody>
          <a:bodyPr/>
          <a:lstStyle/>
          <a:p>
            <a:fld id="{5C013C27-0723-4218-9EAB-DD4940CFC57A}" type="slidenum">
              <a:rPr lang="en-IN" smtClean="0"/>
              <a:t>‹#›</a:t>
            </a:fld>
            <a:endParaRPr lang="en-IN"/>
          </a:p>
        </p:txBody>
      </p:sp>
    </p:spTree>
    <p:extLst>
      <p:ext uri="{BB962C8B-B14F-4D97-AF65-F5344CB8AC3E}">
        <p14:creationId xmlns:p14="http://schemas.microsoft.com/office/powerpoint/2010/main" val="723387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0E403-6B11-E4AD-DB78-B8D1EF4A12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779BCB-993C-5BFA-3A67-A53BFCC6EB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883396A-49B0-4CDF-D122-AE07F315E9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9324FDB-D59D-8EB7-CB15-AE4CFCC06B59}"/>
              </a:ext>
            </a:extLst>
          </p:cNvPr>
          <p:cNvSpPr>
            <a:spLocks noGrp="1"/>
          </p:cNvSpPr>
          <p:nvPr>
            <p:ph type="dt" sz="half" idx="10"/>
          </p:nvPr>
        </p:nvSpPr>
        <p:spPr/>
        <p:txBody>
          <a:bodyPr/>
          <a:lstStyle/>
          <a:p>
            <a:fld id="{8B77E0EF-17BD-4CAE-A752-B4C267DB5C41}" type="datetimeFigureOut">
              <a:rPr lang="en-IN" smtClean="0"/>
              <a:t>15-11-2022</a:t>
            </a:fld>
            <a:endParaRPr lang="en-IN"/>
          </a:p>
        </p:txBody>
      </p:sp>
      <p:sp>
        <p:nvSpPr>
          <p:cNvPr id="6" name="Footer Placeholder 5">
            <a:extLst>
              <a:ext uri="{FF2B5EF4-FFF2-40B4-BE49-F238E27FC236}">
                <a16:creationId xmlns:a16="http://schemas.microsoft.com/office/drawing/2014/main" id="{01AA974F-2B05-2B8E-9E8F-F05F21B2BA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2F77E1-D68F-E874-71F6-D72E77E48049}"/>
              </a:ext>
            </a:extLst>
          </p:cNvPr>
          <p:cNvSpPr>
            <a:spLocks noGrp="1"/>
          </p:cNvSpPr>
          <p:nvPr>
            <p:ph type="sldNum" sz="quarter" idx="12"/>
          </p:nvPr>
        </p:nvSpPr>
        <p:spPr/>
        <p:txBody>
          <a:bodyPr/>
          <a:lstStyle/>
          <a:p>
            <a:fld id="{5C013C27-0723-4218-9EAB-DD4940CFC57A}" type="slidenum">
              <a:rPr lang="en-IN" smtClean="0"/>
              <a:t>‹#›</a:t>
            </a:fld>
            <a:endParaRPr lang="en-IN"/>
          </a:p>
        </p:txBody>
      </p:sp>
    </p:spTree>
    <p:extLst>
      <p:ext uri="{BB962C8B-B14F-4D97-AF65-F5344CB8AC3E}">
        <p14:creationId xmlns:p14="http://schemas.microsoft.com/office/powerpoint/2010/main" val="3169632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B85E7-7583-EEE7-F0B7-8EC224873FE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094950-1ADB-A0F5-E05C-F9DC98D743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55DF7D-B0AE-C67F-A6FC-41D90574BF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7AB18A-494F-72FE-6CDE-67DCA25C88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C20D0C-642F-3EF9-2947-B013006BDB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21CEEBC-2822-8B33-FACA-75C38B10ED25}"/>
              </a:ext>
            </a:extLst>
          </p:cNvPr>
          <p:cNvSpPr>
            <a:spLocks noGrp="1"/>
          </p:cNvSpPr>
          <p:nvPr>
            <p:ph type="dt" sz="half" idx="10"/>
          </p:nvPr>
        </p:nvSpPr>
        <p:spPr/>
        <p:txBody>
          <a:bodyPr/>
          <a:lstStyle/>
          <a:p>
            <a:fld id="{8B77E0EF-17BD-4CAE-A752-B4C267DB5C41}" type="datetimeFigureOut">
              <a:rPr lang="en-IN" smtClean="0"/>
              <a:t>15-11-2022</a:t>
            </a:fld>
            <a:endParaRPr lang="en-IN"/>
          </a:p>
        </p:txBody>
      </p:sp>
      <p:sp>
        <p:nvSpPr>
          <p:cNvPr id="8" name="Footer Placeholder 7">
            <a:extLst>
              <a:ext uri="{FF2B5EF4-FFF2-40B4-BE49-F238E27FC236}">
                <a16:creationId xmlns:a16="http://schemas.microsoft.com/office/drawing/2014/main" id="{A54ADBC3-CF6F-0791-6C10-9FDDDF03865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B99E75E-E51F-60C6-7C64-C2A612367F0E}"/>
              </a:ext>
            </a:extLst>
          </p:cNvPr>
          <p:cNvSpPr>
            <a:spLocks noGrp="1"/>
          </p:cNvSpPr>
          <p:nvPr>
            <p:ph type="sldNum" sz="quarter" idx="12"/>
          </p:nvPr>
        </p:nvSpPr>
        <p:spPr/>
        <p:txBody>
          <a:bodyPr/>
          <a:lstStyle/>
          <a:p>
            <a:fld id="{5C013C27-0723-4218-9EAB-DD4940CFC57A}" type="slidenum">
              <a:rPr lang="en-IN" smtClean="0"/>
              <a:t>‹#›</a:t>
            </a:fld>
            <a:endParaRPr lang="en-IN"/>
          </a:p>
        </p:txBody>
      </p:sp>
    </p:spTree>
    <p:extLst>
      <p:ext uri="{BB962C8B-B14F-4D97-AF65-F5344CB8AC3E}">
        <p14:creationId xmlns:p14="http://schemas.microsoft.com/office/powerpoint/2010/main" val="1608101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ACB19-7AE7-7A2C-BE72-3320D021A64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3E3C0CB-14CC-B9D0-3188-CA8CE243961E}"/>
              </a:ext>
            </a:extLst>
          </p:cNvPr>
          <p:cNvSpPr>
            <a:spLocks noGrp="1"/>
          </p:cNvSpPr>
          <p:nvPr>
            <p:ph type="dt" sz="half" idx="10"/>
          </p:nvPr>
        </p:nvSpPr>
        <p:spPr/>
        <p:txBody>
          <a:bodyPr/>
          <a:lstStyle/>
          <a:p>
            <a:fld id="{8B77E0EF-17BD-4CAE-A752-B4C267DB5C41}" type="datetimeFigureOut">
              <a:rPr lang="en-IN" smtClean="0"/>
              <a:t>15-11-2022</a:t>
            </a:fld>
            <a:endParaRPr lang="en-IN"/>
          </a:p>
        </p:txBody>
      </p:sp>
      <p:sp>
        <p:nvSpPr>
          <p:cNvPr id="4" name="Footer Placeholder 3">
            <a:extLst>
              <a:ext uri="{FF2B5EF4-FFF2-40B4-BE49-F238E27FC236}">
                <a16:creationId xmlns:a16="http://schemas.microsoft.com/office/drawing/2014/main" id="{775D3D70-FA53-F7DC-4D94-125B234B105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7BD846F-8C02-E1DE-DF42-5170740C0883}"/>
              </a:ext>
            </a:extLst>
          </p:cNvPr>
          <p:cNvSpPr>
            <a:spLocks noGrp="1"/>
          </p:cNvSpPr>
          <p:nvPr>
            <p:ph type="sldNum" sz="quarter" idx="12"/>
          </p:nvPr>
        </p:nvSpPr>
        <p:spPr/>
        <p:txBody>
          <a:bodyPr/>
          <a:lstStyle/>
          <a:p>
            <a:fld id="{5C013C27-0723-4218-9EAB-DD4940CFC57A}" type="slidenum">
              <a:rPr lang="en-IN" smtClean="0"/>
              <a:t>‹#›</a:t>
            </a:fld>
            <a:endParaRPr lang="en-IN"/>
          </a:p>
        </p:txBody>
      </p:sp>
    </p:spTree>
    <p:extLst>
      <p:ext uri="{BB962C8B-B14F-4D97-AF65-F5344CB8AC3E}">
        <p14:creationId xmlns:p14="http://schemas.microsoft.com/office/powerpoint/2010/main" val="163961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062519-CAE5-CADC-C6ED-3925ADE9D911}"/>
              </a:ext>
            </a:extLst>
          </p:cNvPr>
          <p:cNvSpPr>
            <a:spLocks noGrp="1"/>
          </p:cNvSpPr>
          <p:nvPr>
            <p:ph type="dt" sz="half" idx="10"/>
          </p:nvPr>
        </p:nvSpPr>
        <p:spPr/>
        <p:txBody>
          <a:bodyPr/>
          <a:lstStyle/>
          <a:p>
            <a:fld id="{8B77E0EF-17BD-4CAE-A752-B4C267DB5C41}" type="datetimeFigureOut">
              <a:rPr lang="en-IN" smtClean="0"/>
              <a:t>15-11-2022</a:t>
            </a:fld>
            <a:endParaRPr lang="en-IN"/>
          </a:p>
        </p:txBody>
      </p:sp>
      <p:sp>
        <p:nvSpPr>
          <p:cNvPr id="3" name="Footer Placeholder 2">
            <a:extLst>
              <a:ext uri="{FF2B5EF4-FFF2-40B4-BE49-F238E27FC236}">
                <a16:creationId xmlns:a16="http://schemas.microsoft.com/office/drawing/2014/main" id="{2F36D51F-65F9-955F-8D94-D482B2EF6D4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7EC2074-D5EE-B2C9-1D93-E2CC9FF19B47}"/>
              </a:ext>
            </a:extLst>
          </p:cNvPr>
          <p:cNvSpPr>
            <a:spLocks noGrp="1"/>
          </p:cNvSpPr>
          <p:nvPr>
            <p:ph type="sldNum" sz="quarter" idx="12"/>
          </p:nvPr>
        </p:nvSpPr>
        <p:spPr/>
        <p:txBody>
          <a:bodyPr/>
          <a:lstStyle/>
          <a:p>
            <a:fld id="{5C013C27-0723-4218-9EAB-DD4940CFC57A}" type="slidenum">
              <a:rPr lang="en-IN" smtClean="0"/>
              <a:t>‹#›</a:t>
            </a:fld>
            <a:endParaRPr lang="en-IN"/>
          </a:p>
        </p:txBody>
      </p:sp>
    </p:spTree>
    <p:extLst>
      <p:ext uri="{BB962C8B-B14F-4D97-AF65-F5344CB8AC3E}">
        <p14:creationId xmlns:p14="http://schemas.microsoft.com/office/powerpoint/2010/main" val="1002714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2A1FD-3376-178F-F546-0C15B17BA2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F41CAAE-E63E-0948-C96C-85E76748A6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7C30B38-F7E2-0D76-B188-8ED218EA2F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BDD9EC-0411-41B6-166C-38FFC67025F7}"/>
              </a:ext>
            </a:extLst>
          </p:cNvPr>
          <p:cNvSpPr>
            <a:spLocks noGrp="1"/>
          </p:cNvSpPr>
          <p:nvPr>
            <p:ph type="dt" sz="half" idx="10"/>
          </p:nvPr>
        </p:nvSpPr>
        <p:spPr/>
        <p:txBody>
          <a:bodyPr/>
          <a:lstStyle/>
          <a:p>
            <a:fld id="{8B77E0EF-17BD-4CAE-A752-B4C267DB5C41}" type="datetimeFigureOut">
              <a:rPr lang="en-IN" smtClean="0"/>
              <a:t>15-11-2022</a:t>
            </a:fld>
            <a:endParaRPr lang="en-IN"/>
          </a:p>
        </p:txBody>
      </p:sp>
      <p:sp>
        <p:nvSpPr>
          <p:cNvPr id="6" name="Footer Placeholder 5">
            <a:extLst>
              <a:ext uri="{FF2B5EF4-FFF2-40B4-BE49-F238E27FC236}">
                <a16:creationId xmlns:a16="http://schemas.microsoft.com/office/drawing/2014/main" id="{ADC54213-83E6-010F-B73F-062687C701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58F6DB-C79D-514F-4121-54A4BAF7D3EE}"/>
              </a:ext>
            </a:extLst>
          </p:cNvPr>
          <p:cNvSpPr>
            <a:spLocks noGrp="1"/>
          </p:cNvSpPr>
          <p:nvPr>
            <p:ph type="sldNum" sz="quarter" idx="12"/>
          </p:nvPr>
        </p:nvSpPr>
        <p:spPr/>
        <p:txBody>
          <a:bodyPr/>
          <a:lstStyle/>
          <a:p>
            <a:fld id="{5C013C27-0723-4218-9EAB-DD4940CFC57A}" type="slidenum">
              <a:rPr lang="en-IN" smtClean="0"/>
              <a:t>‹#›</a:t>
            </a:fld>
            <a:endParaRPr lang="en-IN"/>
          </a:p>
        </p:txBody>
      </p:sp>
    </p:spTree>
    <p:extLst>
      <p:ext uri="{BB962C8B-B14F-4D97-AF65-F5344CB8AC3E}">
        <p14:creationId xmlns:p14="http://schemas.microsoft.com/office/powerpoint/2010/main" val="1648725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1890-F9D4-12D9-2D16-BF63C83A8C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337A1D0-6581-95A1-EFA0-F9FF82AACC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45DD8B-A0F2-F1EC-D54E-24C0B23743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B5F96C-A535-9F00-4A4C-411681DABCBE}"/>
              </a:ext>
            </a:extLst>
          </p:cNvPr>
          <p:cNvSpPr>
            <a:spLocks noGrp="1"/>
          </p:cNvSpPr>
          <p:nvPr>
            <p:ph type="dt" sz="half" idx="10"/>
          </p:nvPr>
        </p:nvSpPr>
        <p:spPr/>
        <p:txBody>
          <a:bodyPr/>
          <a:lstStyle/>
          <a:p>
            <a:fld id="{8B77E0EF-17BD-4CAE-A752-B4C267DB5C41}" type="datetimeFigureOut">
              <a:rPr lang="en-IN" smtClean="0"/>
              <a:t>15-11-2022</a:t>
            </a:fld>
            <a:endParaRPr lang="en-IN"/>
          </a:p>
        </p:txBody>
      </p:sp>
      <p:sp>
        <p:nvSpPr>
          <p:cNvPr id="6" name="Footer Placeholder 5">
            <a:extLst>
              <a:ext uri="{FF2B5EF4-FFF2-40B4-BE49-F238E27FC236}">
                <a16:creationId xmlns:a16="http://schemas.microsoft.com/office/drawing/2014/main" id="{ECBA2735-D871-260B-B0D6-09B4EC3384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A90B01-6EB5-36D3-2005-5DCB7AB317A0}"/>
              </a:ext>
            </a:extLst>
          </p:cNvPr>
          <p:cNvSpPr>
            <a:spLocks noGrp="1"/>
          </p:cNvSpPr>
          <p:nvPr>
            <p:ph type="sldNum" sz="quarter" idx="12"/>
          </p:nvPr>
        </p:nvSpPr>
        <p:spPr/>
        <p:txBody>
          <a:bodyPr/>
          <a:lstStyle/>
          <a:p>
            <a:fld id="{5C013C27-0723-4218-9EAB-DD4940CFC57A}" type="slidenum">
              <a:rPr lang="en-IN" smtClean="0"/>
              <a:t>‹#›</a:t>
            </a:fld>
            <a:endParaRPr lang="en-IN"/>
          </a:p>
        </p:txBody>
      </p:sp>
    </p:spTree>
    <p:extLst>
      <p:ext uri="{BB962C8B-B14F-4D97-AF65-F5344CB8AC3E}">
        <p14:creationId xmlns:p14="http://schemas.microsoft.com/office/powerpoint/2010/main" val="3464388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C6C6FA-ABCB-8519-738B-862F4AE6AE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338985-43C8-0E2A-2DCA-D3173D693D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F7E9E0-C19D-ABD5-E87D-AE30B1A9B1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77E0EF-17BD-4CAE-A752-B4C267DB5C41}" type="datetimeFigureOut">
              <a:rPr lang="en-IN" smtClean="0"/>
              <a:t>15-11-2022</a:t>
            </a:fld>
            <a:endParaRPr lang="en-IN"/>
          </a:p>
        </p:txBody>
      </p:sp>
      <p:sp>
        <p:nvSpPr>
          <p:cNvPr id="5" name="Footer Placeholder 4">
            <a:extLst>
              <a:ext uri="{FF2B5EF4-FFF2-40B4-BE49-F238E27FC236}">
                <a16:creationId xmlns:a16="http://schemas.microsoft.com/office/drawing/2014/main" id="{4C659CBC-416F-B416-EBF8-529391BF4D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5FFB40D-0992-1291-3E20-C74833A709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013C27-0723-4218-9EAB-DD4940CFC57A}" type="slidenum">
              <a:rPr lang="en-IN" smtClean="0"/>
              <a:t>‹#›</a:t>
            </a:fld>
            <a:endParaRPr lang="en-IN"/>
          </a:p>
        </p:txBody>
      </p:sp>
    </p:spTree>
    <p:extLst>
      <p:ext uri="{BB962C8B-B14F-4D97-AF65-F5344CB8AC3E}">
        <p14:creationId xmlns:p14="http://schemas.microsoft.com/office/powerpoint/2010/main" val="355494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chrome-extension://efaidnbmnnnibpcajpcglclefindmkaj/https:/www.irjet.net/archives/V8/i4/IRJET-V8I4760.pdf" TargetMode="External"/><Relationship Id="rId4" Type="http://schemas.openxmlformats.org/officeDocument/2006/relationships/hyperlink" Target="https://www.geeksforgeeks.org/vgg-16-cnn-model/" TargetMode="Externa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70BC0BC-13B9-EC1A-332B-1690F582AE1E}"/>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57591" y="80791"/>
            <a:ext cx="3676209" cy="1465105"/>
          </a:xfrm>
          <a:prstGeom prst="rect">
            <a:avLst/>
          </a:prstGeom>
        </p:spPr>
      </p:pic>
      <p:sp>
        <p:nvSpPr>
          <p:cNvPr id="5" name="TextBox 4">
            <a:extLst>
              <a:ext uri="{FF2B5EF4-FFF2-40B4-BE49-F238E27FC236}">
                <a16:creationId xmlns:a16="http://schemas.microsoft.com/office/drawing/2014/main" id="{8C0FF5B2-8A2C-8512-FCF8-50B7D925E9B7}"/>
              </a:ext>
            </a:extLst>
          </p:cNvPr>
          <p:cNvSpPr txBox="1"/>
          <p:nvPr/>
        </p:nvSpPr>
        <p:spPr>
          <a:xfrm>
            <a:off x="2142699" y="2374711"/>
            <a:ext cx="8707271" cy="584775"/>
          </a:xfrm>
          <a:prstGeom prst="rect">
            <a:avLst/>
          </a:prstGeom>
          <a:noFill/>
        </p:spPr>
        <p:txBody>
          <a:bodyPr wrap="square">
            <a:spAutoFit/>
          </a:bodyPr>
          <a:lstStyle/>
          <a:p>
            <a:pPr algn="ctr"/>
            <a:r>
              <a:rPr lang="en-IN" sz="3200" b="1" u="sng" dirty="0">
                <a:solidFill>
                  <a:prstClr val="black">
                    <a:lumMod val="85000"/>
                    <a:lumOff val="15000"/>
                  </a:prstClr>
                </a:solidFill>
                <a:latin typeface="Times New Roman" panose="02020603050405020304" pitchFamily="18" charset="0"/>
                <a:cs typeface="Times New Roman" panose="02020603050405020304" pitchFamily="18" charset="0"/>
              </a:rPr>
              <a:t>Image Caption Generator with CNN and LSTM</a:t>
            </a:r>
            <a:endParaRPr lang="en-IN" sz="3200" dirty="0">
              <a:latin typeface="Times New Roman" panose="02020603050405020304" pitchFamily="18" charset="0"/>
              <a:cs typeface="Times New Roman" panose="02020603050405020304" pitchFamily="18" charset="0"/>
            </a:endParaRPr>
          </a:p>
        </p:txBody>
      </p:sp>
      <p:pic>
        <p:nvPicPr>
          <p:cNvPr id="1026" name="Picture 2" descr="CNN for Deep Learning | Convolutional Neural Networks">
            <a:extLst>
              <a:ext uri="{FF2B5EF4-FFF2-40B4-BE49-F238E27FC236}">
                <a16:creationId xmlns:a16="http://schemas.microsoft.com/office/drawing/2014/main" id="{3AE36A15-1EFC-CDC7-F2BB-86C9C8B8E4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75760" y="21519"/>
            <a:ext cx="3116239" cy="13144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2EDB4E0-3B6E-9779-6A6F-A7AA2A4F39B4}"/>
              </a:ext>
            </a:extLst>
          </p:cNvPr>
          <p:cNvSpPr txBox="1"/>
          <p:nvPr/>
        </p:nvSpPr>
        <p:spPr>
          <a:xfrm>
            <a:off x="272955" y="4569557"/>
            <a:ext cx="4776716" cy="707886"/>
          </a:xfrm>
          <a:prstGeom prst="rect">
            <a:avLst/>
          </a:prstGeom>
          <a:noFill/>
        </p:spPr>
        <p:txBody>
          <a:bodyPr wrap="square">
            <a:spAutoFit/>
          </a:bodyPr>
          <a:lstStyle/>
          <a:p>
            <a:pPr algn="ctr"/>
            <a:r>
              <a:rPr lang="en-US" sz="2000" b="1" dirty="0">
                <a:latin typeface="Times New Roman" pitchFamily="18" charset="0"/>
                <a:cs typeface="Times New Roman" pitchFamily="18" charset="0"/>
              </a:rPr>
              <a:t>Prepared By : 20BCS1868, 20BCS2907, </a:t>
            </a:r>
          </a:p>
          <a:p>
            <a:pPr algn="ctr"/>
            <a:r>
              <a:rPr lang="en-US" sz="2000" b="1" dirty="0">
                <a:latin typeface="Times New Roman" pitchFamily="18" charset="0"/>
                <a:cs typeface="Times New Roman" pitchFamily="18" charset="0"/>
              </a:rPr>
              <a:t>20BCS1646</a:t>
            </a:r>
          </a:p>
        </p:txBody>
      </p:sp>
      <p:sp>
        <p:nvSpPr>
          <p:cNvPr id="9" name="TextBox 8">
            <a:extLst>
              <a:ext uri="{FF2B5EF4-FFF2-40B4-BE49-F238E27FC236}">
                <a16:creationId xmlns:a16="http://schemas.microsoft.com/office/drawing/2014/main" id="{46F55C90-4D08-F011-1C4B-066989799694}"/>
              </a:ext>
            </a:extLst>
          </p:cNvPr>
          <p:cNvSpPr txBox="1"/>
          <p:nvPr/>
        </p:nvSpPr>
        <p:spPr>
          <a:xfrm>
            <a:off x="5825321" y="4477357"/>
            <a:ext cx="6093724" cy="707886"/>
          </a:xfrm>
          <a:prstGeom prst="rect">
            <a:avLst/>
          </a:prstGeom>
          <a:noFill/>
        </p:spPr>
        <p:txBody>
          <a:bodyPr wrap="square">
            <a:spAutoFit/>
          </a:bodyPr>
          <a:lstStyle/>
          <a:p>
            <a:pPr algn="ctr"/>
            <a:r>
              <a:rPr lang="en-US" sz="2000" b="1" dirty="0">
                <a:latin typeface="Times New Roman" pitchFamily="18" charset="0"/>
                <a:cs typeface="Times New Roman" pitchFamily="18" charset="0"/>
              </a:rPr>
              <a:t>Project Teacher   Project Supervisor:</a:t>
            </a:r>
          </a:p>
          <a:p>
            <a:pPr algn="ctr"/>
            <a:r>
              <a:rPr lang="en-US" sz="2000" b="1" dirty="0">
                <a:latin typeface="Times New Roman" pitchFamily="18" charset="0"/>
                <a:cs typeface="Times New Roman" pitchFamily="18" charset="0"/>
              </a:rPr>
              <a:t>                       Jyoti </a:t>
            </a:r>
            <a:r>
              <a:rPr lang="en-US" sz="2000" b="1" dirty="0" err="1">
                <a:latin typeface="Times New Roman" pitchFamily="18" charset="0"/>
                <a:cs typeface="Times New Roman" pitchFamily="18" charset="0"/>
              </a:rPr>
              <a:t>Bala</a:t>
            </a:r>
            <a:r>
              <a:rPr lang="en-US" sz="2000" b="1" dirty="0">
                <a:latin typeface="Times New Roman" pitchFamily="18" charset="0"/>
                <a:cs typeface="Times New Roman" pitchFamily="18" charset="0"/>
              </a:rPr>
              <a:t> Mam </a:t>
            </a:r>
            <a:endParaRPr lang="en-IN" sz="2000" b="1" dirty="0"/>
          </a:p>
        </p:txBody>
      </p:sp>
      <p:sp>
        <p:nvSpPr>
          <p:cNvPr id="11" name="TextBox 10">
            <a:extLst>
              <a:ext uri="{FF2B5EF4-FFF2-40B4-BE49-F238E27FC236}">
                <a16:creationId xmlns:a16="http://schemas.microsoft.com/office/drawing/2014/main" id="{8ADF7B72-1D30-D8D7-A5E9-D3E7F5DB5FE0}"/>
              </a:ext>
            </a:extLst>
          </p:cNvPr>
          <p:cNvSpPr txBox="1"/>
          <p:nvPr/>
        </p:nvSpPr>
        <p:spPr>
          <a:xfrm>
            <a:off x="8505967" y="6467149"/>
            <a:ext cx="3686032" cy="400110"/>
          </a:xfrm>
          <a:prstGeom prst="rect">
            <a:avLst/>
          </a:prstGeom>
          <a:noFill/>
        </p:spPr>
        <p:txBody>
          <a:bodyPr wrap="square">
            <a:spAutoFit/>
          </a:body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  .DISCOVER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2000" b="1" dirty="0">
              <a:solidFill>
                <a:prstClr val="black"/>
              </a:solidFill>
              <a:latin typeface="Casper" panose="02000506000000020004" pitchFamily="2" charset="0"/>
            </a:endParaRPr>
          </a:p>
        </p:txBody>
      </p:sp>
    </p:spTree>
    <p:extLst>
      <p:ext uri="{BB962C8B-B14F-4D97-AF65-F5344CB8AC3E}">
        <p14:creationId xmlns:p14="http://schemas.microsoft.com/office/powerpoint/2010/main" val="23342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4899E1E-1947-26AD-7851-3F4C7B8C14A6}"/>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57591" y="80791"/>
            <a:ext cx="3676209" cy="1465105"/>
          </a:xfrm>
          <a:prstGeom prst="rect">
            <a:avLst/>
          </a:prstGeom>
        </p:spPr>
      </p:pic>
      <p:pic>
        <p:nvPicPr>
          <p:cNvPr id="3" name="Picture 2" descr="C:\Users\india\Downloads\innovation-imperative-100694176-large.jpg">
            <a:extLst>
              <a:ext uri="{FF2B5EF4-FFF2-40B4-BE49-F238E27FC236}">
                <a16:creationId xmlns:a16="http://schemas.microsoft.com/office/drawing/2014/main" id="{E9E34787-1B12-C517-67CE-2D97DC062E40}"/>
              </a:ext>
            </a:extLst>
          </p:cNvPr>
          <p:cNvPicPr>
            <a:picLocks noChangeAspect="1" noChangeArrowheads="1"/>
          </p:cNvPicPr>
          <p:nvPr/>
        </p:nvPicPr>
        <p:blipFill>
          <a:blip r:embed="rId4" cstate="print"/>
          <a:srcRect/>
          <a:stretch>
            <a:fillRect/>
          </a:stretch>
        </p:blipFill>
        <p:spPr bwMode="auto">
          <a:xfrm>
            <a:off x="8585200" y="2256442"/>
            <a:ext cx="3606800" cy="3047999"/>
          </a:xfrm>
          <a:prstGeom prst="rect">
            <a:avLst/>
          </a:prstGeom>
          <a:noFill/>
        </p:spPr>
      </p:pic>
      <p:sp>
        <p:nvSpPr>
          <p:cNvPr id="5" name="TextBox 4">
            <a:extLst>
              <a:ext uri="{FF2B5EF4-FFF2-40B4-BE49-F238E27FC236}">
                <a16:creationId xmlns:a16="http://schemas.microsoft.com/office/drawing/2014/main" id="{332E87F3-6A94-F98A-FC64-10A44A06430C}"/>
              </a:ext>
            </a:extLst>
          </p:cNvPr>
          <p:cNvSpPr txBox="1"/>
          <p:nvPr/>
        </p:nvSpPr>
        <p:spPr>
          <a:xfrm>
            <a:off x="873455" y="1545896"/>
            <a:ext cx="7983942" cy="769441"/>
          </a:xfrm>
          <a:prstGeom prst="rect">
            <a:avLst/>
          </a:prstGeom>
          <a:noFill/>
        </p:spPr>
        <p:txBody>
          <a:bodyPr wrap="square">
            <a:spAutoFit/>
          </a:bodyPr>
          <a:lstStyle/>
          <a:p>
            <a:r>
              <a:rPr lang="en-IN" sz="4400" b="1" u="sng" dirty="0">
                <a:latin typeface="Agency FB" panose="020B0503020202020204" pitchFamily="34" charset="0"/>
              </a:rPr>
              <a:t>Further Innovations in the same Project</a:t>
            </a:r>
            <a:endParaRPr lang="en-IN" sz="4400" dirty="0"/>
          </a:p>
        </p:txBody>
      </p:sp>
      <p:sp>
        <p:nvSpPr>
          <p:cNvPr id="7" name="TextBox 6">
            <a:extLst>
              <a:ext uri="{FF2B5EF4-FFF2-40B4-BE49-F238E27FC236}">
                <a16:creationId xmlns:a16="http://schemas.microsoft.com/office/drawing/2014/main" id="{758FB535-2CBC-313D-ADA4-FD97AE8438FA}"/>
              </a:ext>
            </a:extLst>
          </p:cNvPr>
          <p:cNvSpPr txBox="1"/>
          <p:nvPr/>
        </p:nvSpPr>
        <p:spPr>
          <a:xfrm>
            <a:off x="686938" y="3527001"/>
            <a:ext cx="7898262" cy="2677656"/>
          </a:xfrm>
          <a:prstGeom prst="rect">
            <a:avLst/>
          </a:prstGeom>
          <a:noFill/>
        </p:spPr>
        <p:txBody>
          <a:bodyPr wrap="square">
            <a:spAutoFit/>
          </a:bodyPr>
          <a:lstStyle/>
          <a:p>
            <a:pPr marL="342900" indent="-342900" algn="just">
              <a:buFont typeface="Arial" panose="020B0604020202020204" pitchFamily="34" charset="0"/>
              <a:buChar char="•"/>
            </a:pPr>
            <a:r>
              <a:rPr lang="en-US" sz="2400" b="1" dirty="0"/>
              <a:t>Some changes can be done </a:t>
            </a:r>
          </a:p>
          <a:p>
            <a:pPr marL="342900" indent="-342900" algn="just">
              <a:buFont typeface="Arial" panose="020B0604020202020204" pitchFamily="34" charset="0"/>
              <a:buChar char="•"/>
            </a:pPr>
            <a:endParaRPr lang="en-US" sz="2400" b="1" dirty="0"/>
          </a:p>
          <a:p>
            <a:pPr marL="342900" indent="-342900" algn="just">
              <a:buFont typeface="Arial" panose="020B0604020202020204" pitchFamily="34" charset="0"/>
              <a:buChar char="•"/>
            </a:pPr>
            <a:r>
              <a:rPr lang="en-US" sz="2400" b="1" dirty="0"/>
              <a:t>Like changing  guessing numbers .</a:t>
            </a:r>
          </a:p>
          <a:p>
            <a:pPr marL="342900" indent="-342900" algn="just">
              <a:buFont typeface="Arial" panose="020B0604020202020204" pitchFamily="34" charset="0"/>
              <a:buChar char="•"/>
            </a:pPr>
            <a:r>
              <a:rPr lang="en-US" sz="2400" b="1" dirty="0"/>
              <a:t>Some GUI changes can be done in future.</a:t>
            </a:r>
          </a:p>
          <a:p>
            <a:pPr marL="342900" indent="-342900" algn="just">
              <a:buFont typeface="Arial" panose="020B0604020202020204" pitchFamily="34" charset="0"/>
              <a:buChar char="•"/>
            </a:pPr>
            <a:r>
              <a:rPr lang="en-US" sz="2400" b="1" dirty="0"/>
              <a:t>Some different  implementation can be done further to  make the program better .</a:t>
            </a:r>
          </a:p>
          <a:p>
            <a:pPr marL="342900" indent="-342900" algn="just">
              <a:buFont typeface="Arial" panose="020B0604020202020204" pitchFamily="34" charset="0"/>
              <a:buChar char="•"/>
            </a:pPr>
            <a:r>
              <a:rPr lang="en-US" sz="2400" b="1" dirty="0"/>
              <a:t>Ideas implementing in the program </a:t>
            </a:r>
            <a:endParaRPr lang="en-IN" sz="2400" b="1" dirty="0"/>
          </a:p>
        </p:txBody>
      </p:sp>
    </p:spTree>
    <p:extLst>
      <p:ext uri="{BB962C8B-B14F-4D97-AF65-F5344CB8AC3E}">
        <p14:creationId xmlns:p14="http://schemas.microsoft.com/office/powerpoint/2010/main" val="1998432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537922-54B7-4917-8223-B196E370D56A}"/>
              </a:ext>
            </a:extLst>
          </p:cNvPr>
          <p:cNvSpPr txBox="1"/>
          <p:nvPr/>
        </p:nvSpPr>
        <p:spPr>
          <a:xfrm>
            <a:off x="3049138" y="736558"/>
            <a:ext cx="6093724" cy="769441"/>
          </a:xfrm>
          <a:prstGeom prst="rect">
            <a:avLst/>
          </a:prstGeom>
          <a:noFill/>
        </p:spPr>
        <p:txBody>
          <a:bodyPr wrap="square">
            <a:spAutoFit/>
          </a:bodyPr>
          <a:lstStyle/>
          <a:p>
            <a:pPr algn="ctr"/>
            <a:r>
              <a:rPr lang="en-US" sz="4400" b="1" u="sng" dirty="0"/>
              <a:t>Reference</a:t>
            </a:r>
            <a:endParaRPr lang="en-IN" sz="4400" dirty="0"/>
          </a:p>
        </p:txBody>
      </p:sp>
      <p:pic>
        <p:nvPicPr>
          <p:cNvPr id="4" name="Picture 3">
            <a:extLst>
              <a:ext uri="{FF2B5EF4-FFF2-40B4-BE49-F238E27FC236}">
                <a16:creationId xmlns:a16="http://schemas.microsoft.com/office/drawing/2014/main" id="{BABA38A1-D1D4-682A-C59C-2E4DE24F60B3}"/>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57591" y="80791"/>
            <a:ext cx="3676209" cy="1465105"/>
          </a:xfrm>
          <a:prstGeom prst="rect">
            <a:avLst/>
          </a:prstGeom>
        </p:spPr>
      </p:pic>
      <p:sp>
        <p:nvSpPr>
          <p:cNvPr id="6" name="TextBox 5">
            <a:extLst>
              <a:ext uri="{FF2B5EF4-FFF2-40B4-BE49-F238E27FC236}">
                <a16:creationId xmlns:a16="http://schemas.microsoft.com/office/drawing/2014/main" id="{E5F3639B-4FEF-0FA5-2200-0A699313F37C}"/>
              </a:ext>
            </a:extLst>
          </p:cNvPr>
          <p:cNvSpPr txBox="1"/>
          <p:nvPr/>
        </p:nvSpPr>
        <p:spPr>
          <a:xfrm>
            <a:off x="2006221" y="2360641"/>
            <a:ext cx="8488907" cy="3108543"/>
          </a:xfrm>
          <a:prstGeom prst="rect">
            <a:avLst/>
          </a:prstGeom>
          <a:noFill/>
        </p:spPr>
        <p:txBody>
          <a:bodyPr wrap="square">
            <a:spAutoFit/>
          </a:bodyPr>
          <a:lstStyle/>
          <a:p>
            <a:r>
              <a:rPr lang="en-IN" sz="2800" dirty="0">
                <a:hlinkClick r:id="rId4"/>
              </a:rPr>
              <a:t>https://www.geeksforgeeks.org/vgg-16-cnn-model/</a:t>
            </a:r>
            <a:endParaRPr lang="en-IN" sz="2800" dirty="0"/>
          </a:p>
          <a:p>
            <a:endParaRPr lang="en-IN" sz="2800" dirty="0"/>
          </a:p>
          <a:p>
            <a:r>
              <a:rPr lang="en-IN" sz="2800" dirty="0">
                <a:hlinkClick r:id="rId5"/>
              </a:rPr>
              <a:t>Methodology</a:t>
            </a:r>
            <a:endParaRPr lang="en-IN" sz="2800" dirty="0"/>
          </a:p>
          <a:p>
            <a:endParaRPr lang="en-IN" sz="2800" dirty="0"/>
          </a:p>
          <a:p>
            <a:r>
              <a:rPr lang="en-IN" sz="2800" dirty="0">
                <a:hlinkClick r:id="rId5"/>
              </a:rPr>
              <a:t>chrome-extension://</a:t>
            </a:r>
            <a:r>
              <a:rPr lang="en-IN" sz="2800" dirty="0" err="1">
                <a:hlinkClick r:id="rId5"/>
              </a:rPr>
              <a:t>efaidnbmnnnibpcajpcglclefindmkaj</a:t>
            </a:r>
            <a:r>
              <a:rPr lang="en-IN" sz="2800" dirty="0">
                <a:hlinkClick r:id="rId5"/>
              </a:rPr>
              <a:t>/https://www.irjet.net/archives/V8/i4/IRJET-V8I4760.pdf</a:t>
            </a:r>
            <a:endParaRPr lang="en-IN" sz="2800" dirty="0"/>
          </a:p>
        </p:txBody>
      </p:sp>
    </p:spTree>
    <p:extLst>
      <p:ext uri="{BB962C8B-B14F-4D97-AF65-F5344CB8AC3E}">
        <p14:creationId xmlns:p14="http://schemas.microsoft.com/office/powerpoint/2010/main" val="3134695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6E03F89-5ACB-78C6-3D1E-3265C7C29DF7}"/>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57591" y="80791"/>
            <a:ext cx="3676209" cy="1465105"/>
          </a:xfrm>
          <a:prstGeom prst="rect">
            <a:avLst/>
          </a:prstGeom>
        </p:spPr>
      </p:pic>
      <p:sp>
        <p:nvSpPr>
          <p:cNvPr id="4" name="TextBox 3">
            <a:extLst>
              <a:ext uri="{FF2B5EF4-FFF2-40B4-BE49-F238E27FC236}">
                <a16:creationId xmlns:a16="http://schemas.microsoft.com/office/drawing/2014/main" id="{3531BE80-AE4C-2FF5-A891-7A778BE35A97}"/>
              </a:ext>
            </a:extLst>
          </p:cNvPr>
          <p:cNvSpPr txBox="1"/>
          <p:nvPr/>
        </p:nvSpPr>
        <p:spPr>
          <a:xfrm>
            <a:off x="2793242" y="1161175"/>
            <a:ext cx="6114196" cy="769441"/>
          </a:xfrm>
          <a:prstGeom prst="rect">
            <a:avLst/>
          </a:prstGeom>
          <a:noFill/>
        </p:spPr>
        <p:txBody>
          <a:bodyPr wrap="square">
            <a:spAutoFit/>
          </a:bodyPr>
          <a:lstStyle/>
          <a:p>
            <a:pPr algn="ctr"/>
            <a:r>
              <a:rPr lang="en-US" sz="4400" b="1" u="sng" dirty="0">
                <a:latin typeface="Agency FB" panose="020B0503020202020204" pitchFamily="34" charset="0"/>
              </a:rPr>
              <a:t>Project Need </a:t>
            </a:r>
            <a:endParaRPr lang="en-IN" sz="4400" dirty="0"/>
          </a:p>
        </p:txBody>
      </p:sp>
      <p:pic>
        <p:nvPicPr>
          <p:cNvPr id="5" name="Picture 2" descr="C:\Users\india\Downloads\ned.png">
            <a:extLst>
              <a:ext uri="{FF2B5EF4-FFF2-40B4-BE49-F238E27FC236}">
                <a16:creationId xmlns:a16="http://schemas.microsoft.com/office/drawing/2014/main" id="{115BE7CC-8E92-9617-270D-1D618CEDE41E}"/>
              </a:ext>
            </a:extLst>
          </p:cNvPr>
          <p:cNvPicPr>
            <a:picLocks noChangeAspect="1" noChangeArrowheads="1"/>
          </p:cNvPicPr>
          <p:nvPr/>
        </p:nvPicPr>
        <p:blipFill>
          <a:blip r:embed="rId4" cstate="print"/>
          <a:srcRect/>
          <a:stretch>
            <a:fillRect/>
          </a:stretch>
        </p:blipFill>
        <p:spPr bwMode="auto">
          <a:xfrm>
            <a:off x="9052289" y="780525"/>
            <a:ext cx="2590800" cy="2209800"/>
          </a:xfrm>
          <a:prstGeom prst="rect">
            <a:avLst/>
          </a:prstGeom>
          <a:noFill/>
        </p:spPr>
      </p:pic>
      <p:sp>
        <p:nvSpPr>
          <p:cNvPr id="7" name="TextBox 6">
            <a:extLst>
              <a:ext uri="{FF2B5EF4-FFF2-40B4-BE49-F238E27FC236}">
                <a16:creationId xmlns:a16="http://schemas.microsoft.com/office/drawing/2014/main" id="{C38A6F43-5020-8ADE-21FE-E5FCD461CE65}"/>
              </a:ext>
            </a:extLst>
          </p:cNvPr>
          <p:cNvSpPr txBox="1"/>
          <p:nvPr/>
        </p:nvSpPr>
        <p:spPr>
          <a:xfrm>
            <a:off x="522026" y="3929629"/>
            <a:ext cx="10123227" cy="2308324"/>
          </a:xfrm>
          <a:prstGeom prst="rect">
            <a:avLst/>
          </a:prstGeom>
          <a:noFill/>
        </p:spPr>
        <p:txBody>
          <a:bodyPr wrap="square">
            <a:spAutoFit/>
          </a:bodyPr>
          <a:lstStyle/>
          <a:p>
            <a:pPr algn="just">
              <a:buFont typeface="Arial" pitchFamily="34" charset="0"/>
              <a:buChar char="•"/>
            </a:pPr>
            <a:r>
              <a:rPr lang="en-US" sz="2400" b="1" dirty="0"/>
              <a:t>Makes us to know the knowledge of software building.</a:t>
            </a:r>
          </a:p>
          <a:p>
            <a:pPr algn="just">
              <a:buFont typeface="Arial" pitchFamily="34" charset="0"/>
              <a:buChar char="•"/>
            </a:pPr>
            <a:r>
              <a:rPr lang="en-US" sz="2400" b="1" dirty="0"/>
              <a:t>Learn knew things and programming implementation in python </a:t>
            </a:r>
          </a:p>
          <a:p>
            <a:pPr algn="just">
              <a:buFont typeface="Arial" pitchFamily="34" charset="0"/>
              <a:buChar char="•"/>
            </a:pPr>
            <a:r>
              <a:rPr lang="en-US" sz="2400" b="1" dirty="0"/>
              <a:t>Using different libraries in python.</a:t>
            </a:r>
          </a:p>
          <a:p>
            <a:pPr algn="just">
              <a:buFont typeface="Arial" pitchFamily="34" charset="0"/>
              <a:buChar char="•"/>
            </a:pPr>
            <a:r>
              <a:rPr lang="en-US" sz="2400" b="1" dirty="0"/>
              <a:t>A software for the public purpose to make the customers enjoy. </a:t>
            </a:r>
          </a:p>
          <a:p>
            <a:pPr algn="just">
              <a:buFont typeface="Arial" pitchFamily="34" charset="0"/>
              <a:buChar char="•"/>
            </a:pPr>
            <a:r>
              <a:rPr lang="en-US" sz="2400" b="1" dirty="0"/>
              <a:t>It’s Generate the caption of any image.</a:t>
            </a:r>
          </a:p>
          <a:p>
            <a:pPr algn="just">
              <a:buFont typeface="Arial" pitchFamily="34" charset="0"/>
              <a:buChar char="•"/>
            </a:pPr>
            <a:r>
              <a:rPr lang="en-US" sz="2400" b="1" dirty="0"/>
              <a:t>Learning new concepts and to develop the software.</a:t>
            </a:r>
          </a:p>
        </p:txBody>
      </p:sp>
    </p:spTree>
    <p:extLst>
      <p:ext uri="{BB962C8B-B14F-4D97-AF65-F5344CB8AC3E}">
        <p14:creationId xmlns:p14="http://schemas.microsoft.com/office/powerpoint/2010/main" val="160593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B2DC17-E379-3BF3-DED0-61A9957E5D1F}"/>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57591" y="80791"/>
            <a:ext cx="3676209" cy="1465105"/>
          </a:xfrm>
          <a:prstGeom prst="rect">
            <a:avLst/>
          </a:prstGeom>
        </p:spPr>
      </p:pic>
      <p:pic>
        <p:nvPicPr>
          <p:cNvPr id="4" name="Picture 2" descr="C:\Users\india\Downloads\objective.jpg">
            <a:extLst>
              <a:ext uri="{FF2B5EF4-FFF2-40B4-BE49-F238E27FC236}">
                <a16:creationId xmlns:a16="http://schemas.microsoft.com/office/drawing/2014/main" id="{6B23FDF8-27D4-1242-F226-0DCE17FA75D6}"/>
              </a:ext>
            </a:extLst>
          </p:cNvPr>
          <p:cNvPicPr>
            <a:picLocks noChangeAspect="1" noChangeArrowheads="1"/>
          </p:cNvPicPr>
          <p:nvPr/>
        </p:nvPicPr>
        <p:blipFill>
          <a:blip r:embed="rId4" cstate="print"/>
          <a:srcRect/>
          <a:stretch>
            <a:fillRect/>
          </a:stretch>
        </p:blipFill>
        <p:spPr bwMode="auto">
          <a:xfrm>
            <a:off x="8458202" y="285178"/>
            <a:ext cx="3657600" cy="2438400"/>
          </a:xfrm>
          <a:prstGeom prst="rect">
            <a:avLst/>
          </a:prstGeom>
          <a:noFill/>
        </p:spPr>
      </p:pic>
      <p:sp>
        <p:nvSpPr>
          <p:cNvPr id="6" name="TextBox 5">
            <a:extLst>
              <a:ext uri="{FF2B5EF4-FFF2-40B4-BE49-F238E27FC236}">
                <a16:creationId xmlns:a16="http://schemas.microsoft.com/office/drawing/2014/main" id="{4BF66126-514B-A136-AEFD-24000D0A535D}"/>
              </a:ext>
            </a:extLst>
          </p:cNvPr>
          <p:cNvSpPr txBox="1"/>
          <p:nvPr/>
        </p:nvSpPr>
        <p:spPr>
          <a:xfrm>
            <a:off x="1108880" y="1825079"/>
            <a:ext cx="6192671" cy="769441"/>
          </a:xfrm>
          <a:prstGeom prst="rect">
            <a:avLst/>
          </a:prstGeom>
          <a:noFill/>
        </p:spPr>
        <p:txBody>
          <a:bodyPr wrap="square">
            <a:spAutoFit/>
          </a:bodyPr>
          <a:lstStyle/>
          <a:p>
            <a:pPr algn="ctr"/>
            <a:r>
              <a:rPr lang="en-IN" sz="4400" b="1" u="sng" dirty="0">
                <a:latin typeface="Agency FB" panose="020B0503020202020204" pitchFamily="34" charset="0"/>
              </a:rPr>
              <a:t>Project Objectives</a:t>
            </a:r>
            <a:endParaRPr lang="en-IN" sz="4400" dirty="0"/>
          </a:p>
        </p:txBody>
      </p:sp>
      <p:sp>
        <p:nvSpPr>
          <p:cNvPr id="8" name="TextBox 7">
            <a:extLst>
              <a:ext uri="{FF2B5EF4-FFF2-40B4-BE49-F238E27FC236}">
                <a16:creationId xmlns:a16="http://schemas.microsoft.com/office/drawing/2014/main" id="{9366D091-723A-D59E-FD92-5F567C441302}"/>
              </a:ext>
            </a:extLst>
          </p:cNvPr>
          <p:cNvSpPr txBox="1"/>
          <p:nvPr/>
        </p:nvSpPr>
        <p:spPr>
          <a:xfrm>
            <a:off x="590266" y="2723578"/>
            <a:ext cx="7639334" cy="3873496"/>
          </a:xfrm>
          <a:prstGeom prst="rect">
            <a:avLst/>
          </a:prstGeom>
          <a:noFill/>
        </p:spPr>
        <p:txBody>
          <a:bodyPr wrap="square">
            <a:spAutoFit/>
          </a:bodyPr>
          <a:lstStyle/>
          <a:p>
            <a:pPr fontAlgn="base">
              <a:lnSpc>
                <a:spcPts val="1560"/>
              </a:lnSpc>
              <a:spcAft>
                <a:spcPts val="1050"/>
              </a:spcAft>
            </a:pPr>
            <a:r>
              <a:rPr lang="en-IN" b="1" spc="-40" dirty="0">
                <a:solidFill>
                  <a:srgbClr val="444444"/>
                </a:solidFill>
                <a:effectLst/>
                <a:latin typeface="Calibri" panose="020F0502020204030204" pitchFamily="34" charset="0"/>
                <a:ea typeface="Times New Roman" panose="02020603050405020304" pitchFamily="18" charset="0"/>
                <a:cs typeface="Calibri" panose="020F0502020204030204" pitchFamily="34" charset="0"/>
              </a:rPr>
              <a:t>Image Caption Generator with CNN – About the Python based Project</a:t>
            </a:r>
            <a:endParaRPr lang="en-IN" b="1"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50000"/>
              </a:lnSpc>
              <a:spcAft>
                <a:spcPts val="1200"/>
              </a:spcAft>
            </a:pPr>
            <a:r>
              <a:rPr lang="en-IN" b="1" dirty="0">
                <a:solidFill>
                  <a:srgbClr val="444444"/>
                </a:solidFill>
                <a:effectLst/>
                <a:latin typeface="Calibri" panose="020F0502020204030204" pitchFamily="34" charset="0"/>
                <a:ea typeface="Times New Roman" panose="02020603050405020304" pitchFamily="18" charset="0"/>
                <a:cs typeface="Calibri" panose="020F0502020204030204" pitchFamily="34" charset="0"/>
              </a:rPr>
              <a:t>The objective of our project is to learn the concepts of a CNN and LSTM model and build a working model of Image caption generator by implementing CNN with LSTM.</a:t>
            </a:r>
            <a:endParaRPr lang="en-IN" b="1"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50000"/>
              </a:lnSpc>
              <a:spcAft>
                <a:spcPts val="800"/>
              </a:spcAft>
            </a:pPr>
            <a:r>
              <a:rPr lang="en-IN" b="1" dirty="0">
                <a:solidFill>
                  <a:srgbClr val="444444"/>
                </a:solidFill>
                <a:effectLst/>
                <a:latin typeface="Calibri" panose="020F0502020204030204" pitchFamily="34" charset="0"/>
                <a:ea typeface="Times New Roman" panose="02020603050405020304" pitchFamily="18" charset="0"/>
                <a:cs typeface="Calibri" panose="020F0502020204030204" pitchFamily="34" charset="0"/>
              </a:rPr>
              <a:t>In this Python project, we will be implementing the caption generator using </a:t>
            </a:r>
            <a:r>
              <a:rPr lang="en-IN" b="1" i="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CNN (</a:t>
            </a:r>
            <a:r>
              <a:rPr lang="en-IN"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Convolutional Neural Networks</a:t>
            </a:r>
            <a:r>
              <a:rPr lang="en-IN" b="1" i="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IN" b="1" dirty="0">
                <a:solidFill>
                  <a:srgbClr val="444444"/>
                </a:solidFill>
                <a:effectLst/>
                <a:latin typeface="Calibri" panose="020F0502020204030204" pitchFamily="34" charset="0"/>
                <a:ea typeface="Times New Roman" panose="02020603050405020304" pitchFamily="18" charset="0"/>
                <a:cs typeface="Calibri" panose="020F0502020204030204" pitchFamily="34" charset="0"/>
              </a:rPr>
              <a:t>and LSTM (Long short-term memory). The image features will be extracted from Exception which is a CNN model trained on the ImageNet dataset and then we feed the features into the LSTM model which will be responsible for generating the image captions.</a:t>
            </a:r>
            <a:endParaRPr lang="en-IN"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57531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7E2DC70-5A58-C841-812B-209B4A8CF9A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57591" y="80791"/>
            <a:ext cx="3676209" cy="1465105"/>
          </a:xfrm>
          <a:prstGeom prst="rect">
            <a:avLst/>
          </a:prstGeom>
        </p:spPr>
      </p:pic>
      <p:pic>
        <p:nvPicPr>
          <p:cNvPr id="3" name="Picture 2" descr="C:\Users\india\Downloads\1_PNBzVeucHWh68LdTukOJLw.png">
            <a:extLst>
              <a:ext uri="{FF2B5EF4-FFF2-40B4-BE49-F238E27FC236}">
                <a16:creationId xmlns:a16="http://schemas.microsoft.com/office/drawing/2014/main" id="{167D33C8-C446-4527-1074-53FFBB47091C}"/>
              </a:ext>
            </a:extLst>
          </p:cNvPr>
          <p:cNvPicPr>
            <a:picLocks noChangeAspect="1" noChangeArrowheads="1"/>
          </p:cNvPicPr>
          <p:nvPr/>
        </p:nvPicPr>
        <p:blipFill>
          <a:blip r:embed="rId4" cstate="print"/>
          <a:srcRect/>
          <a:stretch>
            <a:fillRect/>
          </a:stretch>
        </p:blipFill>
        <p:spPr bwMode="auto">
          <a:xfrm>
            <a:off x="7601803" y="1545896"/>
            <a:ext cx="4590197" cy="2133600"/>
          </a:xfrm>
          <a:prstGeom prst="rect">
            <a:avLst/>
          </a:prstGeom>
          <a:noFill/>
        </p:spPr>
      </p:pic>
      <p:sp>
        <p:nvSpPr>
          <p:cNvPr id="5" name="TextBox 4">
            <a:extLst>
              <a:ext uri="{FF2B5EF4-FFF2-40B4-BE49-F238E27FC236}">
                <a16:creationId xmlns:a16="http://schemas.microsoft.com/office/drawing/2014/main" id="{7BC5CD48-5AB7-182A-E987-4E93DA84562E}"/>
              </a:ext>
            </a:extLst>
          </p:cNvPr>
          <p:cNvSpPr txBox="1"/>
          <p:nvPr/>
        </p:nvSpPr>
        <p:spPr>
          <a:xfrm>
            <a:off x="2033516" y="1350707"/>
            <a:ext cx="6141492" cy="769441"/>
          </a:xfrm>
          <a:prstGeom prst="rect">
            <a:avLst/>
          </a:prstGeom>
          <a:noFill/>
        </p:spPr>
        <p:txBody>
          <a:bodyPr wrap="square">
            <a:spAutoFit/>
          </a:bodyPr>
          <a:lstStyle/>
          <a:p>
            <a:pPr algn="ctr"/>
            <a:r>
              <a:rPr lang="en-IN" sz="4400" b="1" u="sng" dirty="0">
                <a:latin typeface="Agency FB" panose="020B0503020202020204" pitchFamily="34" charset="0"/>
              </a:rPr>
              <a:t>Individual Contribution</a:t>
            </a:r>
            <a:endParaRPr lang="en-IN" sz="4400" dirty="0"/>
          </a:p>
        </p:txBody>
      </p:sp>
      <p:sp>
        <p:nvSpPr>
          <p:cNvPr id="7" name="TextBox 6">
            <a:extLst>
              <a:ext uri="{FF2B5EF4-FFF2-40B4-BE49-F238E27FC236}">
                <a16:creationId xmlns:a16="http://schemas.microsoft.com/office/drawing/2014/main" id="{E60D6482-3E0E-C2C5-E491-705735B56CF8}"/>
              </a:ext>
            </a:extLst>
          </p:cNvPr>
          <p:cNvSpPr txBox="1"/>
          <p:nvPr/>
        </p:nvSpPr>
        <p:spPr>
          <a:xfrm>
            <a:off x="436160" y="3390064"/>
            <a:ext cx="8308075" cy="2554545"/>
          </a:xfrm>
          <a:prstGeom prst="rect">
            <a:avLst/>
          </a:prstGeom>
          <a:noFill/>
        </p:spPr>
        <p:txBody>
          <a:bodyPr wrap="square">
            <a:spAutoFit/>
          </a:bodyPr>
          <a:lstStyle/>
          <a:p>
            <a:r>
              <a:rPr lang="en-US" sz="2000" b="1" dirty="0"/>
              <a:t>Coding </a:t>
            </a:r>
          </a:p>
          <a:p>
            <a:endParaRPr lang="en-US" sz="2000" b="1" dirty="0"/>
          </a:p>
          <a:p>
            <a:r>
              <a:rPr lang="en-US" sz="2000" b="1" dirty="0">
                <a:latin typeface="Times New Roman" pitchFamily="18" charset="0"/>
                <a:cs typeface="Times New Roman" pitchFamily="18" charset="0"/>
              </a:rPr>
              <a:t>Two members of the group are required to work on the coding sections by learning the concepts of the programming language used in this project . </a:t>
            </a:r>
          </a:p>
          <a:p>
            <a:endParaRPr lang="en-US" sz="2000" b="1" dirty="0">
              <a:latin typeface="Times New Roman" pitchFamily="18" charset="0"/>
              <a:cs typeface="Times New Roman" pitchFamily="18" charset="0"/>
            </a:endParaRPr>
          </a:p>
          <a:p>
            <a:r>
              <a:rPr lang="en-US" sz="2000" b="1" dirty="0"/>
              <a:t>GUI</a:t>
            </a:r>
          </a:p>
          <a:p>
            <a:endParaRPr lang="en-US" sz="2000" b="1" dirty="0"/>
          </a:p>
          <a:p>
            <a:r>
              <a:rPr lang="en-US" sz="2000" b="1" dirty="0"/>
              <a:t> Another rest member of the group will work on the report work.</a:t>
            </a:r>
          </a:p>
        </p:txBody>
      </p:sp>
    </p:spTree>
    <p:extLst>
      <p:ext uri="{BB962C8B-B14F-4D97-AF65-F5344CB8AC3E}">
        <p14:creationId xmlns:p14="http://schemas.microsoft.com/office/powerpoint/2010/main" val="2896427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698398-A234-AA2F-210B-6445EDC96C77}"/>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57591" y="80791"/>
            <a:ext cx="3676209" cy="1465105"/>
          </a:xfrm>
          <a:prstGeom prst="rect">
            <a:avLst/>
          </a:prstGeom>
        </p:spPr>
      </p:pic>
      <p:sp>
        <p:nvSpPr>
          <p:cNvPr id="4" name="TextBox 3">
            <a:extLst>
              <a:ext uri="{FF2B5EF4-FFF2-40B4-BE49-F238E27FC236}">
                <a16:creationId xmlns:a16="http://schemas.microsoft.com/office/drawing/2014/main" id="{77DBA577-46AD-9299-C450-C6741540BA8B}"/>
              </a:ext>
            </a:extLst>
          </p:cNvPr>
          <p:cNvSpPr txBox="1"/>
          <p:nvPr/>
        </p:nvSpPr>
        <p:spPr>
          <a:xfrm>
            <a:off x="3261816" y="1161175"/>
            <a:ext cx="6114196" cy="769441"/>
          </a:xfrm>
          <a:prstGeom prst="rect">
            <a:avLst/>
          </a:prstGeom>
          <a:noFill/>
        </p:spPr>
        <p:txBody>
          <a:bodyPr wrap="square">
            <a:spAutoFit/>
          </a:bodyPr>
          <a:lstStyle/>
          <a:p>
            <a:pPr algn="ctr"/>
            <a:r>
              <a:rPr lang="en-IN" sz="4400" b="1" u="sng" dirty="0">
                <a:latin typeface="Agency FB" panose="020B0503020202020204" pitchFamily="34" charset="0"/>
              </a:rPr>
              <a:t>Introduction To Project</a:t>
            </a:r>
            <a:endParaRPr lang="en-IN" sz="4400" dirty="0"/>
          </a:p>
        </p:txBody>
      </p:sp>
      <p:sp>
        <p:nvSpPr>
          <p:cNvPr id="6" name="TextBox 5">
            <a:extLst>
              <a:ext uri="{FF2B5EF4-FFF2-40B4-BE49-F238E27FC236}">
                <a16:creationId xmlns:a16="http://schemas.microsoft.com/office/drawing/2014/main" id="{F6031FDC-A571-489F-9CC8-7278B69787D9}"/>
              </a:ext>
            </a:extLst>
          </p:cNvPr>
          <p:cNvSpPr txBox="1"/>
          <p:nvPr/>
        </p:nvSpPr>
        <p:spPr>
          <a:xfrm>
            <a:off x="1282890" y="2094389"/>
            <a:ext cx="8939283" cy="5080045"/>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Image Caption Generator is simple generat</a:t>
            </a:r>
            <a:r>
              <a:rPr lang="en-IN"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 a caption of image.</a:t>
            </a:r>
          </a:p>
          <a:p>
            <a:pPr marL="342900" indent="-342900" algn="just">
              <a:lnSpc>
                <a:spcPct val="150000"/>
              </a:lnSpc>
              <a:buFont typeface="Arial" panose="020B0604020202020204" pitchFamily="34" charset="0"/>
              <a:buChar char="•"/>
            </a:pPr>
            <a: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this We giv</a:t>
            </a:r>
            <a:r>
              <a:rPr lang="en-IN"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 the URL of any image and it simply generate the caption of image.</a:t>
            </a:r>
          </a:p>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You’ll learn how to convert values to different data types, and why you would need to do this.</a:t>
            </a:r>
          </a:p>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Making this software we will use of various software, and hardware materials. </a:t>
            </a:r>
          </a:p>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This is a software based project which will be made by group of students and it will be developed on the basis of project report and distribution of students</a:t>
            </a:r>
            <a:r>
              <a:rPr lang="en-US" sz="2000" dirty="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endParaRPr lang="en-IN" sz="2000" b="1" dirty="0">
              <a:solidFill>
                <a:srgbClr val="000000"/>
              </a:solidFill>
              <a:effectLst/>
              <a:latin typeface="Times New Roman" panose="02020603050405020304" pitchFamily="18" charset="0"/>
              <a:ea typeface="Calibri" panose="020F0502020204030204" pitchFamily="34" charset="0"/>
            </a:endParaRPr>
          </a:p>
          <a:p>
            <a:pPr algn="just">
              <a:lnSpc>
                <a:spcPct val="150000"/>
              </a:lnSpc>
            </a:pPr>
            <a:r>
              <a:rPr lang="en-IN" sz="1800" dirty="0">
                <a:solidFill>
                  <a:srgbClr val="000000"/>
                </a:solidFill>
                <a:effectLst/>
                <a:latin typeface="Times New Roman" panose="02020603050405020304" pitchFamily="18" charset="0"/>
                <a:ea typeface="Calibri" panose="020F0502020204030204" pitchFamily="34"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11391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8AB5079-54DA-4135-7EC2-7A38684A5D28}"/>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57591" y="80791"/>
            <a:ext cx="3676209" cy="1465105"/>
          </a:xfrm>
          <a:prstGeom prst="rect">
            <a:avLst/>
          </a:prstGeom>
        </p:spPr>
      </p:pic>
      <p:sp>
        <p:nvSpPr>
          <p:cNvPr id="4" name="TextBox 3">
            <a:extLst>
              <a:ext uri="{FF2B5EF4-FFF2-40B4-BE49-F238E27FC236}">
                <a16:creationId xmlns:a16="http://schemas.microsoft.com/office/drawing/2014/main" id="{15CC8F23-AA6C-B238-440F-19CD1B834FEF}"/>
              </a:ext>
            </a:extLst>
          </p:cNvPr>
          <p:cNvSpPr txBox="1"/>
          <p:nvPr/>
        </p:nvSpPr>
        <p:spPr>
          <a:xfrm>
            <a:off x="3049138" y="1161175"/>
            <a:ext cx="6093724" cy="769441"/>
          </a:xfrm>
          <a:prstGeom prst="rect">
            <a:avLst/>
          </a:prstGeom>
          <a:noFill/>
        </p:spPr>
        <p:txBody>
          <a:bodyPr wrap="square">
            <a:spAutoFit/>
          </a:bodyPr>
          <a:lstStyle/>
          <a:p>
            <a:pPr algn="ctr"/>
            <a:r>
              <a:rPr lang="en-IN" sz="4400" b="1" u="sng" dirty="0">
                <a:latin typeface="Times New Roman" panose="02020603050405020304" pitchFamily="18" charset="0"/>
                <a:cs typeface="Times New Roman" panose="02020603050405020304" pitchFamily="18" charset="0"/>
              </a:rPr>
              <a:t>Methodology Used</a:t>
            </a:r>
            <a:endParaRPr lang="en-IN" sz="4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2203BE7-C3CE-6179-A33B-9B58A8BB9A89}"/>
              </a:ext>
            </a:extLst>
          </p:cNvPr>
          <p:cNvSpPr txBox="1"/>
          <p:nvPr/>
        </p:nvSpPr>
        <p:spPr>
          <a:xfrm>
            <a:off x="1895695" y="2407916"/>
            <a:ext cx="7898642" cy="1569660"/>
          </a:xfrm>
          <a:prstGeom prst="rect">
            <a:avLst/>
          </a:prstGeom>
          <a:noFill/>
        </p:spPr>
        <p:txBody>
          <a:bodyPr wrap="square">
            <a:spAutoFit/>
          </a:bodyPr>
          <a:lstStyle/>
          <a:p>
            <a:r>
              <a:rPr lang="en-US" sz="2400" b="1" dirty="0"/>
              <a:t>Explaining methodology using flowchart and Algorithm</a:t>
            </a:r>
          </a:p>
          <a:p>
            <a:endParaRPr lang="en-US" sz="2400" b="1" dirty="0"/>
          </a:p>
          <a:p>
            <a:r>
              <a:rPr lang="en-US" sz="2400" b="1" dirty="0"/>
              <a:t>Algorithm</a:t>
            </a:r>
          </a:p>
          <a:p>
            <a:endParaRPr lang="en-US" sz="2400" b="1" dirty="0"/>
          </a:p>
        </p:txBody>
      </p:sp>
    </p:spTree>
    <p:extLst>
      <p:ext uri="{BB962C8B-B14F-4D97-AF65-F5344CB8AC3E}">
        <p14:creationId xmlns:p14="http://schemas.microsoft.com/office/powerpoint/2010/main" val="495609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27F5D60-2625-B164-0631-8CBCDB536A66}"/>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57591" y="80791"/>
            <a:ext cx="3676209" cy="1465105"/>
          </a:xfrm>
          <a:prstGeom prst="rect">
            <a:avLst/>
          </a:prstGeom>
        </p:spPr>
      </p:pic>
      <p:pic>
        <p:nvPicPr>
          <p:cNvPr id="2050" name="Picture 2">
            <a:extLst>
              <a:ext uri="{FF2B5EF4-FFF2-40B4-BE49-F238E27FC236}">
                <a16:creationId xmlns:a16="http://schemas.microsoft.com/office/drawing/2014/main" id="{1D9A497F-2B70-412E-1BDF-A6EBC3215E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45896"/>
            <a:ext cx="12192000" cy="5093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4978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9EF4D4-0391-3690-03D3-1E6D931D4CCD}"/>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57591" y="80791"/>
            <a:ext cx="3676209" cy="1465105"/>
          </a:xfrm>
          <a:prstGeom prst="rect">
            <a:avLst/>
          </a:prstGeom>
        </p:spPr>
      </p:pic>
      <p:pic>
        <p:nvPicPr>
          <p:cNvPr id="3" name="Picture 2" descr="C:\Users\india\Downloads\GettyImages-964033964-ca3290057ccc4024b57e755423572264.jpg">
            <a:extLst>
              <a:ext uri="{FF2B5EF4-FFF2-40B4-BE49-F238E27FC236}">
                <a16:creationId xmlns:a16="http://schemas.microsoft.com/office/drawing/2014/main" id="{C9543586-4839-E7F0-436A-0E770D05699D}"/>
              </a:ext>
            </a:extLst>
          </p:cNvPr>
          <p:cNvPicPr>
            <a:picLocks noChangeAspect="1" noChangeArrowheads="1"/>
          </p:cNvPicPr>
          <p:nvPr/>
        </p:nvPicPr>
        <p:blipFill>
          <a:blip r:embed="rId4" cstate="print"/>
          <a:srcRect/>
          <a:stretch>
            <a:fillRect/>
          </a:stretch>
        </p:blipFill>
        <p:spPr bwMode="auto">
          <a:xfrm>
            <a:off x="8763000" y="1409132"/>
            <a:ext cx="3429000" cy="1447800"/>
          </a:xfrm>
          <a:prstGeom prst="rect">
            <a:avLst/>
          </a:prstGeom>
          <a:noFill/>
        </p:spPr>
      </p:pic>
      <p:sp>
        <p:nvSpPr>
          <p:cNvPr id="5" name="TextBox 4">
            <a:extLst>
              <a:ext uri="{FF2B5EF4-FFF2-40B4-BE49-F238E27FC236}">
                <a16:creationId xmlns:a16="http://schemas.microsoft.com/office/drawing/2014/main" id="{AE316F35-F760-E9A9-8DDF-B0EE23D6F68E}"/>
              </a:ext>
            </a:extLst>
          </p:cNvPr>
          <p:cNvSpPr txBox="1"/>
          <p:nvPr/>
        </p:nvSpPr>
        <p:spPr>
          <a:xfrm>
            <a:off x="1895695" y="1401782"/>
            <a:ext cx="7107071" cy="1446550"/>
          </a:xfrm>
          <a:prstGeom prst="rect">
            <a:avLst/>
          </a:prstGeom>
          <a:noFill/>
        </p:spPr>
        <p:txBody>
          <a:bodyPr wrap="square">
            <a:spAutoFit/>
          </a:bodyPr>
          <a:lstStyle/>
          <a:p>
            <a:pPr algn="ctr"/>
            <a:r>
              <a:rPr lang="en-IN" sz="4400" b="1" u="sng" dirty="0">
                <a:latin typeface="Agency FB" panose="020B0503020202020204" pitchFamily="34" charset="0"/>
              </a:rPr>
              <a:t>Platforms/Technology/Languages</a:t>
            </a:r>
            <a:br>
              <a:rPr lang="en-IN" sz="4400" b="1" u="sng" dirty="0">
                <a:latin typeface="Agency FB" panose="020B0503020202020204" pitchFamily="34" charset="0"/>
              </a:rPr>
            </a:br>
            <a:r>
              <a:rPr lang="en-IN" sz="4400" b="1" u="sng" dirty="0">
                <a:latin typeface="Agency FB" panose="020B0503020202020204" pitchFamily="34" charset="0"/>
              </a:rPr>
              <a:t>Used</a:t>
            </a:r>
            <a:endParaRPr lang="en-IN" sz="4400" dirty="0"/>
          </a:p>
        </p:txBody>
      </p:sp>
      <p:sp>
        <p:nvSpPr>
          <p:cNvPr id="7" name="TextBox 6">
            <a:extLst>
              <a:ext uri="{FF2B5EF4-FFF2-40B4-BE49-F238E27FC236}">
                <a16:creationId xmlns:a16="http://schemas.microsoft.com/office/drawing/2014/main" id="{082F0F7B-F8A6-C067-76D3-615FDB154D56}"/>
              </a:ext>
            </a:extLst>
          </p:cNvPr>
          <p:cNvSpPr txBox="1"/>
          <p:nvPr/>
        </p:nvSpPr>
        <p:spPr>
          <a:xfrm>
            <a:off x="686938" y="2916088"/>
            <a:ext cx="9234984" cy="3477875"/>
          </a:xfrm>
          <a:prstGeom prst="rect">
            <a:avLst/>
          </a:prstGeom>
          <a:noFill/>
        </p:spPr>
        <p:txBody>
          <a:bodyPr wrap="square">
            <a:spAutoFit/>
          </a:bodyPr>
          <a:lstStyle/>
          <a:p>
            <a:pPr algn="just"/>
            <a:r>
              <a:rPr lang="en-US" sz="2000" b="1" dirty="0"/>
              <a:t>Hardware </a:t>
            </a:r>
          </a:p>
          <a:p>
            <a:pPr algn="just"/>
            <a:endParaRPr lang="en-US" sz="2000" b="1" dirty="0"/>
          </a:p>
          <a:p>
            <a:pPr algn="just"/>
            <a:r>
              <a:rPr lang="en-US" sz="2000" b="1" dirty="0" err="1"/>
              <a:t>Pendrive</a:t>
            </a:r>
            <a:r>
              <a:rPr lang="en-US" sz="2000" b="1" dirty="0"/>
              <a:t>:- This hardware is required to save the program files and to store them at one place . A USB flash drive is a data storage device that includes flash memory with an integrated USB interface. It is typically removable, rewritable and much smaller than an optical disc. Most weigh less than 30 g. </a:t>
            </a:r>
          </a:p>
          <a:p>
            <a:pPr algn="just"/>
            <a:endParaRPr lang="en-US" sz="2000" b="1" dirty="0"/>
          </a:p>
          <a:p>
            <a:pPr algn="just"/>
            <a:r>
              <a:rPr lang="en-US" sz="2000" b="1" dirty="0"/>
              <a:t>System Requirement:-  In computer science and information science, system is a Hardware system, software system, or combination, which has components as its structure and observable inter-process communications as its behavior. System requirement is a major requirement which needs to make this software .</a:t>
            </a:r>
          </a:p>
        </p:txBody>
      </p:sp>
    </p:spTree>
    <p:extLst>
      <p:ext uri="{BB962C8B-B14F-4D97-AF65-F5344CB8AC3E}">
        <p14:creationId xmlns:p14="http://schemas.microsoft.com/office/powerpoint/2010/main" val="2213230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C8CFC47-D47A-0CB6-EF16-0AFC74891667}"/>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57591" y="80791"/>
            <a:ext cx="3676209" cy="1465105"/>
          </a:xfrm>
          <a:prstGeom prst="rect">
            <a:avLst/>
          </a:prstGeom>
        </p:spPr>
      </p:pic>
      <p:sp>
        <p:nvSpPr>
          <p:cNvPr id="4" name="TextBox 3">
            <a:extLst>
              <a:ext uri="{FF2B5EF4-FFF2-40B4-BE49-F238E27FC236}">
                <a16:creationId xmlns:a16="http://schemas.microsoft.com/office/drawing/2014/main" id="{0F5D1AEF-3BC3-7AF5-60D1-9F41771C1D5D}"/>
              </a:ext>
            </a:extLst>
          </p:cNvPr>
          <p:cNvSpPr txBox="1"/>
          <p:nvPr/>
        </p:nvSpPr>
        <p:spPr>
          <a:xfrm>
            <a:off x="3169693" y="1040929"/>
            <a:ext cx="6093724" cy="769441"/>
          </a:xfrm>
          <a:prstGeom prst="rect">
            <a:avLst/>
          </a:prstGeom>
          <a:noFill/>
        </p:spPr>
        <p:txBody>
          <a:bodyPr wrap="square">
            <a:spAutoFit/>
          </a:bodyPr>
          <a:lstStyle/>
          <a:p>
            <a:pPr algn="ctr"/>
            <a:r>
              <a:rPr lang="en-US" sz="4400" b="1" u="sng" dirty="0"/>
              <a:t>Software</a:t>
            </a:r>
            <a:endParaRPr lang="en-IN" sz="4400" dirty="0"/>
          </a:p>
        </p:txBody>
      </p:sp>
      <p:sp>
        <p:nvSpPr>
          <p:cNvPr id="6" name="TextBox 5">
            <a:extLst>
              <a:ext uri="{FF2B5EF4-FFF2-40B4-BE49-F238E27FC236}">
                <a16:creationId xmlns:a16="http://schemas.microsoft.com/office/drawing/2014/main" id="{CA427FD0-4134-F38F-279D-44EE6C94E57B}"/>
              </a:ext>
            </a:extLst>
          </p:cNvPr>
          <p:cNvSpPr txBox="1"/>
          <p:nvPr/>
        </p:nvSpPr>
        <p:spPr>
          <a:xfrm>
            <a:off x="1241946" y="1949694"/>
            <a:ext cx="9567081" cy="4801314"/>
          </a:xfrm>
          <a:prstGeom prst="rect">
            <a:avLst/>
          </a:prstGeom>
          <a:noFill/>
        </p:spPr>
        <p:txBody>
          <a:bodyPr wrap="square">
            <a:spAutoFit/>
          </a:bodyPr>
          <a:lstStyle/>
          <a:p>
            <a:pPr marL="0" indent="0" algn="just">
              <a:buNone/>
            </a:pPr>
            <a:r>
              <a:rPr lang="en-US" b="1" u="sng" dirty="0">
                <a:latin typeface="Agency FB" panose="020B0503020202020204" pitchFamily="34" charset="0"/>
              </a:rPr>
              <a:t>Visual Studio Code</a:t>
            </a:r>
          </a:p>
          <a:p>
            <a:pPr algn="just"/>
            <a:r>
              <a:rPr lang="en-US" dirty="0"/>
              <a:t> Visual Studio Code is a lightweight but powerful source code editor which runs on your desktop and is available for Windows, macOS and Linux. It comes with built-in support for JavaScript, TypeScript and Node.js and has a rich ecosystem of extensions for other languages (such as C++, C#, Java, Python, PHP, Go) and runtimes (such as .NET and Unity).</a:t>
            </a:r>
          </a:p>
          <a:p>
            <a:pPr algn="just"/>
            <a:endParaRPr lang="en-US" dirty="0"/>
          </a:p>
          <a:p>
            <a:pPr marL="0" indent="0" algn="just">
              <a:buNone/>
            </a:pPr>
            <a:r>
              <a:rPr lang="en-US" b="1" u="sng" dirty="0">
                <a:latin typeface="Agency FB" panose="020B0503020202020204" pitchFamily="34" charset="0"/>
              </a:rPr>
              <a:t>Python </a:t>
            </a:r>
          </a:p>
          <a:p>
            <a:pPr algn="just"/>
            <a:r>
              <a:rPr lang="en-US" dirty="0"/>
              <a:t>Python is a general-purpose coding language—which means that, unlike HTML, CSS, and JavaScript, it can be used for other types of programming and software development besides web development. That includes back end development, software development, data science and writing system scripts among other things.</a:t>
            </a:r>
          </a:p>
          <a:p>
            <a:pPr algn="just"/>
            <a:endParaRPr lang="en-US" dirty="0"/>
          </a:p>
          <a:p>
            <a:pPr marL="0" indent="0" algn="just">
              <a:buNone/>
            </a:pPr>
            <a:r>
              <a:rPr lang="en-US" b="1" u="sng" dirty="0">
                <a:latin typeface="Agency FB" panose="020B0503020202020204" pitchFamily="34" charset="0"/>
              </a:rPr>
              <a:t>VGG-16</a:t>
            </a:r>
          </a:p>
          <a:p>
            <a:pPr algn="just"/>
            <a:r>
              <a:rPr lang="en-US" b="1" dirty="0"/>
              <a:t> </a:t>
            </a:r>
            <a:r>
              <a:rPr lang="en-US" i="0" dirty="0">
                <a:effectLst/>
              </a:rPr>
              <a:t>VGG-16 is a convolutional neural network that is 16 layers deep. You can load a pretrained version of the network trained on more than a million images from the ImageNet database [1]. The pretrained network can classify images into 1000 object categories, such as keyboard, mouse, pencil, and many animals.</a:t>
            </a:r>
            <a:endParaRPr lang="en-US" dirty="0"/>
          </a:p>
        </p:txBody>
      </p:sp>
    </p:spTree>
    <p:extLst>
      <p:ext uri="{BB962C8B-B14F-4D97-AF65-F5344CB8AC3E}">
        <p14:creationId xmlns:p14="http://schemas.microsoft.com/office/powerpoint/2010/main" val="2580434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730</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Agency FB</vt:lpstr>
      <vt:lpstr>Arial</vt:lpstr>
      <vt:lpstr>Calibri</vt:lpstr>
      <vt:lpstr>Calibri Light</vt:lpstr>
      <vt:lpstr>Casper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Sumit Kumar</dc:creator>
  <cp:lastModifiedBy>Sumit Kumar</cp:lastModifiedBy>
  <cp:revision>7</cp:revision>
  <dcterms:created xsi:type="dcterms:W3CDTF">2022-11-15T18:05:02Z</dcterms:created>
  <dcterms:modified xsi:type="dcterms:W3CDTF">2022-11-15T19:42:45Z</dcterms:modified>
</cp:coreProperties>
</file>