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Override7.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theme/themeOverride8.xml" ContentType="application/vnd.openxmlformats-officedocument.themeOverr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Default Extension="emf" ContentType="image/x-emf"/>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17"/>
  </p:notesMasterIdLst>
  <p:handoutMasterIdLst>
    <p:handoutMasterId r:id="rId18"/>
  </p:handoutMasterIdLst>
  <p:sldIdLst>
    <p:sldId id="314" r:id="rId4"/>
    <p:sldId id="327" r:id="rId5"/>
    <p:sldId id="258" r:id="rId6"/>
    <p:sldId id="260" r:id="rId7"/>
    <p:sldId id="261" r:id="rId8"/>
    <p:sldId id="262" r:id="rId9"/>
    <p:sldId id="273" r:id="rId10"/>
    <p:sldId id="274" r:id="rId11"/>
    <p:sldId id="334" r:id="rId12"/>
    <p:sldId id="275" r:id="rId13"/>
    <p:sldId id="333" r:id="rId14"/>
    <p:sldId id="335"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54AA5E2E-0EE2-4F7C-903E-271F37C46CDC}">
          <p14:sldIdLst>
            <p14:sldId id="314"/>
            <p14:sldId id="327"/>
            <p14:sldId id="258"/>
            <p14:sldId id="260"/>
            <p14:sldId id="261"/>
            <p14:sldId id="262"/>
            <p14:sldId id="273"/>
            <p14:sldId id="274"/>
            <p14:sldId id="334"/>
            <p14:sldId id="275"/>
            <p14:sldId id="333"/>
            <p14:sldId id="335"/>
            <p14:sldId id="279"/>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43" d="100"/>
          <a:sy n="43" d="100"/>
        </p:scale>
        <p:origin x="-28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997011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0576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525343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264781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987428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086443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9283208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8437736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850338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285439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547189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350"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350"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350"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192762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1818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Casper Bold"/>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sper Bold"/>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sper Bold"/>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sper Bold"/>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sper Bold"/>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sper Bold"/>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2268793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Casper Bold"/>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Casper Bold"/>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sper Bold"/>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sper Bold"/>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sper Bold"/>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sper Bold"/>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9.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5.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6.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themeOverride" Target="../theme/themeOverride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p:oleObj spid="_x0000_s10247"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3" y="6014156"/>
            <a:ext cx="6432043"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of Computer</a:t>
            </a:r>
          </a:p>
          <a:p>
            <a:pPr eaLnBrk="1" hangingPunct="1"/>
            <a:endParaRPr lang="en-US" sz="1600" dirty="0">
              <a:latin typeface="Raleway ExtraBold" pitchFamily="34" charset="-52"/>
            </a:endParaRPr>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654556" y="1459787"/>
            <a:ext cx="10086275" cy="5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Casper Bold"/>
                <a:ea typeface="Karla" pitchFamily="2" charset="0"/>
                <a:cs typeface="Karla" pitchFamily="2" charset="0"/>
              </a:rPr>
              <a:t>INSTITUTE-UNIVERSITY INSTITUTE OF SCIENCES</a:t>
            </a:r>
          </a:p>
          <a:p>
            <a:pPr lvl="0" algn="ctr" defTabSz="622300">
              <a:lnSpc>
                <a:spcPct val="90000"/>
              </a:lnSpc>
              <a:spcBef>
                <a:spcPct val="0"/>
              </a:spcBef>
              <a:spcAft>
                <a:spcPct val="35000"/>
              </a:spcAft>
            </a:pPr>
            <a:r>
              <a:rPr lang="en-US" sz="2800" b="1" dirty="0">
                <a:latin typeface="Casper Bold"/>
                <a:ea typeface="Karla" pitchFamily="2" charset="0"/>
                <a:cs typeface="Karla" pitchFamily="2" charset="0"/>
              </a:rPr>
              <a:t>DIVISION </a:t>
            </a:r>
            <a:r>
              <a:rPr lang="en-US" sz="2800" b="1" dirty="0" smtClean="0">
                <a:latin typeface="Casper Bold"/>
                <a:ea typeface="Karla" pitchFamily="2" charset="0"/>
                <a:cs typeface="Karla" pitchFamily="2" charset="0"/>
              </a:rPr>
              <a:t>– </a:t>
            </a:r>
            <a:r>
              <a:rPr lang="en-US" sz="2800" b="1" dirty="0" smtClean="0">
                <a:latin typeface="Casper Bold"/>
                <a:ea typeface="Karla" pitchFamily="2" charset="0"/>
                <a:cs typeface="Karla" pitchFamily="2" charset="0"/>
              </a:rPr>
              <a:t>CHEMISTRY/</a:t>
            </a:r>
            <a:r>
              <a:rPr lang="en-US" sz="2800" b="1" dirty="0" smtClean="0">
                <a:latin typeface="Casper Bold"/>
                <a:ea typeface="Karla" pitchFamily="2" charset="0"/>
                <a:cs typeface="Karla" pitchFamily="2" charset="0"/>
              </a:rPr>
              <a:t>MATHEMATICS</a:t>
            </a:r>
          </a:p>
          <a:p>
            <a:pPr lvl="0" algn="ctr" defTabSz="622300">
              <a:lnSpc>
                <a:spcPct val="90000"/>
              </a:lnSpc>
              <a:spcBef>
                <a:spcPct val="0"/>
              </a:spcBef>
              <a:spcAft>
                <a:spcPct val="35000"/>
              </a:spcAft>
            </a:pPr>
            <a:endParaRPr lang="en-US" sz="2800" b="1" dirty="0">
              <a:latin typeface="Casper Bold"/>
              <a:ea typeface="Karla" pitchFamily="2" charset="0"/>
              <a:cs typeface="Karla" pitchFamily="2" charset="0"/>
            </a:endParaRPr>
          </a:p>
          <a:p>
            <a:pPr lvl="0" algn="ctr" defTabSz="622300">
              <a:lnSpc>
                <a:spcPct val="90000"/>
              </a:lnSpc>
              <a:spcBef>
                <a:spcPct val="0"/>
              </a:spcBef>
              <a:spcAft>
                <a:spcPct val="35000"/>
              </a:spcAft>
            </a:pPr>
            <a:r>
              <a:rPr lang="en-US" sz="2000" dirty="0">
                <a:latin typeface="Casper Bold"/>
                <a:ea typeface="Calibri" panose="020F0502020204030204" pitchFamily="34" charset="0"/>
                <a:cs typeface="Times New Roman" panose="02020603050405020304" pitchFamily="18" charset="0"/>
              </a:rPr>
              <a:t>Bachelor of Science (B.Sc. </a:t>
            </a:r>
            <a:r>
              <a:rPr lang="en-US" sz="2000" dirty="0" smtClean="0">
                <a:latin typeface="Casper Bold"/>
                <a:ea typeface="Calibri" panose="020F0502020204030204" pitchFamily="34" charset="0"/>
                <a:cs typeface="Times New Roman" panose="02020603050405020304" pitchFamily="18" charset="0"/>
              </a:rPr>
              <a:t>Medical/Non- Medical)</a:t>
            </a:r>
          </a:p>
          <a:p>
            <a:pPr lvl="0" algn="ctr" defTabSz="622300">
              <a:lnSpc>
                <a:spcPct val="90000"/>
              </a:lnSpc>
              <a:spcBef>
                <a:spcPct val="0"/>
              </a:spcBef>
              <a:spcAft>
                <a:spcPct val="35000"/>
              </a:spcAft>
            </a:pPr>
            <a:r>
              <a:rPr lang="en-US" sz="2000" dirty="0" smtClean="0">
                <a:latin typeface="Casper Bold"/>
                <a:ea typeface="Calibri" panose="020F0502020204030204" pitchFamily="34" charset="0"/>
                <a:cs typeface="Times New Roman" panose="02020603050405020304" pitchFamily="18" charset="0"/>
              </a:rPr>
              <a:t>Subject </a:t>
            </a:r>
            <a:r>
              <a:rPr lang="en-US" sz="2000" dirty="0">
                <a:latin typeface="Casper Bold"/>
                <a:ea typeface="Calibri" panose="020F0502020204030204" pitchFamily="34" charset="0"/>
                <a:cs typeface="Times New Roman" panose="02020603050405020304" pitchFamily="18" charset="0"/>
              </a:rPr>
              <a:t>Name – </a:t>
            </a:r>
            <a:r>
              <a:rPr lang="en-US" sz="2000" dirty="0"/>
              <a:t> </a:t>
            </a:r>
            <a:r>
              <a:rPr lang="en-US" sz="2000" dirty="0">
                <a:latin typeface="Casper Bold"/>
                <a:cs typeface="Times New Roman" panose="02020603050405020304" pitchFamily="18" charset="0"/>
              </a:rPr>
              <a:t>Fundamental of </a:t>
            </a:r>
            <a:r>
              <a:rPr lang="en-US" sz="2000" dirty="0" smtClean="0">
                <a:latin typeface="Casper Bold"/>
                <a:cs typeface="Times New Roman" panose="02020603050405020304" pitchFamily="18" charset="0"/>
              </a:rPr>
              <a:t>Computer </a:t>
            </a:r>
            <a:r>
              <a:rPr lang="en-US" sz="2000" dirty="0">
                <a:latin typeface="Casper Bold"/>
                <a:cs typeface="Times New Roman" panose="02020603050405020304" pitchFamily="18" charset="0"/>
              </a:rPr>
              <a:t>Programming in C 	</a:t>
            </a:r>
          </a:p>
          <a:p>
            <a:r>
              <a:rPr lang="en-US" sz="2000" dirty="0">
                <a:latin typeface="Casper Bold"/>
                <a:ea typeface="Calibri" panose="020F0502020204030204" pitchFamily="34" charset="0"/>
                <a:cs typeface="Times New Roman" panose="02020603050405020304" pitchFamily="18" charset="0"/>
              </a:rPr>
              <a:t>                  </a:t>
            </a:r>
            <a:r>
              <a:rPr lang="en-US" sz="2000" dirty="0" smtClean="0">
                <a:latin typeface="Casper Bold"/>
                <a:ea typeface="Calibri" panose="020F0502020204030204" pitchFamily="34" charset="0"/>
                <a:cs typeface="Times New Roman" panose="02020603050405020304" pitchFamily="18" charset="0"/>
              </a:rPr>
              <a:t>                                </a:t>
            </a:r>
            <a:r>
              <a:rPr lang="en-US" sz="2000" dirty="0">
                <a:latin typeface="Casper Bold"/>
                <a:ea typeface="Calibri" panose="020F0502020204030204" pitchFamily="34" charset="0"/>
                <a:cs typeface="Times New Roman" panose="02020603050405020304" pitchFamily="18" charset="0"/>
              </a:rPr>
              <a:t>Subject Code – CST-392</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Presented by:-</a:t>
            </a:r>
          </a:p>
          <a:p>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Er.Sumit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Malhotra</a:t>
            </a:r>
            <a:endPar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Assistant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Professor,CSE</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03328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189" y="579438"/>
            <a:ext cx="8229600" cy="5592763"/>
          </a:xfrm>
        </p:spPr>
        <p:txBody>
          <a:bodyPr>
            <a:normAutofit/>
          </a:bodyPr>
          <a:lstStyle/>
          <a:p>
            <a:pPr algn="just">
              <a:buNone/>
            </a:pPr>
            <a:r>
              <a:rPr lang="en-US" sz="2000" b="1" dirty="0">
                <a:latin typeface="Times New Roman" pitchFamily="18" charset="0"/>
                <a:cs typeface="Times New Roman" pitchFamily="18" charset="0"/>
              </a:rPr>
              <a:t>4.	Micro Computer or Personal Computer</a:t>
            </a:r>
          </a:p>
          <a:p>
            <a:pPr algn="just"/>
            <a:r>
              <a:rPr lang="en-US" sz="2000" b="1" dirty="0">
                <a:latin typeface="Times New Roman" pitchFamily="18" charset="0"/>
                <a:cs typeface="Times New Roman" pitchFamily="18" charset="0"/>
              </a:rPr>
              <a:t>Desktop Computer</a:t>
            </a:r>
            <a:r>
              <a:rPr lang="en-US" sz="2000" dirty="0">
                <a:latin typeface="Times New Roman" pitchFamily="18" charset="0"/>
                <a:cs typeface="Times New Roman" pitchFamily="18" charset="0"/>
              </a:rPr>
              <a:t>: a personal or micro-mini computer sufficient to fit on a desk. </a:t>
            </a:r>
          </a:p>
          <a:p>
            <a:pPr algn="just"/>
            <a:r>
              <a:rPr lang="en-US" sz="2000" b="1" dirty="0">
                <a:latin typeface="Times New Roman" pitchFamily="18" charset="0"/>
                <a:cs typeface="Times New Roman" pitchFamily="18" charset="0"/>
              </a:rPr>
              <a:t>Laptop Computer</a:t>
            </a:r>
            <a:r>
              <a:rPr lang="en-US" sz="2000" dirty="0">
                <a:latin typeface="Times New Roman" pitchFamily="18" charset="0"/>
                <a:cs typeface="Times New Roman" pitchFamily="18" charset="0"/>
              </a:rPr>
              <a:t>: a portable computer complete with an integrated screen and keyboard. It is generally smaller in size than a desktop computer and larger than a notebook computer. </a:t>
            </a:r>
          </a:p>
          <a:p>
            <a:pPr algn="just"/>
            <a:r>
              <a:rPr lang="en-US" sz="2000" b="1" dirty="0">
                <a:latin typeface="Times New Roman" pitchFamily="18" charset="0"/>
                <a:cs typeface="Times New Roman" pitchFamily="18" charset="0"/>
              </a:rPr>
              <a:t>Palmtop Computer/Digital Diary /Notebook /PDAs</a:t>
            </a:r>
            <a:r>
              <a:rPr lang="en-US" sz="2000" dirty="0">
                <a:latin typeface="Times New Roman" pitchFamily="18" charset="0"/>
                <a:cs typeface="Times New Roman" pitchFamily="18" charset="0"/>
              </a:rPr>
              <a:t>: a hand-sized computer. Palmtops have no keyboard but the screen serves both as an input and output device.</a:t>
            </a:r>
          </a:p>
          <a:p>
            <a:pPr marL="457200" indent="-457200" algn="just"/>
            <a:endParaRPr lang="en-US" sz="2200" dirty="0"/>
          </a:p>
          <a:p>
            <a:pPr algn="just"/>
            <a:endParaRPr lang="en-US" sz="2200" dirty="0"/>
          </a:p>
        </p:txBody>
      </p:sp>
      <p:sp>
        <p:nvSpPr>
          <p:cNvPr id="5" name="Slide Number Placeholder 4"/>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10</a:t>
            </a:fld>
            <a:endParaRPr lang="en-US" dirty="0">
              <a:solidFill>
                <a:prstClr val="black">
                  <a:tint val="75000"/>
                </a:prstClr>
              </a:solidFill>
              <a:latin typeface="Calibri"/>
            </a:endParaRPr>
          </a:p>
        </p:txBody>
      </p:sp>
      <p:pic>
        <p:nvPicPr>
          <p:cNvPr id="4" name="Picture 2"/>
          <p:cNvPicPr>
            <a:picLocks noChangeAspect="1" noChangeArrowheads="1"/>
          </p:cNvPicPr>
          <p:nvPr/>
        </p:nvPicPr>
        <p:blipFill>
          <a:blip r:embed="rId4" cstate="print"/>
          <a:srcRect/>
          <a:stretch>
            <a:fillRect/>
          </a:stretch>
        </p:blipFill>
        <p:spPr bwMode="auto">
          <a:xfrm>
            <a:off x="6248400" y="3860800"/>
            <a:ext cx="3429000" cy="23114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5364163"/>
          </a:xfrm>
        </p:spPr>
        <p:txBody>
          <a:bodyPr/>
          <a:lstStyle/>
          <a:p>
            <a:pPr marL="457200" indent="-457200" algn="just">
              <a:buAutoNum type="arabicPeriod" startAt="5"/>
            </a:pPr>
            <a:r>
              <a:rPr lang="en-US" sz="2000" b="1" dirty="0">
                <a:latin typeface="Times New Roman" pitchFamily="18" charset="0"/>
                <a:cs typeface="Times New Roman" pitchFamily="18" charset="0"/>
              </a:rPr>
              <a:t>Workstation</a:t>
            </a:r>
          </a:p>
          <a:p>
            <a:pPr marL="457200" indent="-457200" algn="just"/>
            <a:r>
              <a:rPr lang="en-US" sz="2000" dirty="0">
                <a:latin typeface="Times New Roman" pitchFamily="18" charset="0"/>
                <a:cs typeface="Times New Roman" pitchFamily="18" charset="0"/>
              </a:rPr>
              <a:t>A terminal or desktop computer in a network. In this context, workstation is just a generic term for a user's machine (client machine) in contrast to a "server" or "mainframe.“</a:t>
            </a:r>
          </a:p>
          <a:p>
            <a:pPr marL="457200" indent="-457200" algn="just"/>
            <a:endParaRPr lang="en-US" sz="2200" dirty="0"/>
          </a:p>
          <a:p>
            <a:endParaRPr lang="en-US" dirty="0"/>
          </a:p>
        </p:txBody>
      </p:sp>
      <p:sp>
        <p:nvSpPr>
          <p:cNvPr id="4" name="Slide Number Placeholder 3"/>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11</a:t>
            </a:fld>
            <a:endParaRPr lang="en-US" dirty="0">
              <a:solidFill>
                <a:prstClr val="black">
                  <a:tint val="75000"/>
                </a:prstClr>
              </a:solidFill>
              <a:latin typeface="Calibri"/>
            </a:endParaRPr>
          </a:p>
        </p:txBody>
      </p:sp>
      <p:pic>
        <p:nvPicPr>
          <p:cNvPr id="2050" name="Picture 2" descr="http://pixelcurse.com/wp-content/uploads/2011/03/workstation_6.jpg"/>
          <p:cNvPicPr>
            <a:picLocks noChangeAspect="1" noChangeArrowheads="1"/>
          </p:cNvPicPr>
          <p:nvPr/>
        </p:nvPicPr>
        <p:blipFill>
          <a:blip r:embed="rId4" cstate="print"/>
          <a:srcRect/>
          <a:stretch>
            <a:fillRect/>
          </a:stretch>
        </p:blipFill>
        <p:spPr bwMode="auto">
          <a:xfrm>
            <a:off x="5715000" y="2590800"/>
            <a:ext cx="3962400" cy="2643664"/>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4343400"/>
          </a:xfrm>
        </p:spPr>
        <p:txBody>
          <a:bodyPr>
            <a:normAutofit/>
          </a:bodyPr>
          <a:lstStyle/>
          <a:p>
            <a:pPr algn="just">
              <a:buNone/>
            </a:pPr>
            <a:r>
              <a:rPr lang="en-US" sz="2000" b="1" dirty="0">
                <a:latin typeface="Times New Roman" pitchFamily="18" charset="0"/>
                <a:cs typeface="Times New Roman" pitchFamily="18" charset="0"/>
              </a:rPr>
              <a:t>Features:</a:t>
            </a:r>
          </a:p>
          <a:p>
            <a:pPr algn="just">
              <a:buNone/>
            </a:pPr>
            <a:r>
              <a:rPr lang="en-US" sz="2000" dirty="0">
                <a:latin typeface="Times New Roman" pitchFamily="18" charset="0"/>
                <a:cs typeface="Times New Roman" pitchFamily="18" charset="0"/>
              </a:rPr>
              <a:t> </a:t>
            </a:r>
          </a:p>
          <a:p>
            <a:pPr marL="514350" indent="-514350" algn="just">
              <a:buAutoNum type="arabicPeriod"/>
            </a:pPr>
            <a:r>
              <a:rPr lang="en-US" sz="2000" dirty="0">
                <a:latin typeface="Times New Roman" pitchFamily="18" charset="0"/>
                <a:cs typeface="Times New Roman" pitchFamily="18" charset="0"/>
              </a:rPr>
              <a:t>Transistor replaced the bulky Vacuum tubes in the first generation computer. </a:t>
            </a:r>
          </a:p>
          <a:p>
            <a:pPr marL="514350" indent="-514350" algn="just">
              <a:buAutoNum type="arabicPeriod" startAt="2"/>
            </a:pPr>
            <a:r>
              <a:rPr lang="en-US" sz="2000" dirty="0">
                <a:latin typeface="Times New Roman" pitchFamily="18" charset="0"/>
                <a:cs typeface="Times New Roman" pitchFamily="18" charset="0"/>
              </a:rPr>
              <a:t>Processing speed is faster than First Generation Computers (Micro Second).</a:t>
            </a:r>
          </a:p>
          <a:p>
            <a:pPr marL="514350" indent="-514350" algn="just">
              <a:buAutoNum type="arabicPeriod" startAt="2"/>
            </a:pPr>
            <a:r>
              <a:rPr lang="en-US" sz="2000" dirty="0">
                <a:latin typeface="Times New Roman" pitchFamily="18" charset="0"/>
                <a:cs typeface="Times New Roman" pitchFamily="18" charset="0"/>
              </a:rPr>
              <a:t>Manufacturing cost was also very low.</a:t>
            </a:r>
          </a:p>
          <a:p>
            <a:pPr marL="514350" indent="-514350" algn="just">
              <a:buAutoNum type="arabicPeriod" startAt="2"/>
            </a:pPr>
            <a:r>
              <a:rPr lang="en-US" sz="2000" dirty="0">
                <a:latin typeface="Times New Roman" pitchFamily="18" charset="0"/>
                <a:cs typeface="Times New Roman" pitchFamily="18" charset="0"/>
              </a:rPr>
              <a:t>The size of the computer got reduced considerably.</a:t>
            </a:r>
          </a:p>
          <a:p>
            <a:pPr marL="514350" indent="-514350" algn="just">
              <a:buFont typeface="Arial" pitchFamily="34" charset="0"/>
              <a:buAutoNum type="arabicPeriod" startAt="2"/>
            </a:pPr>
            <a:r>
              <a:rPr lang="en-US" sz="2000" dirty="0">
                <a:latin typeface="Times New Roman" pitchFamily="18" charset="0"/>
                <a:cs typeface="Times New Roman" pitchFamily="18" charset="0"/>
              </a:rPr>
              <a:t>The input and output devices were faster.</a:t>
            </a:r>
          </a:p>
          <a:p>
            <a:pPr algn="just">
              <a:buNone/>
            </a:pPr>
            <a:endParaRPr lang="en-US" sz="2000" dirty="0">
              <a:latin typeface="Times New Roman" pitchFamily="18" charset="0"/>
              <a:cs typeface="Times New Roman" pitchFamily="18" charset="0"/>
            </a:endParaRPr>
          </a:p>
          <a:p>
            <a:pPr algn="ctr">
              <a:buNone/>
            </a:pPr>
            <a:r>
              <a:rPr lang="en-US" sz="2000" dirty="0">
                <a:latin typeface="Times New Roman" pitchFamily="18" charset="0"/>
                <a:cs typeface="Times New Roman" pitchFamily="18" charset="0"/>
              </a:rPr>
              <a:t>Example: IBM 1400 and 7000 Series, Control Data 3600 etc.</a:t>
            </a:r>
          </a:p>
          <a:p>
            <a:pPr algn="just"/>
            <a:endParaRPr lang="en-US" dirty="0"/>
          </a:p>
        </p:txBody>
      </p:sp>
      <p:sp>
        <p:nvSpPr>
          <p:cNvPr id="4" name="Slide Number Placeholder 3"/>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12</a:t>
            </a:fld>
            <a:endParaRPr lang="en-US" dirty="0">
              <a:solidFill>
                <a:prstClr val="black">
                  <a:tint val="75000"/>
                </a:prstClr>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76" name="CorelDRAW" r:id="rId3" imgW="2169000" imgH="2169360" progId="">
                <p:embed/>
              </p:oleObj>
            </a:graphicData>
          </a:graphic>
        </p:graphicFrame>
      </p:grpSp>
      <p:sp>
        <p:nvSpPr>
          <p:cNvPr id="2" name="TextBox 1"/>
          <p:cNvSpPr txBox="1"/>
          <p:nvPr/>
        </p:nvSpPr>
        <p:spPr>
          <a:xfrm>
            <a:off x="3856830" y="5426242"/>
            <a:ext cx="5768433" cy="461665"/>
          </a:xfrm>
          <a:prstGeom prst="rect">
            <a:avLst/>
          </a:prstGeom>
          <a:noFill/>
        </p:spPr>
        <p:txBody>
          <a:bodyPr wrap="square" rtlCol="0">
            <a:spAutoFit/>
          </a:bodyPr>
          <a:lstStyle/>
          <a:p>
            <a:endParaRPr lang="en-US" sz="2400" dirty="0">
              <a:latin typeface="Casper Bold"/>
            </a:endParaRPr>
          </a:p>
        </p:txBody>
      </p:sp>
    </p:spTree>
    <p:extLst>
      <p:ext uri="{BB962C8B-B14F-4D97-AF65-F5344CB8AC3E}">
        <p14:creationId xmlns:p14="http://schemas.microsoft.com/office/powerpoint/2010/main" xmlns=""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2398" y="1028700"/>
            <a:ext cx="4890901" cy="4873625"/>
          </a:xfrm>
        </p:spPr>
        <p:txBody>
          <a:bodyPr>
            <a:normAutofit/>
          </a:bodyPr>
          <a:lstStyle/>
          <a:p>
            <a:pPr marL="0" indent="0">
              <a:buNone/>
            </a:pPr>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449262" y="1145833"/>
            <a:ext cx="4456567" cy="59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000" dirty="0">
                <a:latin typeface="Casper Bold"/>
                <a:ea typeface="Calibri" panose="020F0502020204030204" pitchFamily="34" charset="0"/>
                <a:cs typeface="Times New Roman" panose="02020603050405020304" pitchFamily="18" charset="0"/>
              </a:rPr>
              <a:t>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011394" y="838200"/>
            <a:ext cx="515190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98438" y="2056046"/>
          <a:ext cx="5676095" cy="3473752"/>
        </p:xfrm>
        <a:graphic>
          <a:graphicData uri="http://schemas.openxmlformats.org/drawingml/2006/table">
            <a:tbl>
              <a:tblPr firstRow="1" firstCol="1" bandRow="1">
                <a:tableStyleId>{5940675A-B579-460E-94D1-54222C63F5DA}</a:tableStyleId>
              </a:tblPr>
              <a:tblGrid>
                <a:gridCol w="850429">
                  <a:extLst>
                    <a:ext uri="{9D8B030D-6E8A-4147-A177-3AD203B41FA5}">
                      <a16:colId xmlns:a16="http://schemas.microsoft.com/office/drawing/2014/main" xmlns="" val="20000"/>
                    </a:ext>
                  </a:extLst>
                </a:gridCol>
                <a:gridCol w="3790613">
                  <a:extLst>
                    <a:ext uri="{9D8B030D-6E8A-4147-A177-3AD203B41FA5}">
                      <a16:colId xmlns:a16="http://schemas.microsoft.com/office/drawing/2014/main" xmlns="" val="20001"/>
                    </a:ext>
                  </a:extLst>
                </a:gridCol>
                <a:gridCol w="1035053">
                  <a:extLst>
                    <a:ext uri="{9D8B030D-6E8A-4147-A177-3AD203B41FA5}">
                      <a16:colId xmlns:a16="http://schemas.microsoft.com/office/drawing/2014/main" xmlns="" val="20002"/>
                    </a:ext>
                  </a:extLst>
                </a:gridCol>
              </a:tblGrid>
              <a:tr h="647250">
                <a:tc>
                  <a:txBody>
                    <a:bodyPr/>
                    <a:lstStyle/>
                    <a:p>
                      <a:pPr marL="0" marR="0">
                        <a:lnSpc>
                          <a:spcPct val="115000"/>
                        </a:lnSpc>
                        <a:spcBef>
                          <a:spcPts val="0"/>
                        </a:spcBef>
                        <a:spcAft>
                          <a:spcPts val="0"/>
                        </a:spcAft>
                      </a:pPr>
                      <a:r>
                        <a:rPr lang="en-US" sz="1800" dirty="0">
                          <a:effectLst/>
                          <a:latin typeface="Casper"/>
                        </a:rPr>
                        <a:t>CO Number</a:t>
                      </a:r>
                      <a:endParaRPr lang="en-US" sz="1800" dirty="0">
                        <a:effectLst/>
                        <a:latin typeface="Casper"/>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Casper"/>
                        </a:rPr>
                        <a:t>Title </a:t>
                      </a:r>
                      <a:endParaRPr lang="en-US" sz="1800" dirty="0">
                        <a:effectLst/>
                        <a:latin typeface="Casper"/>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Casper"/>
                        </a:rPr>
                        <a:t>Level </a:t>
                      </a:r>
                      <a:endParaRPr lang="en-US" sz="1800">
                        <a:effectLst/>
                        <a:latin typeface="Casp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45658">
                <a:tc>
                  <a:txBody>
                    <a:bodyPr/>
                    <a:lstStyle/>
                    <a:p>
                      <a:pPr marL="0" marR="0">
                        <a:lnSpc>
                          <a:spcPct val="115000"/>
                        </a:lnSpc>
                        <a:spcBef>
                          <a:spcPts val="0"/>
                        </a:spcBef>
                        <a:spcAft>
                          <a:spcPts val="0"/>
                        </a:spcAft>
                      </a:pPr>
                      <a:r>
                        <a:rPr lang="en-US" sz="1800" b="1" dirty="0">
                          <a:solidFill>
                            <a:srgbClr val="FF0000"/>
                          </a:solidFill>
                          <a:effectLst/>
                          <a:latin typeface="Casper"/>
                        </a:rPr>
                        <a:t>CO1</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kern="1200" dirty="0">
                          <a:solidFill>
                            <a:schemeClr val="tx1"/>
                          </a:solidFill>
                          <a:effectLst/>
                          <a:latin typeface="+mn-lt"/>
                          <a:ea typeface="+mn-ea"/>
                          <a:cs typeface="+mn-cs"/>
                        </a:rPr>
                        <a:t>Become familiar to computing environment &amp; it’s areas. </a:t>
                      </a:r>
                      <a:endParaRPr lang="en-IN" sz="1800" kern="1200" dirty="0">
                        <a:solidFill>
                          <a:schemeClr val="tx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800" b="1" dirty="0">
                          <a:solidFill>
                            <a:srgbClr val="FF0000"/>
                          </a:solidFill>
                          <a:effectLst/>
                          <a:latin typeface="Casper"/>
                        </a:rPr>
                        <a:t>Remember</a:t>
                      </a:r>
                    </a:p>
                    <a:p>
                      <a:pPr marL="0" marR="0">
                        <a:lnSpc>
                          <a:spcPct val="115000"/>
                        </a:lnSpc>
                        <a:spcBef>
                          <a:spcPts val="0"/>
                        </a:spcBef>
                        <a:spcAft>
                          <a:spcPts val="0"/>
                        </a:spcAft>
                      </a:pPr>
                      <a:r>
                        <a:rPr lang="en-US" sz="1800" b="1" dirty="0">
                          <a:solidFill>
                            <a:srgbClr val="FF0000"/>
                          </a:solidFill>
                          <a:effectLst/>
                          <a:latin typeface="Casper"/>
                        </a:rPr>
                        <a:t> </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861111">
                <a:tc>
                  <a:txBody>
                    <a:bodyPr/>
                    <a:lstStyle/>
                    <a:p>
                      <a:pPr marL="0" marR="0">
                        <a:lnSpc>
                          <a:spcPct val="115000"/>
                        </a:lnSpc>
                        <a:spcBef>
                          <a:spcPts val="0"/>
                        </a:spcBef>
                        <a:spcAft>
                          <a:spcPts val="0"/>
                        </a:spcAft>
                      </a:pPr>
                      <a:r>
                        <a:rPr lang="en-US" sz="1800" b="1" dirty="0">
                          <a:solidFill>
                            <a:srgbClr val="FF0000"/>
                          </a:solidFill>
                          <a:effectLst/>
                          <a:latin typeface="Casper"/>
                        </a:rPr>
                        <a:t>CO2</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kern="1200" dirty="0">
                          <a:solidFill>
                            <a:schemeClr val="tx1"/>
                          </a:solidFill>
                          <a:effectLst/>
                          <a:latin typeface="+mn-lt"/>
                          <a:ea typeface="+mn-ea"/>
                          <a:cs typeface="+mn-cs"/>
                        </a:rPr>
                        <a:t>Learn the syntax and usage of C programming language constructs </a:t>
                      </a:r>
                      <a:endParaRPr lang="en-IN" sz="1800" kern="1200" dirty="0">
                        <a:solidFill>
                          <a:schemeClr val="tx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800" b="1" dirty="0">
                          <a:solidFill>
                            <a:srgbClr val="FF0000"/>
                          </a:solidFill>
                          <a:effectLst/>
                          <a:latin typeface="Casper"/>
                        </a:rPr>
                        <a:t>Remember, Understand </a:t>
                      </a:r>
                    </a:p>
                    <a:p>
                      <a:pPr marL="0" marR="0">
                        <a:lnSpc>
                          <a:spcPct val="115000"/>
                        </a:lnSpc>
                        <a:spcBef>
                          <a:spcPts val="0"/>
                        </a:spcBef>
                        <a:spcAft>
                          <a:spcPts val="0"/>
                        </a:spcAft>
                      </a:pPr>
                      <a:r>
                        <a:rPr lang="en-US" sz="1800" b="1" dirty="0">
                          <a:solidFill>
                            <a:srgbClr val="FF0000"/>
                          </a:solidFill>
                          <a:effectLst/>
                          <a:latin typeface="Casper"/>
                        </a:rPr>
                        <a:t> </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61111">
                <a:tc>
                  <a:txBody>
                    <a:bodyPr/>
                    <a:lstStyle/>
                    <a:p>
                      <a:pPr marL="0" marR="0">
                        <a:lnSpc>
                          <a:spcPct val="115000"/>
                        </a:lnSpc>
                        <a:spcBef>
                          <a:spcPts val="0"/>
                        </a:spcBef>
                        <a:spcAft>
                          <a:spcPts val="0"/>
                        </a:spcAft>
                      </a:pPr>
                      <a:r>
                        <a:rPr lang="en-US" sz="1800" b="1" dirty="0">
                          <a:solidFill>
                            <a:srgbClr val="FF0000"/>
                          </a:solidFill>
                          <a:effectLst/>
                          <a:latin typeface="Casper"/>
                        </a:rPr>
                        <a:t>CO3</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800" kern="1200" dirty="0">
                          <a:solidFill>
                            <a:schemeClr val="tx1"/>
                          </a:solidFill>
                          <a:effectLst/>
                          <a:latin typeface="+mn-lt"/>
                          <a:ea typeface="+mn-ea"/>
                          <a:cs typeface="+mn-cs"/>
                        </a:rPr>
                        <a:t>Understand the program development process and solve problems for improving their coding skills. </a:t>
                      </a:r>
                    </a:p>
                  </a:txBody>
                  <a:tcPr marL="68580" marR="68580" marT="0" marB="0" anchor="ctr"/>
                </a:tc>
                <a:tc>
                  <a:txBody>
                    <a:bodyPr/>
                    <a:lstStyle/>
                    <a:p>
                      <a:pPr marL="0" marR="0">
                        <a:lnSpc>
                          <a:spcPct val="115000"/>
                        </a:lnSpc>
                        <a:spcBef>
                          <a:spcPts val="0"/>
                        </a:spcBef>
                        <a:spcAft>
                          <a:spcPts val="0"/>
                        </a:spcAft>
                      </a:pPr>
                      <a:r>
                        <a:rPr lang="en-US" sz="1800" b="1" dirty="0">
                          <a:solidFill>
                            <a:srgbClr val="FF0000"/>
                          </a:solidFill>
                          <a:effectLst/>
                          <a:latin typeface="Casper"/>
                        </a:rPr>
                        <a:t>Understand, Apply</a:t>
                      </a:r>
                      <a:endParaRPr lang="en-US" sz="1800" b="1" dirty="0">
                        <a:solidFill>
                          <a:srgbClr val="FF0000"/>
                        </a:solidFill>
                        <a:effectLst/>
                        <a:latin typeface="Casp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11" name="Rectangle 10"/>
          <p:cNvSpPr/>
          <p:nvPr/>
        </p:nvSpPr>
        <p:spPr>
          <a:xfrm>
            <a:off x="98438" y="1515165"/>
            <a:ext cx="2374689" cy="461665"/>
          </a:xfrm>
          <a:prstGeom prst="rect">
            <a:avLst/>
          </a:prstGeom>
        </p:spPr>
        <p:txBody>
          <a:bodyPr wrap="none">
            <a:spAutoFit/>
          </a:bodyPr>
          <a:lstStyle/>
          <a:p>
            <a:r>
              <a:rPr lang="en-US" sz="2400" b="1" dirty="0"/>
              <a:t>Course Outcome </a:t>
            </a:r>
          </a:p>
        </p:txBody>
      </p:sp>
      <p:cxnSp>
        <p:nvCxnSpPr>
          <p:cNvPr id="14" name="Straight Arrow Connector 13"/>
          <p:cNvCxnSpPr/>
          <p:nvPr/>
        </p:nvCxnSpPr>
        <p:spPr>
          <a:xfrm flipV="1">
            <a:off x="5588624" y="2582046"/>
            <a:ext cx="2662518" cy="108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251142" y="1976830"/>
            <a:ext cx="268941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Will be covered in this lecture</a:t>
            </a:r>
          </a:p>
        </p:txBody>
      </p:sp>
      <p:sp>
        <p:nvSpPr>
          <p:cNvPr id="7" name="Rectangle 6"/>
          <p:cNvSpPr/>
          <p:nvPr/>
        </p:nvSpPr>
        <p:spPr>
          <a:xfrm>
            <a:off x="1538362" y="1066617"/>
            <a:ext cx="3131292" cy="369332"/>
          </a:xfrm>
          <a:prstGeom prst="rect">
            <a:avLst/>
          </a:prstGeom>
        </p:spPr>
        <p:txBody>
          <a:bodyPr wrap="square">
            <a:spAutoFit/>
          </a:bodyPr>
          <a:lstStyle/>
          <a:p>
            <a:r>
              <a:rPr lang="en-US" dirty="0"/>
              <a:t>I</a:t>
            </a:r>
            <a:r>
              <a:rPr lang="en-IN" dirty="0" err="1"/>
              <a:t>ntroduction</a:t>
            </a:r>
            <a:r>
              <a:rPr lang="en-IN" dirty="0"/>
              <a:t> of computer</a:t>
            </a:r>
          </a:p>
        </p:txBody>
      </p:sp>
    </p:spTree>
    <p:extLst>
      <p:ext uri="{BB962C8B-B14F-4D97-AF65-F5344CB8AC3E}">
        <p14:creationId xmlns:p14="http://schemas.microsoft.com/office/powerpoint/2010/main" xmlns="" val="401809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Definition: Computer</a:t>
            </a:r>
          </a:p>
        </p:txBody>
      </p:sp>
      <p:sp>
        <p:nvSpPr>
          <p:cNvPr id="3" name="Content Placeholder 2"/>
          <p:cNvSpPr>
            <a:spLocks noGrp="1"/>
          </p:cNvSpPr>
          <p:nvPr>
            <p:ph idx="1"/>
          </p:nvPr>
        </p:nvSpPr>
        <p:spPr/>
        <p:txBody>
          <a:bodyPr>
            <a:normAutofit/>
          </a:bodyPr>
          <a:lstStyle/>
          <a:p>
            <a:pPr algn="just"/>
            <a:r>
              <a:rPr lang="en-US" sz="2000" b="1" dirty="0">
                <a:latin typeface="Times New Roman" pitchFamily="18" charset="0"/>
                <a:cs typeface="Times New Roman" pitchFamily="18" charset="0"/>
              </a:rPr>
              <a:t>Computer is an electronic device that can perform a variety of operations in accordance with a set of instructions called program.</a:t>
            </a:r>
          </a:p>
          <a:p>
            <a:pPr algn="just"/>
            <a:r>
              <a:rPr lang="en-US" sz="2000" dirty="0">
                <a:latin typeface="Times New Roman" pitchFamily="18" charset="0"/>
                <a:cs typeface="Times New Roman" pitchFamily="18" charset="0"/>
              </a:rPr>
              <a:t>The term ‘computer is derived from the term ‘computare’, this means to calculate.</a:t>
            </a:r>
          </a:p>
          <a:p>
            <a:pPr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takes raw data as input from the user and processes these data under the control of set of instructions (called program) and gives the result (output) and saves output for the future use. </a:t>
            </a:r>
          </a:p>
          <a:p>
            <a:pPr algn="just"/>
            <a:r>
              <a:rPr lang="en-US" sz="2000" dirty="0">
                <a:latin typeface="Times New Roman" pitchFamily="18" charset="0"/>
                <a:cs typeface="Times New Roman" pitchFamily="18" charset="0"/>
              </a:rPr>
              <a:t>It can process both numerical and non-numerical (arithmetic and logical) calculations. </a:t>
            </a:r>
          </a:p>
          <a:p>
            <a:pPr algn="just"/>
            <a:endParaRPr lang="en-US" sz="2200" dirty="0"/>
          </a:p>
          <a:p>
            <a:endParaRPr lang="en-US" sz="2200" dirty="0"/>
          </a:p>
        </p:txBody>
      </p:sp>
      <p:sp>
        <p:nvSpPr>
          <p:cNvPr id="4" name="Slide Number Placeholder 3"/>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3</a:t>
            </a:fld>
            <a:endParaRPr lang="en-US" dirty="0">
              <a:solidFill>
                <a:prstClr val="black">
                  <a:tint val="75000"/>
                </a:prstClr>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143000"/>
          </a:xfrm>
        </p:spPr>
        <p:txBody>
          <a:bodyPr>
            <a:normAutofit/>
          </a:bodyPr>
          <a:lstStyle/>
          <a:p>
            <a:pPr algn="ctr"/>
            <a:r>
              <a:rPr lang="en-US" sz="3600" dirty="0">
                <a:latin typeface="Times New Roman" pitchFamily="18" charset="0"/>
                <a:cs typeface="Times New Roman" pitchFamily="18" charset="0"/>
              </a:rPr>
              <a:t>Classification of computers</a:t>
            </a:r>
          </a:p>
        </p:txBody>
      </p:sp>
      <p:sp>
        <p:nvSpPr>
          <p:cNvPr id="3" name="Content Placeholder 2"/>
          <p:cNvSpPr>
            <a:spLocks noGrp="1"/>
          </p:cNvSpPr>
          <p:nvPr>
            <p:ph idx="1"/>
          </p:nvPr>
        </p:nvSpPr>
        <p:spPr>
          <a:xfrm>
            <a:off x="2057400" y="1981200"/>
            <a:ext cx="8229600" cy="3014472"/>
          </a:xfrm>
        </p:spPr>
        <p:txBody>
          <a:bodyPr>
            <a:normAutofit/>
          </a:bodyPr>
          <a:lstStyle/>
          <a:p>
            <a:pPr algn="just"/>
            <a:r>
              <a:rPr lang="en-US" sz="2000" dirty="0">
                <a:latin typeface="Times New Roman" pitchFamily="18" charset="0"/>
                <a:cs typeface="Times New Roman" pitchFamily="18" charset="0"/>
              </a:rPr>
              <a:t>Computers differ based on their data processing abilities. </a:t>
            </a:r>
          </a:p>
          <a:p>
            <a:pPr algn="just"/>
            <a:r>
              <a:rPr lang="en-US" sz="2000" dirty="0">
                <a:latin typeface="Times New Roman" pitchFamily="18" charset="0"/>
                <a:cs typeface="Times New Roman" pitchFamily="18" charset="0"/>
              </a:rPr>
              <a:t>They are classified according to </a:t>
            </a:r>
          </a:p>
          <a:p>
            <a:pPr lvl="1" algn="just"/>
            <a:r>
              <a:rPr lang="en-US" sz="2000" dirty="0">
                <a:latin typeface="Times New Roman" pitchFamily="18" charset="0"/>
                <a:cs typeface="Times New Roman" pitchFamily="18" charset="0"/>
              </a:rPr>
              <a:t>purpose, </a:t>
            </a:r>
          </a:p>
          <a:p>
            <a:pPr lvl="1" algn="just"/>
            <a:r>
              <a:rPr lang="en-US" sz="2000" dirty="0">
                <a:latin typeface="Times New Roman" pitchFamily="18" charset="0"/>
                <a:cs typeface="Times New Roman" pitchFamily="18" charset="0"/>
              </a:rPr>
              <a:t>functionality and </a:t>
            </a:r>
          </a:p>
          <a:p>
            <a:pPr lvl="1" algn="just"/>
            <a:r>
              <a:rPr lang="en-US" sz="2000" dirty="0">
                <a:latin typeface="Times New Roman" pitchFamily="18" charset="0"/>
                <a:cs typeface="Times New Roman" pitchFamily="18" charset="0"/>
              </a:rPr>
              <a:t>size.</a:t>
            </a:r>
          </a:p>
          <a:p>
            <a:endParaRPr lang="en-US" sz="2200" dirty="0"/>
          </a:p>
        </p:txBody>
      </p:sp>
      <p:sp>
        <p:nvSpPr>
          <p:cNvPr id="4" name="Slide Number Placeholder 3"/>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4</a:t>
            </a:fld>
            <a:endParaRPr lang="en-US" dirty="0">
              <a:solidFill>
                <a:prstClr val="black">
                  <a:tint val="75000"/>
                </a:prstClr>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On the basis of purpose</a:t>
            </a:r>
          </a:p>
        </p:txBody>
      </p:sp>
      <p:sp>
        <p:nvSpPr>
          <p:cNvPr id="3" name="Content Placeholder 2"/>
          <p:cNvSpPr>
            <a:spLocks noGrp="1"/>
          </p:cNvSpPr>
          <p:nvPr>
            <p:ph idx="1"/>
          </p:nvPr>
        </p:nvSpPr>
        <p:spPr>
          <a:xfrm>
            <a:off x="1981200" y="1676400"/>
            <a:ext cx="8229600" cy="3700272"/>
          </a:xfrm>
        </p:spPr>
        <p:txBody>
          <a:bodyPr>
            <a:normAutofit/>
          </a:bodyPr>
          <a:lstStyle/>
          <a:p>
            <a:pPr algn="just">
              <a:buNone/>
            </a:pPr>
            <a:r>
              <a:rPr lang="en-US" sz="2000" dirty="0">
                <a:latin typeface="Times New Roman" pitchFamily="18" charset="0"/>
                <a:cs typeface="Times New Roman" pitchFamily="18" charset="0"/>
              </a:rPr>
              <a:t>Computers are classified as follows:</a:t>
            </a:r>
          </a:p>
          <a:p>
            <a:pPr algn="just"/>
            <a:r>
              <a:rPr lang="en-US" sz="2000" b="1" dirty="0">
                <a:latin typeface="Times New Roman" pitchFamily="18" charset="0"/>
                <a:cs typeface="Times New Roman" pitchFamily="18" charset="0"/>
              </a:rPr>
              <a:t>General purpose computers </a:t>
            </a:r>
          </a:p>
          <a:p>
            <a:pPr lvl="1" algn="just"/>
            <a:r>
              <a:rPr lang="en-US" sz="2000" dirty="0">
                <a:latin typeface="Times New Roman" pitchFamily="18" charset="0"/>
                <a:cs typeface="Times New Roman" pitchFamily="18" charset="0"/>
              </a:rPr>
              <a:t>designed to perform a range of tasks. They have the ability to store numerous programs, but lack in speed and efficiency. </a:t>
            </a:r>
          </a:p>
          <a:p>
            <a:pPr algn="just"/>
            <a:r>
              <a:rPr lang="en-US" sz="2000" b="1" dirty="0">
                <a:latin typeface="Times New Roman" pitchFamily="18" charset="0"/>
                <a:cs typeface="Times New Roman" pitchFamily="18" charset="0"/>
              </a:rPr>
              <a:t>Specific purpose computers </a:t>
            </a:r>
          </a:p>
          <a:p>
            <a:pPr lvl="1" algn="just"/>
            <a:r>
              <a:rPr lang="en-US" sz="2000" dirty="0">
                <a:latin typeface="Times New Roman" pitchFamily="18" charset="0"/>
                <a:cs typeface="Times New Roman" pitchFamily="18" charset="0"/>
              </a:rPr>
              <a:t>designed to handle a specific problem or to perform a specific task. A set of instructions is built into the machine.</a:t>
            </a:r>
          </a:p>
          <a:p>
            <a:endParaRPr lang="en-US" sz="3600" dirty="0"/>
          </a:p>
        </p:txBody>
      </p:sp>
      <p:sp>
        <p:nvSpPr>
          <p:cNvPr id="5" name="Slide Number Placeholder 4"/>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5</a:t>
            </a:fld>
            <a:endParaRPr lang="en-US" dirty="0">
              <a:solidFill>
                <a:prstClr val="black">
                  <a:tint val="75000"/>
                </a:prstClr>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On the basis of functionality</a:t>
            </a:r>
          </a:p>
        </p:txBody>
      </p:sp>
      <p:sp>
        <p:nvSpPr>
          <p:cNvPr id="3" name="Content Placeholder 2"/>
          <p:cNvSpPr>
            <a:spLocks noGrp="1"/>
          </p:cNvSpPr>
          <p:nvPr>
            <p:ph idx="1"/>
          </p:nvPr>
        </p:nvSpPr>
        <p:spPr>
          <a:xfrm>
            <a:off x="1981200" y="1481329"/>
            <a:ext cx="8229600" cy="4309872"/>
          </a:xfrm>
        </p:spPr>
        <p:txBody>
          <a:bodyPr>
            <a:normAutofit fontScale="92500"/>
          </a:bodyPr>
          <a:lstStyle/>
          <a:p>
            <a:pPr algn="just">
              <a:buNone/>
            </a:pPr>
            <a:r>
              <a:rPr lang="en-US" sz="2200" dirty="0">
                <a:latin typeface="Times New Roman" pitchFamily="18" charset="0"/>
                <a:cs typeface="Times New Roman" pitchFamily="18" charset="0"/>
              </a:rPr>
              <a:t>According to functionality, computers are classified as :</a:t>
            </a:r>
          </a:p>
          <a:p>
            <a:pPr algn="just"/>
            <a:r>
              <a:rPr lang="en-US" sz="2200" b="1" dirty="0">
                <a:latin typeface="Times New Roman" pitchFamily="18" charset="0"/>
                <a:cs typeface="Times New Roman" pitchFamily="18" charset="0"/>
              </a:rPr>
              <a:t>Analog Computer</a:t>
            </a:r>
            <a:r>
              <a:rPr lang="en-US" sz="2200" dirty="0">
                <a:latin typeface="Times New Roman" pitchFamily="18" charset="0"/>
                <a:cs typeface="Times New Roman" pitchFamily="18" charset="0"/>
              </a:rPr>
              <a:t>:  </a:t>
            </a:r>
          </a:p>
          <a:p>
            <a:pPr lvl="1" algn="just"/>
            <a:r>
              <a:rPr lang="en-US" sz="2200" dirty="0">
                <a:latin typeface="Times New Roman" pitchFamily="18" charset="0"/>
                <a:cs typeface="Times New Roman" pitchFamily="18" charset="0"/>
              </a:rPr>
              <a:t>It uses continuous physical phenomena such as electrical, mechanical, or hydraulic quantities to model the problem being solved.</a:t>
            </a:r>
          </a:p>
          <a:p>
            <a:pPr algn="just"/>
            <a:r>
              <a:rPr lang="en-US" sz="2200" b="1" dirty="0">
                <a:latin typeface="Times New Roman" pitchFamily="18" charset="0"/>
                <a:cs typeface="Times New Roman" pitchFamily="18" charset="0"/>
              </a:rPr>
              <a:t>Digital Computer</a:t>
            </a:r>
            <a:r>
              <a:rPr lang="en-US" sz="2200" dirty="0">
                <a:latin typeface="Times New Roman" pitchFamily="18" charset="0"/>
                <a:cs typeface="Times New Roman" pitchFamily="18" charset="0"/>
              </a:rPr>
              <a:t>: </a:t>
            </a:r>
          </a:p>
          <a:p>
            <a:pPr lvl="1" algn="just"/>
            <a:r>
              <a:rPr lang="en-US" sz="2200" dirty="0">
                <a:latin typeface="Times New Roman" pitchFamily="18" charset="0"/>
                <a:cs typeface="Times New Roman" pitchFamily="18" charset="0"/>
              </a:rPr>
              <a:t>A computer that performs calculations and logical operations with quantities represented as digits, usually in the binary number system.</a:t>
            </a:r>
          </a:p>
          <a:p>
            <a:pPr algn="just"/>
            <a:r>
              <a:rPr lang="en-US" sz="2200" b="1" dirty="0">
                <a:latin typeface="Times New Roman" pitchFamily="18" charset="0"/>
                <a:cs typeface="Times New Roman" pitchFamily="18" charset="0"/>
              </a:rPr>
              <a:t>Hybrid Computer (Analog + Digital): </a:t>
            </a:r>
          </a:p>
          <a:p>
            <a:pPr lvl="1" algn="just"/>
            <a:r>
              <a:rPr lang="en-US" sz="2200" dirty="0">
                <a:latin typeface="Times New Roman" pitchFamily="18" charset="0"/>
                <a:cs typeface="Times New Roman" pitchFamily="18" charset="0"/>
              </a:rPr>
              <a:t>A combination of computers those are capable of inputting and outputting in both digital and analog signals. </a:t>
            </a:r>
          </a:p>
          <a:p>
            <a:pPr lvl="1" algn="just"/>
            <a:r>
              <a:rPr lang="en-US" sz="2200" dirty="0">
                <a:latin typeface="Times New Roman" pitchFamily="18" charset="0"/>
                <a:cs typeface="Times New Roman" pitchFamily="18" charset="0"/>
              </a:rPr>
              <a:t>A hybrid computer system setup offers a cost effective method of performing complex simulations.</a:t>
            </a:r>
          </a:p>
          <a:p>
            <a:pPr algn="just"/>
            <a:endParaRPr lang="en-US" sz="2400" dirty="0"/>
          </a:p>
        </p:txBody>
      </p:sp>
      <p:sp>
        <p:nvSpPr>
          <p:cNvPr id="5" name="Slide Number Placeholder 4"/>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6</a:t>
            </a:fld>
            <a:endParaRPr lang="en-US" dirty="0">
              <a:solidFill>
                <a:prstClr val="black">
                  <a:tint val="75000"/>
                </a:prstClr>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On the basis of size</a:t>
            </a:r>
          </a:p>
        </p:txBody>
      </p:sp>
      <p:sp>
        <p:nvSpPr>
          <p:cNvPr id="3" name="Content Placeholder 2"/>
          <p:cNvSpPr>
            <a:spLocks noGrp="1"/>
          </p:cNvSpPr>
          <p:nvPr>
            <p:ph idx="1"/>
          </p:nvPr>
        </p:nvSpPr>
        <p:spPr/>
        <p:txBody>
          <a:bodyPr>
            <a:noAutofit/>
          </a:bodyPr>
          <a:lstStyle/>
          <a:p>
            <a:pPr algn="just">
              <a:buNone/>
            </a:pPr>
            <a:r>
              <a:rPr lang="en-US" sz="2000" dirty="0">
                <a:latin typeface="Times New Roman" pitchFamily="18" charset="0"/>
                <a:cs typeface="Times New Roman" pitchFamily="18" charset="0"/>
              </a:rPr>
              <a:t>On the basis of size, computers are classified as follows:</a:t>
            </a:r>
          </a:p>
          <a:p>
            <a:pPr marL="457200" indent="-457200" algn="just">
              <a:buAutoNum type="arabicPeriod"/>
            </a:pPr>
            <a:r>
              <a:rPr lang="en-US" sz="2000" b="1" dirty="0">
                <a:latin typeface="Times New Roman" pitchFamily="18" charset="0"/>
                <a:cs typeface="Times New Roman" pitchFamily="18" charset="0"/>
              </a:rPr>
              <a:t>Super Computer</a:t>
            </a:r>
          </a:p>
          <a:p>
            <a:pPr marL="457200" indent="-457200" algn="just"/>
            <a:r>
              <a:rPr lang="en-US" sz="2000" dirty="0">
                <a:latin typeface="Times New Roman" pitchFamily="18" charset="0"/>
                <a:cs typeface="Times New Roman" pitchFamily="18" charset="0"/>
              </a:rPr>
              <a:t>The fastest and most powerful type of computer.</a:t>
            </a:r>
          </a:p>
          <a:p>
            <a:pPr marL="457200" indent="-457200" algn="just"/>
            <a:r>
              <a:rPr lang="en-US" sz="2000" dirty="0">
                <a:latin typeface="Times New Roman" pitchFamily="18" charset="0"/>
                <a:cs typeface="Times New Roman" pitchFamily="18" charset="0"/>
              </a:rPr>
              <a:t>very expensive and are employed for specialized applications that require immense amounts of mathematical calculations. </a:t>
            </a:r>
          </a:p>
          <a:p>
            <a:pPr algn="just"/>
            <a:r>
              <a:rPr lang="en-US" sz="2000" dirty="0">
                <a:latin typeface="Times New Roman" pitchFamily="18" charset="0"/>
                <a:cs typeface="Times New Roman" pitchFamily="18" charset="0"/>
              </a:rPr>
              <a:t>For example, weather forecasting requires a supercomputer. </a:t>
            </a:r>
          </a:p>
          <a:p>
            <a:pPr algn="just"/>
            <a:r>
              <a:rPr lang="en-US" sz="2000" dirty="0">
                <a:latin typeface="Times New Roman" pitchFamily="18" charset="0"/>
                <a:cs typeface="Times New Roman" pitchFamily="18" charset="0"/>
              </a:rPr>
              <a:t>Other uses of supercomputers include animated graphics, nuclear energy research, and petroleum exploration.</a:t>
            </a:r>
          </a:p>
          <a:p>
            <a:pPr algn="just"/>
            <a:endParaRPr lang="en-US" sz="2400" dirty="0"/>
          </a:p>
        </p:txBody>
      </p:sp>
      <p:sp>
        <p:nvSpPr>
          <p:cNvPr id="6" name="Slide Number Placeholder 5"/>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7</a:t>
            </a:fld>
            <a:endParaRPr lang="en-US" dirty="0">
              <a:solidFill>
                <a:prstClr val="black">
                  <a:tint val="75000"/>
                </a:prstClr>
              </a:solidFill>
              <a:latin typeface="Calibri"/>
            </a:endParaRPr>
          </a:p>
        </p:txBody>
      </p:sp>
      <p:pic>
        <p:nvPicPr>
          <p:cNvPr id="4" name="Picture 2" descr="http://t0.gstatic.com/images?q=tbn:ANd9GcTTyBVt62y0RAzlApGQXvSs-L4q1AQ0l46bzszxsZhjh8uhJUCg1g"/>
          <p:cNvPicPr>
            <a:picLocks noChangeAspect="1" noChangeArrowheads="1"/>
          </p:cNvPicPr>
          <p:nvPr/>
        </p:nvPicPr>
        <p:blipFill>
          <a:blip r:embed="rId4" cstate="print"/>
          <a:srcRect/>
          <a:stretch>
            <a:fillRect/>
          </a:stretch>
        </p:blipFill>
        <p:spPr bwMode="auto">
          <a:xfrm>
            <a:off x="6324601" y="4267200"/>
            <a:ext cx="3657601" cy="2149814"/>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1"/>
            <a:ext cx="8229600" cy="5668963"/>
          </a:xfrm>
        </p:spPr>
        <p:txBody>
          <a:bodyPr>
            <a:normAutofit/>
          </a:bodyPr>
          <a:lstStyle/>
          <a:p>
            <a:pPr algn="just">
              <a:buNone/>
            </a:pP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Mainframe Computer</a:t>
            </a:r>
          </a:p>
          <a:p>
            <a:pPr algn="just"/>
            <a:r>
              <a:rPr lang="en-US" sz="2000" dirty="0">
                <a:latin typeface="Times New Roman" pitchFamily="18" charset="0"/>
                <a:cs typeface="Times New Roman" pitchFamily="18" charset="0"/>
              </a:rPr>
              <a:t>A very large and expensive computer capable of supporting hundreds, or even thousands, of users simultaneously. </a:t>
            </a:r>
          </a:p>
          <a:p>
            <a:pPr algn="just"/>
            <a:r>
              <a:rPr lang="en-US" sz="2000" dirty="0">
                <a:latin typeface="Times New Roman" pitchFamily="18" charset="0"/>
                <a:cs typeface="Times New Roman" pitchFamily="18" charset="0"/>
              </a:rPr>
              <a:t>Mainframes are more </a:t>
            </a:r>
            <a:r>
              <a:rPr lang="en-US" sz="2000" dirty="0">
                <a:solidFill>
                  <a:srgbClr val="FF0000"/>
                </a:solidFill>
                <a:latin typeface="Times New Roman" pitchFamily="18" charset="0"/>
                <a:cs typeface="Times New Roman" pitchFamily="18" charset="0"/>
              </a:rPr>
              <a:t>powerful than supercomputers </a:t>
            </a:r>
            <a:r>
              <a:rPr lang="en-US" sz="2000" dirty="0">
                <a:latin typeface="Times New Roman" pitchFamily="18" charset="0"/>
                <a:cs typeface="Times New Roman" pitchFamily="18" charset="0"/>
              </a:rPr>
              <a:t>because they support more simultaneous programs. </a:t>
            </a:r>
          </a:p>
          <a:p>
            <a:pPr algn="just"/>
            <a:r>
              <a:rPr lang="en-US" sz="2000" dirty="0">
                <a:latin typeface="Times New Roman" pitchFamily="18" charset="0"/>
                <a:cs typeface="Times New Roman" pitchFamily="18" charset="0"/>
              </a:rPr>
              <a:t>But supercomputers can execute a single program faster than a mainframe.</a:t>
            </a:r>
          </a:p>
          <a:p>
            <a:pPr algn="just"/>
            <a:r>
              <a:rPr lang="en-US" sz="2000" dirty="0">
                <a:solidFill>
                  <a:srgbClr val="FF0000"/>
                </a:solidFill>
                <a:latin typeface="Times New Roman" pitchFamily="18" charset="0"/>
                <a:cs typeface="Times New Roman" pitchFamily="18" charset="0"/>
              </a:rPr>
              <a:t>Difference between a supercomputer and a mainframe </a:t>
            </a:r>
            <a:r>
              <a:rPr lang="en-US" sz="2000" dirty="0">
                <a:latin typeface="Times New Roman" pitchFamily="18" charset="0"/>
                <a:cs typeface="Times New Roman" pitchFamily="18" charset="0"/>
              </a:rPr>
              <a:t>is that a supercomputer channels all its power into executing a few programs as fast as possible, whereas a mainframe uses its power to execute many programs concurrently.</a:t>
            </a:r>
          </a:p>
          <a:p>
            <a:pPr algn="just"/>
            <a:endParaRPr lang="en-US" dirty="0"/>
          </a:p>
          <a:p>
            <a:pPr algn="just">
              <a:buNone/>
            </a:pPr>
            <a:endParaRPr lang="en-US" dirty="0"/>
          </a:p>
          <a:p>
            <a:pPr algn="just"/>
            <a:endParaRPr lang="en-US" dirty="0"/>
          </a:p>
        </p:txBody>
      </p:sp>
      <p:sp>
        <p:nvSpPr>
          <p:cNvPr id="5" name="Slide Number Placeholder 4"/>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8</a:t>
            </a:fld>
            <a:endParaRPr lang="en-US" dirty="0">
              <a:solidFill>
                <a:prstClr val="black">
                  <a:tint val="75000"/>
                </a:prstClr>
              </a:solidFill>
              <a:latin typeface="Calibri"/>
            </a:endParaRPr>
          </a:p>
        </p:txBody>
      </p:sp>
      <p:pic>
        <p:nvPicPr>
          <p:cNvPr id="4" name="Picture 6" descr="http://australiablog.y-axis.com/wp-content/uploads/2012/02/Mainframe-Computer.gif"/>
          <p:cNvPicPr>
            <a:picLocks noChangeAspect="1" noChangeArrowheads="1"/>
          </p:cNvPicPr>
          <p:nvPr/>
        </p:nvPicPr>
        <p:blipFill>
          <a:blip r:embed="rId4" cstate="print"/>
          <a:srcRect/>
          <a:stretch>
            <a:fillRect/>
          </a:stretch>
        </p:blipFill>
        <p:spPr bwMode="auto">
          <a:xfrm>
            <a:off x="6248400" y="4038601"/>
            <a:ext cx="3352800" cy="2128267"/>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lstStyle/>
          <a:p>
            <a:pPr algn="just">
              <a:buNone/>
            </a:pPr>
            <a:r>
              <a:rPr lang="en-US" sz="2000" b="1"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Mini Computer </a:t>
            </a:r>
          </a:p>
          <a:p>
            <a:pPr algn="just"/>
            <a:r>
              <a:rPr lang="en-US" sz="2000" dirty="0">
                <a:latin typeface="Times New Roman" pitchFamily="18" charset="0"/>
                <a:cs typeface="Times New Roman" pitchFamily="18" charset="0"/>
              </a:rPr>
              <a:t>A midsized computer. </a:t>
            </a:r>
          </a:p>
          <a:p>
            <a:pPr algn="just"/>
            <a:r>
              <a:rPr lang="en-US" sz="2000" dirty="0">
                <a:latin typeface="Times New Roman" pitchFamily="18" charset="0"/>
                <a:cs typeface="Times New Roman" pitchFamily="18" charset="0"/>
              </a:rPr>
              <a:t>In size and power, minicomputers lie between workstations and mainframes. </a:t>
            </a:r>
          </a:p>
          <a:p>
            <a:pPr algn="just"/>
            <a:r>
              <a:rPr lang="en-US" sz="2000" dirty="0">
                <a:latin typeface="Times New Roman" pitchFamily="18" charset="0"/>
                <a:cs typeface="Times New Roman" pitchFamily="18" charset="0"/>
              </a:rPr>
              <a:t>A minicomputer is a multiprocessing system capable of supporting from 4 to about 200 users simultaneously.</a:t>
            </a:r>
          </a:p>
          <a:p>
            <a:endParaRPr lang="en-US" dirty="0"/>
          </a:p>
        </p:txBody>
      </p:sp>
      <p:sp>
        <p:nvSpPr>
          <p:cNvPr id="5" name="Slide Number Placeholder 4"/>
          <p:cNvSpPr>
            <a:spLocks noGrp="1"/>
          </p:cNvSpPr>
          <p:nvPr>
            <p:ph type="sldNum" sz="quarter" idx="12"/>
          </p:nvPr>
        </p:nvSpPr>
        <p:spPr/>
        <p:txBody>
          <a:bodyPr/>
          <a:lstStyle/>
          <a:p>
            <a:fld id="{0A039E7C-86F8-4871-9E57-37185AAB3B57}" type="slidenum">
              <a:rPr lang="en-US">
                <a:solidFill>
                  <a:prstClr val="black">
                    <a:tint val="75000"/>
                  </a:prstClr>
                </a:solidFill>
                <a:latin typeface="Calibri"/>
              </a:rPr>
              <a:pPr/>
              <a:t>9</a:t>
            </a:fld>
            <a:endParaRPr lang="en-US" dirty="0">
              <a:solidFill>
                <a:prstClr val="black">
                  <a:tint val="75000"/>
                </a:prstClr>
              </a:solidFill>
              <a:latin typeface="Calibri"/>
            </a:endParaRPr>
          </a:p>
        </p:txBody>
      </p:sp>
      <p:pic>
        <p:nvPicPr>
          <p:cNvPr id="4" name="Picture 8" descr="http://t1.gstatic.com/images?q=tbn:ANd9GcT-DAiuu3t30JxtIk_Vhll3X2uFGK1cA9uJeDRmhCq90oDrxjrB"/>
          <p:cNvPicPr>
            <a:picLocks noChangeAspect="1" noChangeArrowheads="1"/>
          </p:cNvPicPr>
          <p:nvPr/>
        </p:nvPicPr>
        <p:blipFill>
          <a:blip r:embed="rId4" cstate="print"/>
          <a:srcRect/>
          <a:stretch>
            <a:fillRect/>
          </a:stretch>
        </p:blipFill>
        <p:spPr bwMode="auto">
          <a:xfrm>
            <a:off x="4724400" y="2895600"/>
            <a:ext cx="5486400" cy="3114872"/>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3</TotalTime>
  <Words>467</Words>
  <Application>Microsoft Office PowerPoint</Application>
  <PresentationFormat>Custom</PresentationFormat>
  <Paragraphs>106</Paragraphs>
  <Slides>13</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17" baseType="lpstr">
      <vt:lpstr>1_Office Theme</vt:lpstr>
      <vt:lpstr>Contents Slide Master</vt:lpstr>
      <vt:lpstr>2_Office Theme</vt:lpstr>
      <vt:lpstr>CorelDRAW</vt:lpstr>
      <vt:lpstr>Slide 1</vt:lpstr>
      <vt:lpstr>      </vt:lpstr>
      <vt:lpstr>Definition: Computer</vt:lpstr>
      <vt:lpstr>Classification of computers</vt:lpstr>
      <vt:lpstr>On the basis of purpose</vt:lpstr>
      <vt:lpstr>On the basis of functionality</vt:lpstr>
      <vt:lpstr>On the basis of size</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sk</cp:lastModifiedBy>
  <cp:revision>116</cp:revision>
  <dcterms:created xsi:type="dcterms:W3CDTF">2019-01-09T10:33:58Z</dcterms:created>
  <dcterms:modified xsi:type="dcterms:W3CDTF">2020-06-01T11:58:26Z</dcterms:modified>
</cp:coreProperties>
</file>