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58" r:id="rId4"/>
    <p:sldId id="260" r:id="rId5"/>
    <p:sldId id="263" r:id="rId6"/>
    <p:sldId id="261" r:id="rId7"/>
    <p:sldId id="270" r:id="rId8"/>
    <p:sldId id="262" r:id="rId9"/>
    <p:sldId id="264" r:id="rId10"/>
    <p:sldId id="265" r:id="rId11"/>
    <p:sldId id="266" r:id="rId12"/>
    <p:sldId id="267" r:id="rId13"/>
    <p:sldId id="268" r:id="rId14"/>
    <p:sldId id="271" r:id="rId15"/>
    <p:sldId id="272" r:id="rId16"/>
    <p:sldId id="273" r:id="rId17"/>
    <p:sldId id="274" r:id="rId18"/>
    <p:sldId id="275"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initials="S" lastIdx="1" clrIdx="0">
    <p:extLst>
      <p:ext uri="{19B8F6BF-5375-455C-9EA6-DF929625EA0E}">
        <p15:presenceInfo xmlns:p15="http://schemas.microsoft.com/office/powerpoint/2012/main" userId="8f7af2ab5438ec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F5E4"/>
    <a:srgbClr val="FDFE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910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1153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3613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003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0222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1894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3067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186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82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410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3960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8710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9058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414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3514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407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849262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0BFE23-7234-4992-8448-14ADDBD80BD3}"/>
              </a:ext>
            </a:extLst>
          </p:cNvPr>
          <p:cNvSpPr>
            <a:spLocks noGrp="1"/>
          </p:cNvSpPr>
          <p:nvPr>
            <p:ph type="ctrTitle"/>
          </p:nvPr>
        </p:nvSpPr>
        <p:spPr>
          <a:xfrm>
            <a:off x="3866566" y="2085474"/>
            <a:ext cx="5903076" cy="2305212"/>
          </a:xfrm>
        </p:spPr>
        <p:txBody>
          <a:bodyPr>
            <a:noAutofit/>
          </a:bodyPr>
          <a:lstStyle/>
          <a:p>
            <a:r>
              <a:rPr lang="en-IN" sz="4800" b="1" dirty="0">
                <a:solidFill>
                  <a:srgbClr val="002060"/>
                </a:solidFill>
                <a:latin typeface="Times New Roman" panose="02020603050405020304" pitchFamily="18" charset="0"/>
                <a:cs typeface="Times New Roman" panose="02020603050405020304" pitchFamily="18" charset="0"/>
              </a:rPr>
              <a:t>Inventory Management  System</a:t>
            </a:r>
          </a:p>
        </p:txBody>
      </p:sp>
      <p:sp>
        <p:nvSpPr>
          <p:cNvPr id="2" name="TextBox 1">
            <a:extLst>
              <a:ext uri="{FF2B5EF4-FFF2-40B4-BE49-F238E27FC236}">
                <a16:creationId xmlns:a16="http://schemas.microsoft.com/office/drawing/2014/main" id="{A217DD76-3293-4877-8258-FB20BE054F91}"/>
              </a:ext>
            </a:extLst>
          </p:cNvPr>
          <p:cNvSpPr txBox="1"/>
          <p:nvPr/>
        </p:nvSpPr>
        <p:spPr>
          <a:xfrm>
            <a:off x="540689" y="4333461"/>
            <a:ext cx="811033" cy="707886"/>
          </a:xfrm>
          <a:prstGeom prst="rect">
            <a:avLst/>
          </a:prstGeom>
          <a:noFill/>
        </p:spPr>
        <p:txBody>
          <a:bodyPr wrap="square" rtlCol="0">
            <a:spAutoFit/>
          </a:bodyPr>
          <a:lstStyle/>
          <a:p>
            <a:r>
              <a:rPr lang="en-US" sz="4000" b="1" dirty="0"/>
              <a:t>1</a:t>
            </a:r>
            <a:endParaRPr lang="en-IN" sz="4000" b="1" dirty="0"/>
          </a:p>
        </p:txBody>
      </p:sp>
    </p:spTree>
    <p:extLst>
      <p:ext uri="{BB962C8B-B14F-4D97-AF65-F5344CB8AC3E}">
        <p14:creationId xmlns:p14="http://schemas.microsoft.com/office/powerpoint/2010/main" val="436176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A39BA4-7541-41FF-9E36-B4D5B22EA93C}"/>
              </a:ext>
            </a:extLst>
          </p:cNvPr>
          <p:cNvSpPr txBox="1"/>
          <p:nvPr/>
        </p:nvSpPr>
        <p:spPr>
          <a:xfrm>
            <a:off x="2851867" y="341905"/>
            <a:ext cx="8605961" cy="954107"/>
          </a:xfrm>
          <a:prstGeom prst="rect">
            <a:avLst/>
          </a:prstGeom>
          <a:noFill/>
        </p:spPr>
        <p:txBody>
          <a:bodyPr wrap="square" rtlCol="0">
            <a:spAutoFit/>
          </a:body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If we enter wrong username and password then it will display “Invalid Username/Email and password”.</a:t>
            </a:r>
            <a:endParaRPr lang="en-IN"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Arrow: Chevron 3">
            <a:extLst>
              <a:ext uri="{FF2B5EF4-FFF2-40B4-BE49-F238E27FC236}">
                <a16:creationId xmlns:a16="http://schemas.microsoft.com/office/drawing/2014/main" id="{8C963127-F1DF-4D00-8F46-1AF619913BD8}"/>
              </a:ext>
            </a:extLst>
          </p:cNvPr>
          <p:cNvSpPr/>
          <p:nvPr/>
        </p:nvSpPr>
        <p:spPr>
          <a:xfrm>
            <a:off x="2645133" y="540688"/>
            <a:ext cx="206734" cy="190831"/>
          </a:xfrm>
          <a:prstGeom prst="chevr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6" name="Picture 5">
            <a:extLst>
              <a:ext uri="{FF2B5EF4-FFF2-40B4-BE49-F238E27FC236}">
                <a16:creationId xmlns:a16="http://schemas.microsoft.com/office/drawing/2014/main" id="{366D6B2A-989B-49BB-BB2F-E47B5B6231D5}"/>
              </a:ext>
            </a:extLst>
          </p:cNvPr>
          <p:cNvPicPr>
            <a:picLocks noChangeAspect="1"/>
          </p:cNvPicPr>
          <p:nvPr/>
        </p:nvPicPr>
        <p:blipFill>
          <a:blip r:embed="rId2"/>
          <a:stretch>
            <a:fillRect/>
          </a:stretch>
        </p:blipFill>
        <p:spPr>
          <a:xfrm>
            <a:off x="2748500" y="1674347"/>
            <a:ext cx="9114845" cy="4945115"/>
          </a:xfrm>
          <a:prstGeom prst="rect">
            <a:avLst/>
          </a:prstGeom>
        </p:spPr>
      </p:pic>
      <p:sp>
        <p:nvSpPr>
          <p:cNvPr id="3" name="TextBox 2">
            <a:extLst>
              <a:ext uri="{FF2B5EF4-FFF2-40B4-BE49-F238E27FC236}">
                <a16:creationId xmlns:a16="http://schemas.microsoft.com/office/drawing/2014/main" id="{4D3910C5-587C-4A07-B399-B8F512BF2CA6}"/>
              </a:ext>
            </a:extLst>
          </p:cNvPr>
          <p:cNvSpPr txBox="1"/>
          <p:nvPr/>
        </p:nvSpPr>
        <p:spPr>
          <a:xfrm>
            <a:off x="357182" y="707838"/>
            <a:ext cx="753979" cy="584775"/>
          </a:xfrm>
          <a:prstGeom prst="rect">
            <a:avLst/>
          </a:prstGeom>
          <a:noFill/>
        </p:spPr>
        <p:txBody>
          <a:bodyPr wrap="square" rtlCol="0">
            <a:spAutoFit/>
          </a:bodyPr>
          <a:lstStyle/>
          <a:p>
            <a:r>
              <a:rPr lang="en-US" sz="3200" b="1" dirty="0"/>
              <a:t>10</a:t>
            </a:r>
            <a:endParaRPr lang="en-IN" sz="3200" b="1" dirty="0"/>
          </a:p>
        </p:txBody>
      </p:sp>
    </p:spTree>
    <p:extLst>
      <p:ext uri="{BB962C8B-B14F-4D97-AF65-F5344CB8AC3E}">
        <p14:creationId xmlns:p14="http://schemas.microsoft.com/office/powerpoint/2010/main" val="265378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1F42F-C7BC-4C0F-8E8E-29F3640C0B46}"/>
              </a:ext>
            </a:extLst>
          </p:cNvPr>
          <p:cNvSpPr txBox="1"/>
          <p:nvPr/>
        </p:nvSpPr>
        <p:spPr>
          <a:xfrm>
            <a:off x="3745064" y="397565"/>
            <a:ext cx="7299298" cy="584775"/>
          </a:xfrm>
          <a:prstGeom prst="rect">
            <a:avLst/>
          </a:prstGeom>
          <a:noFill/>
        </p:spPr>
        <p:txBody>
          <a:bodyPr wrap="square" rtlCol="0">
            <a:spAutoFit/>
          </a:bodyPr>
          <a:lstStyle/>
          <a:p>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If you are new user then Signup firstly.</a:t>
            </a:r>
            <a:endParaRPr lang="en-I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28DF82D-B209-4AB2-A7BE-0CA7D8E3D58A}"/>
              </a:ext>
            </a:extLst>
          </p:cNvPr>
          <p:cNvPicPr>
            <a:picLocks noChangeAspect="1"/>
          </p:cNvPicPr>
          <p:nvPr/>
        </p:nvPicPr>
        <p:blipFill>
          <a:blip r:embed="rId2"/>
          <a:stretch>
            <a:fillRect/>
          </a:stretch>
        </p:blipFill>
        <p:spPr>
          <a:xfrm>
            <a:off x="3410701" y="586311"/>
            <a:ext cx="249958" cy="207282"/>
          </a:xfrm>
          <a:prstGeom prst="rect">
            <a:avLst/>
          </a:prstGeom>
        </p:spPr>
      </p:pic>
      <p:sp>
        <p:nvSpPr>
          <p:cNvPr id="4" name="TextBox 3">
            <a:extLst>
              <a:ext uri="{FF2B5EF4-FFF2-40B4-BE49-F238E27FC236}">
                <a16:creationId xmlns:a16="http://schemas.microsoft.com/office/drawing/2014/main" id="{C3617B3A-7CF7-4F8E-B813-58E2D4F33BAE}"/>
              </a:ext>
            </a:extLst>
          </p:cNvPr>
          <p:cNvSpPr txBox="1"/>
          <p:nvPr/>
        </p:nvSpPr>
        <p:spPr>
          <a:xfrm>
            <a:off x="3410701" y="285761"/>
            <a:ext cx="8603720" cy="1015663"/>
          </a:xfrm>
          <a:prstGeom prst="rect">
            <a:avLst/>
          </a:prstGeom>
          <a:noFill/>
        </p:spPr>
        <p:txBody>
          <a:bodyPr wrap="square" rtlCol="0">
            <a:spAutoFit/>
          </a:bodyPr>
          <a:lstStyle/>
          <a:p>
            <a:r>
              <a:rPr lang="en-US" sz="6000" b="1" dirty="0">
                <a:solidFill>
                  <a:schemeClr val="tx1">
                    <a:lumMod val="95000"/>
                    <a:lumOff val="5000"/>
                  </a:schemeClr>
                </a:solidFill>
              </a:rPr>
              <a:t>_____________________</a:t>
            </a:r>
            <a:endParaRPr lang="en-IN" sz="6000" b="1" dirty="0">
              <a:solidFill>
                <a:schemeClr val="tx1">
                  <a:lumMod val="95000"/>
                  <a:lumOff val="5000"/>
                </a:schemeClr>
              </a:solidFill>
            </a:endParaRPr>
          </a:p>
        </p:txBody>
      </p:sp>
      <p:pic>
        <p:nvPicPr>
          <p:cNvPr id="10" name="Picture 9">
            <a:extLst>
              <a:ext uri="{FF2B5EF4-FFF2-40B4-BE49-F238E27FC236}">
                <a16:creationId xmlns:a16="http://schemas.microsoft.com/office/drawing/2014/main" id="{6BFBC9CC-7FF4-4019-BCE4-44859C9BEDAC}"/>
              </a:ext>
            </a:extLst>
          </p:cNvPr>
          <p:cNvPicPr>
            <a:picLocks noChangeAspect="1"/>
          </p:cNvPicPr>
          <p:nvPr/>
        </p:nvPicPr>
        <p:blipFill>
          <a:blip r:embed="rId3"/>
          <a:stretch>
            <a:fillRect/>
          </a:stretch>
        </p:blipFill>
        <p:spPr>
          <a:xfrm>
            <a:off x="2772764" y="1730171"/>
            <a:ext cx="9011478" cy="4842068"/>
          </a:xfrm>
          <a:prstGeom prst="rect">
            <a:avLst/>
          </a:prstGeom>
        </p:spPr>
      </p:pic>
      <p:sp>
        <p:nvSpPr>
          <p:cNvPr id="5" name="TextBox 4">
            <a:extLst>
              <a:ext uri="{FF2B5EF4-FFF2-40B4-BE49-F238E27FC236}">
                <a16:creationId xmlns:a16="http://schemas.microsoft.com/office/drawing/2014/main" id="{39554EB5-3AB4-48A5-843F-C6CC8D99B765}"/>
              </a:ext>
            </a:extLst>
          </p:cNvPr>
          <p:cNvSpPr txBox="1"/>
          <p:nvPr/>
        </p:nvSpPr>
        <p:spPr>
          <a:xfrm>
            <a:off x="388796" y="689952"/>
            <a:ext cx="752315" cy="584775"/>
          </a:xfrm>
          <a:prstGeom prst="rect">
            <a:avLst/>
          </a:prstGeom>
          <a:noFill/>
        </p:spPr>
        <p:txBody>
          <a:bodyPr wrap="square" rtlCol="0">
            <a:spAutoFit/>
          </a:bodyPr>
          <a:lstStyle/>
          <a:p>
            <a:r>
              <a:rPr lang="en-US" sz="3200" b="1" dirty="0"/>
              <a:t>11</a:t>
            </a:r>
            <a:endParaRPr lang="en-IN" sz="3200" b="1" dirty="0"/>
          </a:p>
        </p:txBody>
      </p:sp>
    </p:spTree>
    <p:extLst>
      <p:ext uri="{BB962C8B-B14F-4D97-AF65-F5344CB8AC3E}">
        <p14:creationId xmlns:p14="http://schemas.microsoft.com/office/powerpoint/2010/main" val="1532540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B36B8B-EF20-4770-B224-E6B21F2145C1}"/>
              </a:ext>
            </a:extLst>
          </p:cNvPr>
          <p:cNvSpPr txBox="1"/>
          <p:nvPr/>
        </p:nvSpPr>
        <p:spPr>
          <a:xfrm>
            <a:off x="3355451" y="174929"/>
            <a:ext cx="8094427" cy="584775"/>
          </a:xfrm>
          <a:prstGeom prst="rect">
            <a:avLst/>
          </a:prstGeom>
          <a:noFill/>
        </p:spPr>
        <p:txBody>
          <a:bodyPr wrap="square" rtlCol="0">
            <a:spAutoFit/>
          </a:bodyPr>
          <a:lstStyle/>
          <a:p>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Supporting Content(Main Screen)</a:t>
            </a:r>
            <a:endParaRPr lang="en-I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B97199-B41E-4B74-9BB9-228AE3C825FB}"/>
              </a:ext>
            </a:extLst>
          </p:cNvPr>
          <p:cNvSpPr txBox="1"/>
          <p:nvPr/>
        </p:nvSpPr>
        <p:spPr>
          <a:xfrm>
            <a:off x="2902226" y="55659"/>
            <a:ext cx="8635116" cy="1015663"/>
          </a:xfrm>
          <a:prstGeom prst="rect">
            <a:avLst/>
          </a:prstGeom>
          <a:noFill/>
        </p:spPr>
        <p:txBody>
          <a:bodyPr wrap="square" rtlCol="0">
            <a:spAutoFit/>
          </a:bodyPr>
          <a:lstStyle/>
          <a:p>
            <a:r>
              <a:rPr lang="en-US" sz="6000" b="1" dirty="0"/>
              <a:t>______________________</a:t>
            </a:r>
            <a:endParaRPr lang="en-IN" sz="6000" b="1" dirty="0"/>
          </a:p>
        </p:txBody>
      </p:sp>
      <p:pic>
        <p:nvPicPr>
          <p:cNvPr id="6" name="Picture 5">
            <a:extLst>
              <a:ext uri="{FF2B5EF4-FFF2-40B4-BE49-F238E27FC236}">
                <a16:creationId xmlns:a16="http://schemas.microsoft.com/office/drawing/2014/main" id="{B819F139-84A8-47B3-8244-D1689F020225}"/>
              </a:ext>
            </a:extLst>
          </p:cNvPr>
          <p:cNvPicPr>
            <a:picLocks noChangeAspect="1"/>
          </p:cNvPicPr>
          <p:nvPr/>
        </p:nvPicPr>
        <p:blipFill>
          <a:blip r:embed="rId2"/>
          <a:stretch>
            <a:fillRect/>
          </a:stretch>
        </p:blipFill>
        <p:spPr>
          <a:xfrm>
            <a:off x="3155300" y="1590260"/>
            <a:ext cx="8663968" cy="4611758"/>
          </a:xfrm>
          <a:prstGeom prst="rect">
            <a:avLst/>
          </a:prstGeom>
        </p:spPr>
      </p:pic>
      <p:sp>
        <p:nvSpPr>
          <p:cNvPr id="7" name="TextBox 6">
            <a:extLst>
              <a:ext uri="{FF2B5EF4-FFF2-40B4-BE49-F238E27FC236}">
                <a16:creationId xmlns:a16="http://schemas.microsoft.com/office/drawing/2014/main" id="{6773DF42-6943-4545-9721-C66C59C97980}"/>
              </a:ext>
            </a:extLst>
          </p:cNvPr>
          <p:cNvSpPr txBox="1"/>
          <p:nvPr/>
        </p:nvSpPr>
        <p:spPr>
          <a:xfrm>
            <a:off x="326003" y="696094"/>
            <a:ext cx="1089329" cy="584775"/>
          </a:xfrm>
          <a:prstGeom prst="rect">
            <a:avLst/>
          </a:prstGeom>
          <a:noFill/>
        </p:spPr>
        <p:txBody>
          <a:bodyPr wrap="square" rtlCol="0">
            <a:spAutoFit/>
          </a:bodyPr>
          <a:lstStyle/>
          <a:p>
            <a:r>
              <a:rPr lang="en-US" sz="3200" b="1" dirty="0"/>
              <a:t>12</a:t>
            </a:r>
            <a:endParaRPr lang="en-IN" sz="3200" b="1" dirty="0"/>
          </a:p>
        </p:txBody>
      </p:sp>
    </p:spTree>
    <p:extLst>
      <p:ext uri="{BB962C8B-B14F-4D97-AF65-F5344CB8AC3E}">
        <p14:creationId xmlns:p14="http://schemas.microsoft.com/office/powerpoint/2010/main" val="675409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68A961-FDBD-4117-8F6D-6D337AE2B7E8}"/>
              </a:ext>
            </a:extLst>
          </p:cNvPr>
          <p:cNvSpPr txBox="1"/>
          <p:nvPr/>
        </p:nvSpPr>
        <p:spPr>
          <a:xfrm>
            <a:off x="3745064" y="230588"/>
            <a:ext cx="7458324" cy="584775"/>
          </a:xfrm>
          <a:prstGeom prst="rect">
            <a:avLst/>
          </a:prstGeom>
          <a:noFill/>
        </p:spPr>
        <p:txBody>
          <a:bodyPr wrap="square" rtlCol="0">
            <a:spAutoFit/>
          </a:bodyPr>
          <a:lstStyle/>
          <a:p>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Select the Employee Detail</a:t>
            </a:r>
            <a:endParaRPr lang="en-I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6ABBA12-9067-4373-A7BB-5B0D2FE2FB35}"/>
              </a:ext>
            </a:extLst>
          </p:cNvPr>
          <p:cNvSpPr txBox="1"/>
          <p:nvPr/>
        </p:nvSpPr>
        <p:spPr>
          <a:xfrm>
            <a:off x="3260035" y="103367"/>
            <a:ext cx="7362908" cy="1015663"/>
          </a:xfrm>
          <a:prstGeom prst="rect">
            <a:avLst/>
          </a:prstGeom>
          <a:noFill/>
        </p:spPr>
        <p:txBody>
          <a:bodyPr wrap="square" rtlCol="0">
            <a:spAutoFit/>
          </a:bodyPr>
          <a:lstStyle/>
          <a:p>
            <a:r>
              <a:rPr lang="en-US" sz="6000" b="1" dirty="0"/>
              <a:t>__________________</a:t>
            </a:r>
            <a:endParaRPr lang="en-IN" sz="6000" b="1" dirty="0"/>
          </a:p>
        </p:txBody>
      </p:sp>
      <p:sp>
        <p:nvSpPr>
          <p:cNvPr id="4" name="TextBox 3">
            <a:extLst>
              <a:ext uri="{FF2B5EF4-FFF2-40B4-BE49-F238E27FC236}">
                <a16:creationId xmlns:a16="http://schemas.microsoft.com/office/drawing/2014/main" id="{F1D1FEB8-4542-436B-9CF3-89CD99026516}"/>
              </a:ext>
            </a:extLst>
          </p:cNvPr>
          <p:cNvSpPr txBox="1"/>
          <p:nvPr/>
        </p:nvSpPr>
        <p:spPr>
          <a:xfrm>
            <a:off x="453226" y="670185"/>
            <a:ext cx="781876" cy="584775"/>
          </a:xfrm>
          <a:prstGeom prst="rect">
            <a:avLst/>
          </a:prstGeom>
          <a:noFill/>
        </p:spPr>
        <p:txBody>
          <a:bodyPr wrap="square" rtlCol="0">
            <a:spAutoFit/>
          </a:bodyPr>
          <a:lstStyle/>
          <a:p>
            <a:r>
              <a:rPr lang="en-US" sz="3200" dirty="0"/>
              <a:t>13</a:t>
            </a:r>
            <a:endParaRPr lang="en-IN" sz="3200" dirty="0"/>
          </a:p>
        </p:txBody>
      </p:sp>
      <p:pic>
        <p:nvPicPr>
          <p:cNvPr id="7" name="Picture 6">
            <a:extLst>
              <a:ext uri="{FF2B5EF4-FFF2-40B4-BE49-F238E27FC236}">
                <a16:creationId xmlns:a16="http://schemas.microsoft.com/office/drawing/2014/main" id="{3D735E4F-2B8A-432E-8264-26EBA860AFA6}"/>
              </a:ext>
            </a:extLst>
          </p:cNvPr>
          <p:cNvPicPr>
            <a:picLocks noChangeAspect="1"/>
          </p:cNvPicPr>
          <p:nvPr/>
        </p:nvPicPr>
        <p:blipFill>
          <a:blip r:embed="rId2"/>
          <a:stretch>
            <a:fillRect/>
          </a:stretch>
        </p:blipFill>
        <p:spPr>
          <a:xfrm>
            <a:off x="2892710" y="1948070"/>
            <a:ext cx="8670784" cy="4018610"/>
          </a:xfrm>
          <a:prstGeom prst="rect">
            <a:avLst/>
          </a:prstGeom>
        </p:spPr>
      </p:pic>
    </p:spTree>
    <p:extLst>
      <p:ext uri="{BB962C8B-B14F-4D97-AF65-F5344CB8AC3E}">
        <p14:creationId xmlns:p14="http://schemas.microsoft.com/office/powerpoint/2010/main" val="1998243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F061B5-4475-C9FF-36D8-A8CD898B2081}"/>
              </a:ext>
            </a:extLst>
          </p:cNvPr>
          <p:cNvSpPr txBox="1"/>
          <p:nvPr/>
        </p:nvSpPr>
        <p:spPr>
          <a:xfrm>
            <a:off x="3108959" y="87465"/>
            <a:ext cx="7378811"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Select supplier Detail</a:t>
            </a:r>
            <a:endParaRPr lang="en-IN" sz="6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B875AFC-4D49-DAEE-ADD3-3FC97806575C}"/>
              </a:ext>
            </a:extLst>
          </p:cNvPr>
          <p:cNvSpPr txBox="1"/>
          <p:nvPr/>
        </p:nvSpPr>
        <p:spPr>
          <a:xfrm>
            <a:off x="2703443" y="333955"/>
            <a:ext cx="9827812" cy="1015663"/>
          </a:xfrm>
          <a:prstGeom prst="rect">
            <a:avLst/>
          </a:prstGeom>
          <a:noFill/>
        </p:spPr>
        <p:txBody>
          <a:bodyPr wrap="square" rtlCol="0">
            <a:spAutoFit/>
          </a:bodyPr>
          <a:lstStyle/>
          <a:p>
            <a:r>
              <a:rPr lang="en-US" sz="6000" b="1" dirty="0"/>
              <a:t>_______________________</a:t>
            </a:r>
            <a:endParaRPr lang="en-IN" sz="6000" b="1" dirty="0"/>
          </a:p>
        </p:txBody>
      </p:sp>
      <p:pic>
        <p:nvPicPr>
          <p:cNvPr id="6" name="Picture 5">
            <a:extLst>
              <a:ext uri="{FF2B5EF4-FFF2-40B4-BE49-F238E27FC236}">
                <a16:creationId xmlns:a16="http://schemas.microsoft.com/office/drawing/2014/main" id="{DD1F4603-A547-025D-40A6-6FE9E88EE36F}"/>
              </a:ext>
            </a:extLst>
          </p:cNvPr>
          <p:cNvPicPr>
            <a:picLocks noChangeAspect="1"/>
          </p:cNvPicPr>
          <p:nvPr/>
        </p:nvPicPr>
        <p:blipFill>
          <a:blip r:embed="rId2"/>
          <a:stretch>
            <a:fillRect/>
          </a:stretch>
        </p:blipFill>
        <p:spPr>
          <a:xfrm>
            <a:off x="3108959" y="2452702"/>
            <a:ext cx="8499355" cy="4204772"/>
          </a:xfrm>
          <a:prstGeom prst="rect">
            <a:avLst/>
          </a:prstGeom>
        </p:spPr>
      </p:pic>
      <p:sp>
        <p:nvSpPr>
          <p:cNvPr id="7" name="TextBox 6">
            <a:extLst>
              <a:ext uri="{FF2B5EF4-FFF2-40B4-BE49-F238E27FC236}">
                <a16:creationId xmlns:a16="http://schemas.microsoft.com/office/drawing/2014/main" id="{C9E83F47-5560-22C7-67A7-9389C686C7B9}"/>
              </a:ext>
            </a:extLst>
          </p:cNvPr>
          <p:cNvSpPr txBox="1"/>
          <p:nvPr/>
        </p:nvSpPr>
        <p:spPr>
          <a:xfrm>
            <a:off x="449179" y="649705"/>
            <a:ext cx="61629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14</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654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9EF19-BD0E-48B7-4B06-E20648FEDBB2}"/>
              </a:ext>
            </a:extLst>
          </p:cNvPr>
          <p:cNvSpPr txBox="1"/>
          <p:nvPr/>
        </p:nvSpPr>
        <p:spPr>
          <a:xfrm>
            <a:off x="3029447" y="0"/>
            <a:ext cx="8476090"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Select Category Detail</a:t>
            </a:r>
            <a:endParaRPr lang="en-IN" sz="6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FD7C4BF-1FB8-8F24-8754-CA8DEA42836C}"/>
              </a:ext>
            </a:extLst>
          </p:cNvPr>
          <p:cNvSpPr txBox="1"/>
          <p:nvPr/>
        </p:nvSpPr>
        <p:spPr>
          <a:xfrm>
            <a:off x="2417196" y="135172"/>
            <a:ext cx="8969072"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_______________________</a:t>
            </a:r>
            <a:endParaRPr lang="en-IN" sz="6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947F29-F0DD-D660-779C-242896432678}"/>
              </a:ext>
            </a:extLst>
          </p:cNvPr>
          <p:cNvPicPr>
            <a:picLocks noChangeAspect="1"/>
          </p:cNvPicPr>
          <p:nvPr/>
        </p:nvPicPr>
        <p:blipFill>
          <a:blip r:embed="rId2"/>
          <a:stretch>
            <a:fillRect/>
          </a:stretch>
        </p:blipFill>
        <p:spPr>
          <a:xfrm>
            <a:off x="2922558" y="2160115"/>
            <a:ext cx="9086113" cy="4375857"/>
          </a:xfrm>
          <a:prstGeom prst="rect">
            <a:avLst/>
          </a:prstGeom>
        </p:spPr>
      </p:pic>
      <p:sp>
        <p:nvSpPr>
          <p:cNvPr id="5" name="TextBox 4">
            <a:extLst>
              <a:ext uri="{FF2B5EF4-FFF2-40B4-BE49-F238E27FC236}">
                <a16:creationId xmlns:a16="http://schemas.microsoft.com/office/drawing/2014/main" id="{F10D7A6C-482F-A0E1-47FD-EE988C251DA0}"/>
              </a:ext>
            </a:extLst>
          </p:cNvPr>
          <p:cNvSpPr txBox="1"/>
          <p:nvPr/>
        </p:nvSpPr>
        <p:spPr>
          <a:xfrm>
            <a:off x="451899" y="659958"/>
            <a:ext cx="70766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15</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914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8774BC-E60A-7E9A-A318-40432491D8FB}"/>
              </a:ext>
            </a:extLst>
          </p:cNvPr>
          <p:cNvSpPr txBox="1"/>
          <p:nvPr/>
        </p:nvSpPr>
        <p:spPr>
          <a:xfrm>
            <a:off x="3244132" y="0"/>
            <a:ext cx="7529885"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Select Product Detail</a:t>
            </a:r>
            <a:endParaRPr lang="en-IN" sz="6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519C11D-D774-CAE3-EB64-5A5738B8E832}"/>
              </a:ext>
            </a:extLst>
          </p:cNvPr>
          <p:cNvSpPr txBox="1"/>
          <p:nvPr/>
        </p:nvSpPr>
        <p:spPr>
          <a:xfrm>
            <a:off x="2965835" y="111319"/>
            <a:ext cx="8388627"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_____________________</a:t>
            </a:r>
            <a:endParaRPr lang="en-IN" sz="6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5C54A7-AFFD-9F6C-8EDA-4840740433D9}"/>
              </a:ext>
            </a:extLst>
          </p:cNvPr>
          <p:cNvPicPr>
            <a:picLocks noChangeAspect="1"/>
          </p:cNvPicPr>
          <p:nvPr/>
        </p:nvPicPr>
        <p:blipFill>
          <a:blip r:embed="rId2"/>
          <a:stretch>
            <a:fillRect/>
          </a:stretch>
        </p:blipFill>
        <p:spPr>
          <a:xfrm>
            <a:off x="2751827" y="2314108"/>
            <a:ext cx="9247145" cy="4317280"/>
          </a:xfrm>
          <a:prstGeom prst="rect">
            <a:avLst/>
          </a:prstGeom>
        </p:spPr>
      </p:pic>
      <p:sp>
        <p:nvSpPr>
          <p:cNvPr id="5" name="TextBox 4">
            <a:extLst>
              <a:ext uri="{FF2B5EF4-FFF2-40B4-BE49-F238E27FC236}">
                <a16:creationId xmlns:a16="http://schemas.microsoft.com/office/drawing/2014/main" id="{361D6F1E-F35B-CDD7-7EF0-AD03EF4DB98B}"/>
              </a:ext>
            </a:extLst>
          </p:cNvPr>
          <p:cNvSpPr txBox="1"/>
          <p:nvPr/>
        </p:nvSpPr>
        <p:spPr>
          <a:xfrm>
            <a:off x="435997" y="723275"/>
            <a:ext cx="80308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16</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807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1286B-31E4-6865-EA4B-6BA80CFFE3B4}"/>
              </a:ext>
            </a:extLst>
          </p:cNvPr>
          <p:cNvSpPr txBox="1"/>
          <p:nvPr/>
        </p:nvSpPr>
        <p:spPr>
          <a:xfrm>
            <a:off x="3275937" y="0"/>
            <a:ext cx="6694999"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Select Sales Detail </a:t>
            </a:r>
            <a:endParaRPr lang="en-IN" sz="6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5FE078A-82E4-7F04-3B25-8C29D0DCE83E}"/>
              </a:ext>
            </a:extLst>
          </p:cNvPr>
          <p:cNvSpPr txBox="1"/>
          <p:nvPr/>
        </p:nvSpPr>
        <p:spPr>
          <a:xfrm>
            <a:off x="2957885" y="159026"/>
            <a:ext cx="7832035"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____________________</a:t>
            </a:r>
            <a:endParaRPr lang="en-IN" sz="6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7B1CA24-9DB8-7358-C75D-8F824FC3A7FA}"/>
              </a:ext>
            </a:extLst>
          </p:cNvPr>
          <p:cNvPicPr>
            <a:picLocks noChangeAspect="1"/>
          </p:cNvPicPr>
          <p:nvPr/>
        </p:nvPicPr>
        <p:blipFill>
          <a:blip r:embed="rId2"/>
          <a:stretch>
            <a:fillRect/>
          </a:stretch>
        </p:blipFill>
        <p:spPr>
          <a:xfrm>
            <a:off x="2862469" y="2210742"/>
            <a:ext cx="9161986" cy="4277521"/>
          </a:xfrm>
          <a:prstGeom prst="rect">
            <a:avLst/>
          </a:prstGeom>
        </p:spPr>
      </p:pic>
      <p:sp>
        <p:nvSpPr>
          <p:cNvPr id="5" name="TextBox 4">
            <a:extLst>
              <a:ext uri="{FF2B5EF4-FFF2-40B4-BE49-F238E27FC236}">
                <a16:creationId xmlns:a16="http://schemas.microsoft.com/office/drawing/2014/main" id="{4DD19BBE-ABAF-80A0-3169-178B9E9B9065}"/>
              </a:ext>
            </a:extLst>
          </p:cNvPr>
          <p:cNvSpPr txBox="1"/>
          <p:nvPr/>
        </p:nvSpPr>
        <p:spPr>
          <a:xfrm>
            <a:off x="516835" y="666857"/>
            <a:ext cx="59634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17</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533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F2008E-3B1B-271E-084A-595A74AD66DD}"/>
              </a:ext>
            </a:extLst>
          </p:cNvPr>
          <p:cNvPicPr>
            <a:picLocks noChangeAspect="1"/>
          </p:cNvPicPr>
          <p:nvPr/>
        </p:nvPicPr>
        <p:blipFill>
          <a:blip r:embed="rId2"/>
          <a:stretch>
            <a:fillRect/>
          </a:stretch>
        </p:blipFill>
        <p:spPr>
          <a:xfrm>
            <a:off x="3309048" y="2120859"/>
            <a:ext cx="8574650" cy="4542333"/>
          </a:xfrm>
          <a:prstGeom prst="rect">
            <a:avLst/>
          </a:prstGeom>
        </p:spPr>
      </p:pic>
      <p:sp>
        <p:nvSpPr>
          <p:cNvPr id="3" name="TextBox 2">
            <a:extLst>
              <a:ext uri="{FF2B5EF4-FFF2-40B4-BE49-F238E27FC236}">
                <a16:creationId xmlns:a16="http://schemas.microsoft.com/office/drawing/2014/main" id="{7EE124B8-5905-0E87-B74F-F703FFB18D42}"/>
              </a:ext>
            </a:extLst>
          </p:cNvPr>
          <p:cNvSpPr txBox="1"/>
          <p:nvPr/>
        </p:nvSpPr>
        <p:spPr>
          <a:xfrm>
            <a:off x="3880236" y="0"/>
            <a:ext cx="6321287"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Billing Detail</a:t>
            </a:r>
            <a:endParaRPr lang="en-IN" sz="6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ACC15B-17B1-657E-2BF0-C0C90385DE97}"/>
              </a:ext>
            </a:extLst>
          </p:cNvPr>
          <p:cNvSpPr txBox="1"/>
          <p:nvPr/>
        </p:nvSpPr>
        <p:spPr>
          <a:xfrm>
            <a:off x="3205681" y="92510"/>
            <a:ext cx="8515847"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__________________</a:t>
            </a:r>
            <a:endParaRPr lang="en-IN" sz="6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34D1170-0300-F90E-F4E2-F402DFA7F4D0}"/>
              </a:ext>
            </a:extLst>
          </p:cNvPr>
          <p:cNvSpPr txBox="1"/>
          <p:nvPr/>
        </p:nvSpPr>
        <p:spPr>
          <a:xfrm>
            <a:off x="548639" y="659958"/>
            <a:ext cx="604299"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18</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473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AD3ABA-0331-44B2-A636-D4962CEFA520}"/>
              </a:ext>
            </a:extLst>
          </p:cNvPr>
          <p:cNvPicPr>
            <a:picLocks noChangeAspect="1"/>
          </p:cNvPicPr>
          <p:nvPr/>
        </p:nvPicPr>
        <p:blipFill>
          <a:blip r:embed="rId2"/>
          <a:stretch>
            <a:fillRect/>
          </a:stretch>
        </p:blipFill>
        <p:spPr>
          <a:xfrm>
            <a:off x="3222601" y="946979"/>
            <a:ext cx="7559695" cy="5075360"/>
          </a:xfrm>
          <a:prstGeom prst="rect">
            <a:avLst/>
          </a:prstGeom>
        </p:spPr>
      </p:pic>
      <p:sp>
        <p:nvSpPr>
          <p:cNvPr id="2" name="TextBox 1">
            <a:extLst>
              <a:ext uri="{FF2B5EF4-FFF2-40B4-BE49-F238E27FC236}">
                <a16:creationId xmlns:a16="http://schemas.microsoft.com/office/drawing/2014/main" id="{5A19387A-51BF-4B00-AF22-F8F113B5408A}"/>
              </a:ext>
            </a:extLst>
          </p:cNvPr>
          <p:cNvSpPr txBox="1"/>
          <p:nvPr/>
        </p:nvSpPr>
        <p:spPr>
          <a:xfrm>
            <a:off x="341907" y="654591"/>
            <a:ext cx="715618" cy="584775"/>
          </a:xfrm>
          <a:prstGeom prst="rect">
            <a:avLst/>
          </a:prstGeom>
          <a:noFill/>
        </p:spPr>
        <p:txBody>
          <a:bodyPr wrap="square" rtlCol="0">
            <a:spAutoFit/>
          </a:bodyPr>
          <a:lstStyle/>
          <a:p>
            <a:r>
              <a:rPr lang="en-US" sz="3200" dirty="0"/>
              <a:t>19</a:t>
            </a:r>
            <a:endParaRPr lang="en-IN" sz="3200" dirty="0"/>
          </a:p>
        </p:txBody>
      </p:sp>
    </p:spTree>
    <p:extLst>
      <p:ext uri="{BB962C8B-B14F-4D97-AF65-F5344CB8AC3E}">
        <p14:creationId xmlns:p14="http://schemas.microsoft.com/office/powerpoint/2010/main" val="274783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567D-96CE-42F1-BE2B-64B7CC1E5E14}"/>
              </a:ext>
            </a:extLst>
          </p:cNvPr>
          <p:cNvSpPr>
            <a:spLocks noGrp="1"/>
          </p:cNvSpPr>
          <p:nvPr>
            <p:ph type="title"/>
          </p:nvPr>
        </p:nvSpPr>
        <p:spPr>
          <a:xfrm>
            <a:off x="2783305" y="648173"/>
            <a:ext cx="6874042" cy="779574"/>
          </a:xfrm>
        </p:spPr>
        <p:txBody>
          <a:bodyPr/>
          <a:lstStyle/>
          <a:p>
            <a:r>
              <a:rPr lang="en-US" b="1" dirty="0">
                <a:solidFill>
                  <a:srgbClr val="002060"/>
                </a:solidFill>
              </a:rPr>
              <a:t>               Task Allocation</a:t>
            </a:r>
            <a:endParaRPr lang="en-IN" b="1" dirty="0">
              <a:solidFill>
                <a:srgbClr val="002060"/>
              </a:solidFill>
            </a:endParaRPr>
          </a:p>
        </p:txBody>
      </p:sp>
      <p:sp>
        <p:nvSpPr>
          <p:cNvPr id="3" name="Content Placeholder 2">
            <a:extLst>
              <a:ext uri="{FF2B5EF4-FFF2-40B4-BE49-F238E27FC236}">
                <a16:creationId xmlns:a16="http://schemas.microsoft.com/office/drawing/2014/main" id="{69D070DA-D8B3-4343-B891-0FFE476E1164}"/>
              </a:ext>
            </a:extLst>
          </p:cNvPr>
          <p:cNvSpPr>
            <a:spLocks noGrp="1"/>
          </p:cNvSpPr>
          <p:nvPr>
            <p:ph idx="1"/>
          </p:nvPr>
        </p:nvSpPr>
        <p:spPr>
          <a:xfrm>
            <a:off x="2661402" y="925665"/>
            <a:ext cx="8896935" cy="1004163"/>
          </a:xfrm>
        </p:spPr>
        <p:txBody>
          <a:bodyPr>
            <a:noAutofit/>
          </a:bodyPr>
          <a:lstStyle/>
          <a:p>
            <a:r>
              <a:rPr lang="en-IN" sz="4800" b="1" dirty="0">
                <a:solidFill>
                  <a:srgbClr val="002060"/>
                </a:solidFill>
              </a:rPr>
              <a:t>__________________________</a:t>
            </a:r>
          </a:p>
        </p:txBody>
      </p:sp>
      <p:sp>
        <p:nvSpPr>
          <p:cNvPr id="9" name="TextBox 8">
            <a:extLst>
              <a:ext uri="{FF2B5EF4-FFF2-40B4-BE49-F238E27FC236}">
                <a16:creationId xmlns:a16="http://schemas.microsoft.com/office/drawing/2014/main" id="{F3472533-0742-4272-B9AF-87C25003B1D8}"/>
              </a:ext>
            </a:extLst>
          </p:cNvPr>
          <p:cNvSpPr txBox="1"/>
          <p:nvPr/>
        </p:nvSpPr>
        <p:spPr>
          <a:xfrm>
            <a:off x="3492374" y="2056661"/>
            <a:ext cx="7234989" cy="2308324"/>
          </a:xfrm>
          <a:prstGeom prst="rect">
            <a:avLst/>
          </a:prstGeom>
          <a:noFill/>
        </p:spPr>
        <p:txBody>
          <a:bodyPr wrap="square" rtlCol="0">
            <a:spAutoFit/>
          </a:bodyPr>
          <a:lstStyle/>
          <a:p>
            <a:r>
              <a:rPr lang="en-US" b="1" dirty="0"/>
              <a:t>Sanjay Kumar Sah(2000193): Create and Design Signup Page</a:t>
            </a:r>
          </a:p>
          <a:p>
            <a:endParaRPr lang="en-US" b="1" dirty="0"/>
          </a:p>
          <a:p>
            <a:r>
              <a:rPr lang="en-US" b="1" dirty="0" err="1"/>
              <a:t>Shahil</a:t>
            </a:r>
            <a:r>
              <a:rPr lang="en-US" b="1" dirty="0"/>
              <a:t> Kumar(2000196): Front-End</a:t>
            </a:r>
          </a:p>
          <a:p>
            <a:endParaRPr lang="en-US" b="1" dirty="0"/>
          </a:p>
          <a:p>
            <a:r>
              <a:rPr lang="en-US" b="1" dirty="0"/>
              <a:t>Siddharth Kumar </a:t>
            </a:r>
            <a:r>
              <a:rPr lang="en-US" b="1" dirty="0" err="1"/>
              <a:t>Sonu</a:t>
            </a:r>
            <a:r>
              <a:rPr lang="en-US" b="1" dirty="0"/>
              <a:t>(2000206): Design Page</a:t>
            </a:r>
          </a:p>
          <a:p>
            <a:endParaRPr lang="en-US" b="1" dirty="0"/>
          </a:p>
          <a:p>
            <a:r>
              <a:rPr lang="en-US" b="1" dirty="0"/>
              <a:t>Sumit Kumar Giri(2000213): Back-End </a:t>
            </a:r>
          </a:p>
          <a:p>
            <a:endParaRPr lang="en-IN" dirty="0"/>
          </a:p>
        </p:txBody>
      </p:sp>
      <p:sp>
        <p:nvSpPr>
          <p:cNvPr id="10" name="TextBox 9">
            <a:extLst>
              <a:ext uri="{FF2B5EF4-FFF2-40B4-BE49-F238E27FC236}">
                <a16:creationId xmlns:a16="http://schemas.microsoft.com/office/drawing/2014/main" id="{81D951B8-CACC-4B31-9EFE-3876E5517641}"/>
              </a:ext>
            </a:extLst>
          </p:cNvPr>
          <p:cNvSpPr txBox="1"/>
          <p:nvPr/>
        </p:nvSpPr>
        <p:spPr>
          <a:xfrm>
            <a:off x="2783305" y="4676274"/>
            <a:ext cx="8775032" cy="141577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Fronted: </a:t>
            </a:r>
            <a:r>
              <a:rPr lang="en-IN" sz="1600" dirty="0">
                <a:latin typeface="Times New Roman" panose="02020603050405020304" pitchFamily="18" charset="0"/>
                <a:cs typeface="Times New Roman" panose="02020603050405020304" pitchFamily="18" charset="0"/>
              </a:rPr>
              <a:t>Works on all the offline pages with a tool (</a:t>
            </a:r>
            <a:r>
              <a:rPr lang="en-IN" sz="1600" dirty="0" err="1">
                <a:latin typeface="Times New Roman" panose="02020603050405020304" pitchFamily="18" charset="0"/>
                <a:cs typeface="Times New Roman" panose="02020603050405020304" pitchFamily="18" charset="0"/>
              </a:rPr>
              <a:t>Tkinter</a:t>
            </a:r>
            <a:r>
              <a:rPr lang="en-IN" sz="1600" dirty="0">
                <a:latin typeface="Times New Roman" panose="02020603050405020304" pitchFamily="18" charset="0"/>
                <a:cs typeface="Times New Roman" panose="02020603050405020304" pitchFamily="18" charset="0"/>
              </a:rPr>
              <a:t>) to do some impressive and magnificent look to our code.</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Backend: </a:t>
            </a:r>
            <a:r>
              <a:rPr lang="en-IN" sz="1600" dirty="0">
                <a:latin typeface="Times New Roman" panose="02020603050405020304" pitchFamily="18" charset="0"/>
                <a:cs typeface="Times New Roman" panose="02020603050405020304" pitchFamily="18" charset="0"/>
              </a:rPr>
              <a:t>Works on all the data behind the pages with Oracle Database system and connect to the frontend part.</a:t>
            </a:r>
          </a:p>
        </p:txBody>
      </p:sp>
      <p:sp>
        <p:nvSpPr>
          <p:cNvPr id="15" name="Arrow: Chevron 14">
            <a:extLst>
              <a:ext uri="{FF2B5EF4-FFF2-40B4-BE49-F238E27FC236}">
                <a16:creationId xmlns:a16="http://schemas.microsoft.com/office/drawing/2014/main" id="{906D01DD-EDE5-42EC-8344-CC99CAA4C269}"/>
              </a:ext>
            </a:extLst>
          </p:cNvPr>
          <p:cNvSpPr/>
          <p:nvPr/>
        </p:nvSpPr>
        <p:spPr>
          <a:xfrm>
            <a:off x="2543142" y="4755214"/>
            <a:ext cx="236519" cy="172959"/>
          </a:xfrm>
          <a:prstGeom prst="chevr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Arrow: Chevron 15">
            <a:extLst>
              <a:ext uri="{FF2B5EF4-FFF2-40B4-BE49-F238E27FC236}">
                <a16:creationId xmlns:a16="http://schemas.microsoft.com/office/drawing/2014/main" id="{22E072C0-E256-41B3-9C63-9525BF0D2CCF}"/>
              </a:ext>
            </a:extLst>
          </p:cNvPr>
          <p:cNvSpPr/>
          <p:nvPr/>
        </p:nvSpPr>
        <p:spPr>
          <a:xfrm>
            <a:off x="2543141" y="5562094"/>
            <a:ext cx="236519" cy="172959"/>
          </a:xfrm>
          <a:prstGeom prst="chevr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a:extLst>
              <a:ext uri="{FF2B5EF4-FFF2-40B4-BE49-F238E27FC236}">
                <a16:creationId xmlns:a16="http://schemas.microsoft.com/office/drawing/2014/main" id="{E410F7C6-127E-402C-9676-3A8A762D24CB}"/>
              </a:ext>
            </a:extLst>
          </p:cNvPr>
          <p:cNvSpPr txBox="1"/>
          <p:nvPr/>
        </p:nvSpPr>
        <p:spPr>
          <a:xfrm>
            <a:off x="633663" y="648173"/>
            <a:ext cx="681790" cy="584775"/>
          </a:xfrm>
          <a:prstGeom prst="rect">
            <a:avLst/>
          </a:prstGeom>
          <a:noFill/>
        </p:spPr>
        <p:txBody>
          <a:bodyPr wrap="square" rtlCol="0">
            <a:spAutoFit/>
          </a:bodyPr>
          <a:lstStyle/>
          <a:p>
            <a:r>
              <a:rPr lang="en-US" sz="3200" b="1" dirty="0"/>
              <a:t>2</a:t>
            </a:r>
            <a:endParaRPr lang="en-IN" sz="3200" b="1" dirty="0"/>
          </a:p>
        </p:txBody>
      </p:sp>
    </p:spTree>
    <p:extLst>
      <p:ext uri="{BB962C8B-B14F-4D97-AF65-F5344CB8AC3E}">
        <p14:creationId xmlns:p14="http://schemas.microsoft.com/office/powerpoint/2010/main" val="84436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A9CA-252D-43D6-B23C-4EB32A6B79AA}"/>
              </a:ext>
            </a:extLst>
          </p:cNvPr>
          <p:cNvSpPr>
            <a:spLocks noGrp="1"/>
          </p:cNvSpPr>
          <p:nvPr>
            <p:ph type="title"/>
          </p:nvPr>
        </p:nvSpPr>
        <p:spPr>
          <a:xfrm>
            <a:off x="2621297" y="322704"/>
            <a:ext cx="9097462" cy="860400"/>
          </a:xfrm>
        </p:spPr>
        <p:txBody>
          <a:bodyPr>
            <a:normAutofit/>
          </a:bodyPr>
          <a:lstStyle/>
          <a:p>
            <a:r>
              <a:rPr lang="en-IN" b="1" dirty="0">
                <a:solidFill>
                  <a:srgbClr val="002060"/>
                </a:solidFill>
                <a:latin typeface="Times New Roman" panose="02020603050405020304" pitchFamily="18" charset="0"/>
                <a:cs typeface="Times New Roman" panose="02020603050405020304" pitchFamily="18" charset="0"/>
              </a:rPr>
              <a:t>Topics discussed in this presentation</a:t>
            </a:r>
          </a:p>
        </p:txBody>
      </p:sp>
      <p:sp>
        <p:nvSpPr>
          <p:cNvPr id="3" name="Text Placeholder 2">
            <a:extLst>
              <a:ext uri="{FF2B5EF4-FFF2-40B4-BE49-F238E27FC236}">
                <a16:creationId xmlns:a16="http://schemas.microsoft.com/office/drawing/2014/main" id="{65009D84-4C1E-452E-83A5-9EF704F982EF}"/>
              </a:ext>
            </a:extLst>
          </p:cNvPr>
          <p:cNvSpPr>
            <a:spLocks noGrp="1"/>
          </p:cNvSpPr>
          <p:nvPr>
            <p:ph type="body" idx="1"/>
          </p:nvPr>
        </p:nvSpPr>
        <p:spPr>
          <a:xfrm>
            <a:off x="2494548" y="866272"/>
            <a:ext cx="9897979" cy="1028558"/>
          </a:xfrm>
        </p:spPr>
        <p:txBody>
          <a:bodyPr>
            <a:noAutofit/>
          </a:bodyPr>
          <a:lstStyle/>
          <a:p>
            <a:r>
              <a:rPr lang="en-IN" sz="4800" b="1" dirty="0">
                <a:solidFill>
                  <a:srgbClr val="002060"/>
                </a:solidFill>
              </a:rPr>
              <a:t>_______________________________</a:t>
            </a:r>
          </a:p>
        </p:txBody>
      </p:sp>
      <p:sp>
        <p:nvSpPr>
          <p:cNvPr id="5" name="TextBox 4">
            <a:extLst>
              <a:ext uri="{FF2B5EF4-FFF2-40B4-BE49-F238E27FC236}">
                <a16:creationId xmlns:a16="http://schemas.microsoft.com/office/drawing/2014/main" id="{55E84699-4852-4C51-A436-16F87F3615AB}"/>
              </a:ext>
            </a:extLst>
          </p:cNvPr>
          <p:cNvSpPr txBox="1"/>
          <p:nvPr/>
        </p:nvSpPr>
        <p:spPr>
          <a:xfrm>
            <a:off x="3946360" y="2235548"/>
            <a:ext cx="5743072" cy="2062103"/>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 Introduction about Project</a:t>
            </a:r>
          </a:p>
          <a:p>
            <a:r>
              <a:rPr lang="en-IN" sz="3200" b="1" dirty="0">
                <a:latin typeface="Times New Roman" panose="02020603050405020304" pitchFamily="18" charset="0"/>
                <a:cs typeface="Times New Roman" panose="02020603050405020304" pitchFamily="18" charset="0"/>
              </a:rPr>
              <a:t> Project Description</a:t>
            </a:r>
          </a:p>
          <a:p>
            <a:r>
              <a:rPr lang="en-IN" sz="3200" b="1" dirty="0">
                <a:latin typeface="Times New Roman" panose="02020603050405020304" pitchFamily="18" charset="0"/>
                <a:cs typeface="Times New Roman" panose="02020603050405020304" pitchFamily="18" charset="0"/>
              </a:rPr>
              <a:t> Project Methodology</a:t>
            </a:r>
          </a:p>
          <a:p>
            <a:r>
              <a:rPr lang="en-IN" sz="3200" b="1" dirty="0">
                <a:latin typeface="Times New Roman" panose="02020603050405020304" pitchFamily="18" charset="0"/>
                <a:cs typeface="Times New Roman" panose="02020603050405020304" pitchFamily="18" charset="0"/>
              </a:rPr>
              <a:t> Key Finding/Result</a:t>
            </a:r>
          </a:p>
        </p:txBody>
      </p:sp>
      <p:sp>
        <p:nvSpPr>
          <p:cNvPr id="6" name="Arrow: Chevron 5">
            <a:extLst>
              <a:ext uri="{FF2B5EF4-FFF2-40B4-BE49-F238E27FC236}">
                <a16:creationId xmlns:a16="http://schemas.microsoft.com/office/drawing/2014/main" id="{BB2255CF-5570-470D-8C06-A5B927707363}"/>
              </a:ext>
            </a:extLst>
          </p:cNvPr>
          <p:cNvSpPr/>
          <p:nvPr/>
        </p:nvSpPr>
        <p:spPr>
          <a:xfrm>
            <a:off x="3765101" y="2455151"/>
            <a:ext cx="236519" cy="172959"/>
          </a:xfrm>
          <a:prstGeom prst="chevr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Arrow: Chevron 6">
            <a:extLst>
              <a:ext uri="{FF2B5EF4-FFF2-40B4-BE49-F238E27FC236}">
                <a16:creationId xmlns:a16="http://schemas.microsoft.com/office/drawing/2014/main" id="{D2957E4D-4E14-4D71-9DDD-3215B1554A46}"/>
              </a:ext>
            </a:extLst>
          </p:cNvPr>
          <p:cNvSpPr/>
          <p:nvPr/>
        </p:nvSpPr>
        <p:spPr>
          <a:xfrm>
            <a:off x="3765100" y="2949332"/>
            <a:ext cx="236519" cy="172959"/>
          </a:xfrm>
          <a:prstGeom prst="chevr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Arrow: Chevron 7">
            <a:extLst>
              <a:ext uri="{FF2B5EF4-FFF2-40B4-BE49-F238E27FC236}">
                <a16:creationId xmlns:a16="http://schemas.microsoft.com/office/drawing/2014/main" id="{5AFCA8FE-A759-4CD7-B5EB-E99C2129CDC2}"/>
              </a:ext>
            </a:extLst>
          </p:cNvPr>
          <p:cNvSpPr/>
          <p:nvPr/>
        </p:nvSpPr>
        <p:spPr>
          <a:xfrm>
            <a:off x="3765099" y="3426340"/>
            <a:ext cx="236519" cy="172959"/>
          </a:xfrm>
          <a:prstGeom prst="chevr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Arrow: Chevron 8">
            <a:extLst>
              <a:ext uri="{FF2B5EF4-FFF2-40B4-BE49-F238E27FC236}">
                <a16:creationId xmlns:a16="http://schemas.microsoft.com/office/drawing/2014/main" id="{F0C627DD-24BA-4EFC-B719-B716CADDCD48}"/>
              </a:ext>
            </a:extLst>
          </p:cNvPr>
          <p:cNvSpPr/>
          <p:nvPr/>
        </p:nvSpPr>
        <p:spPr>
          <a:xfrm>
            <a:off x="3765099" y="3920521"/>
            <a:ext cx="236519" cy="172959"/>
          </a:xfrm>
          <a:prstGeom prst="chevr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 name="TextBox 3">
            <a:extLst>
              <a:ext uri="{FF2B5EF4-FFF2-40B4-BE49-F238E27FC236}">
                <a16:creationId xmlns:a16="http://schemas.microsoft.com/office/drawing/2014/main" id="{98F3C747-96D8-409E-ADC6-7243E0F32715}"/>
              </a:ext>
            </a:extLst>
          </p:cNvPr>
          <p:cNvSpPr txBox="1"/>
          <p:nvPr/>
        </p:nvSpPr>
        <p:spPr>
          <a:xfrm>
            <a:off x="625642" y="3133952"/>
            <a:ext cx="858253" cy="584775"/>
          </a:xfrm>
          <a:prstGeom prst="rect">
            <a:avLst/>
          </a:prstGeom>
          <a:noFill/>
        </p:spPr>
        <p:txBody>
          <a:bodyPr wrap="square" rtlCol="0">
            <a:spAutoFit/>
          </a:bodyPr>
          <a:lstStyle/>
          <a:p>
            <a:r>
              <a:rPr lang="en-US" sz="3200" b="1" dirty="0"/>
              <a:t>3</a:t>
            </a:r>
            <a:endParaRPr lang="en-IN" sz="3200" b="1" dirty="0"/>
          </a:p>
        </p:txBody>
      </p:sp>
    </p:spTree>
    <p:extLst>
      <p:ext uri="{BB962C8B-B14F-4D97-AF65-F5344CB8AC3E}">
        <p14:creationId xmlns:p14="http://schemas.microsoft.com/office/powerpoint/2010/main" val="101637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AD49-EE3F-4620-AA6A-7F01321BD2A8}"/>
              </a:ext>
            </a:extLst>
          </p:cNvPr>
          <p:cNvSpPr>
            <a:spLocks noGrp="1"/>
          </p:cNvSpPr>
          <p:nvPr>
            <p:ph type="title"/>
          </p:nvPr>
        </p:nvSpPr>
        <p:spPr>
          <a:xfrm>
            <a:off x="2550399" y="8471"/>
            <a:ext cx="8911687" cy="907911"/>
          </a:xfrm>
        </p:spPr>
        <p:txBody>
          <a:bodyPr>
            <a:normAutofit/>
          </a:bodyPr>
          <a:lstStyle/>
          <a:p>
            <a:r>
              <a:rPr lang="en-IN" sz="4800" b="1" dirty="0">
                <a:solidFill>
                  <a:srgbClr val="002060"/>
                </a:solidFill>
                <a:latin typeface="Times New Roman" panose="02020603050405020304" pitchFamily="18" charset="0"/>
                <a:cs typeface="Times New Roman" panose="02020603050405020304" pitchFamily="18" charset="0"/>
              </a:rPr>
              <a:t>Introduction about Project</a:t>
            </a:r>
          </a:p>
        </p:txBody>
      </p:sp>
      <p:sp>
        <p:nvSpPr>
          <p:cNvPr id="3" name="TextBox 2">
            <a:extLst>
              <a:ext uri="{FF2B5EF4-FFF2-40B4-BE49-F238E27FC236}">
                <a16:creationId xmlns:a16="http://schemas.microsoft.com/office/drawing/2014/main" id="{1C46B81B-3E3B-4399-9C23-2049AA90040B}"/>
              </a:ext>
            </a:extLst>
          </p:cNvPr>
          <p:cNvSpPr txBox="1"/>
          <p:nvPr/>
        </p:nvSpPr>
        <p:spPr>
          <a:xfrm>
            <a:off x="2463524" y="400847"/>
            <a:ext cx="8484150" cy="830997"/>
          </a:xfrm>
          <a:prstGeom prst="rect">
            <a:avLst/>
          </a:prstGeom>
          <a:noFill/>
        </p:spPr>
        <p:txBody>
          <a:bodyPr wrap="square" rtlCol="0">
            <a:spAutoFit/>
          </a:bodyPr>
          <a:lstStyle/>
          <a:p>
            <a:r>
              <a:rPr lang="en-IN" sz="4800" b="1" dirty="0">
                <a:solidFill>
                  <a:srgbClr val="002060"/>
                </a:solidFill>
              </a:rPr>
              <a:t>___________________________</a:t>
            </a:r>
          </a:p>
        </p:txBody>
      </p:sp>
      <p:sp>
        <p:nvSpPr>
          <p:cNvPr id="5" name="TextBox 4">
            <a:extLst>
              <a:ext uri="{FF2B5EF4-FFF2-40B4-BE49-F238E27FC236}">
                <a16:creationId xmlns:a16="http://schemas.microsoft.com/office/drawing/2014/main" id="{417A2167-6E11-4E5C-94BB-C63599487A90}"/>
              </a:ext>
            </a:extLst>
          </p:cNvPr>
          <p:cNvSpPr txBox="1"/>
          <p:nvPr/>
        </p:nvSpPr>
        <p:spPr>
          <a:xfrm>
            <a:off x="2935558" y="2032063"/>
            <a:ext cx="8654715" cy="1815882"/>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Inventory management refers to the process of ordering ,storing ,using and selling a company’s inventory. this includes the management of raw materials, components and finished product as well as warehousing and processing of such items.  </a:t>
            </a:r>
          </a:p>
          <a:p>
            <a:endParaRPr lang="en-IN" sz="1600" dirty="0">
              <a:latin typeface="Times New Roman" panose="02020603050405020304" pitchFamily="18" charset="0"/>
              <a:cs typeface="Times New Roman" panose="02020603050405020304" pitchFamily="18" charset="0"/>
            </a:endParaRPr>
          </a:p>
          <a:p>
            <a:r>
              <a:rPr lang="en-US" sz="1600" b="0" i="0" dirty="0">
                <a:solidFill>
                  <a:srgbClr val="202124"/>
                </a:solidFill>
                <a:effectLst/>
                <a:latin typeface="Times New Roman" panose="02020603050405020304" pitchFamily="18" charset="0"/>
                <a:cs typeface="Times New Roman" panose="02020603050405020304" pitchFamily="18" charset="0"/>
              </a:rPr>
              <a:t>Inventory management systems are </a:t>
            </a:r>
            <a:r>
              <a:rPr lang="en-US" sz="1600" b="1" i="0" dirty="0">
                <a:solidFill>
                  <a:srgbClr val="202124"/>
                </a:solidFill>
                <a:effectLst/>
                <a:latin typeface="Times New Roman" panose="02020603050405020304" pitchFamily="18" charset="0"/>
                <a:cs typeface="Times New Roman" panose="02020603050405020304" pitchFamily="18" charset="0"/>
              </a:rPr>
              <a:t>your means of organizing all the elements that go into inventory management</a:t>
            </a:r>
            <a:r>
              <a:rPr lang="en-US" sz="1600" b="0" i="0" dirty="0">
                <a:solidFill>
                  <a:srgbClr val="202124"/>
                </a:solidFill>
                <a:effectLst/>
                <a:latin typeface="Times New Roman" panose="02020603050405020304" pitchFamily="18" charset="0"/>
                <a:cs typeface="Times New Roman" panose="02020603050405020304" pitchFamily="18" charset="0"/>
              </a:rPr>
              <a:t>. It's the process by which you track goods from one end to the other along your supply chain. Ensuring throughout that you know what you have, where it is, and how to manage it.</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F50F5A8-E856-4702-B573-992D92CB680F}"/>
              </a:ext>
            </a:extLst>
          </p:cNvPr>
          <p:cNvSpPr txBox="1"/>
          <p:nvPr/>
        </p:nvSpPr>
        <p:spPr>
          <a:xfrm>
            <a:off x="2638779" y="1547306"/>
            <a:ext cx="296779" cy="923330"/>
          </a:xfrm>
          <a:prstGeom prst="rect">
            <a:avLst/>
          </a:prstGeom>
          <a:noFill/>
        </p:spPr>
        <p:txBody>
          <a:bodyPr wrap="square" rtlCol="0">
            <a:spAutoFit/>
          </a:bodyPr>
          <a:lstStyle/>
          <a:p>
            <a:r>
              <a:rPr lang="en-IN" sz="5400" b="1" dirty="0"/>
              <a:t>.</a:t>
            </a:r>
          </a:p>
        </p:txBody>
      </p:sp>
      <p:sp>
        <p:nvSpPr>
          <p:cNvPr id="4" name="TextBox 3">
            <a:extLst>
              <a:ext uri="{FF2B5EF4-FFF2-40B4-BE49-F238E27FC236}">
                <a16:creationId xmlns:a16="http://schemas.microsoft.com/office/drawing/2014/main" id="{047C36C7-024E-44D2-890B-E2512B9D6A58}"/>
              </a:ext>
            </a:extLst>
          </p:cNvPr>
          <p:cNvSpPr txBox="1"/>
          <p:nvPr/>
        </p:nvSpPr>
        <p:spPr>
          <a:xfrm>
            <a:off x="2550399" y="1231844"/>
            <a:ext cx="767402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What is Inventory Management System?</a:t>
            </a:r>
            <a:endParaRPr lang="en-IN" sz="32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8991A6B-C467-468D-A249-00840A111913}"/>
              </a:ext>
            </a:extLst>
          </p:cNvPr>
          <p:cNvPicPr>
            <a:picLocks noChangeAspect="1"/>
          </p:cNvPicPr>
          <p:nvPr/>
        </p:nvPicPr>
        <p:blipFill>
          <a:blip r:embed="rId2"/>
          <a:stretch>
            <a:fillRect/>
          </a:stretch>
        </p:blipFill>
        <p:spPr>
          <a:xfrm>
            <a:off x="2335365" y="2347525"/>
            <a:ext cx="1024217" cy="1450974"/>
          </a:xfrm>
          <a:prstGeom prst="rect">
            <a:avLst/>
          </a:prstGeom>
        </p:spPr>
      </p:pic>
      <p:sp>
        <p:nvSpPr>
          <p:cNvPr id="7" name="TextBox 6">
            <a:extLst>
              <a:ext uri="{FF2B5EF4-FFF2-40B4-BE49-F238E27FC236}">
                <a16:creationId xmlns:a16="http://schemas.microsoft.com/office/drawing/2014/main" id="{46BBCF8F-7507-40CF-874C-5D170B82A0DC}"/>
              </a:ext>
            </a:extLst>
          </p:cNvPr>
          <p:cNvSpPr txBox="1"/>
          <p:nvPr/>
        </p:nvSpPr>
        <p:spPr>
          <a:xfrm>
            <a:off x="706530" y="647069"/>
            <a:ext cx="585537" cy="584775"/>
          </a:xfrm>
          <a:prstGeom prst="rect">
            <a:avLst/>
          </a:prstGeom>
          <a:noFill/>
        </p:spPr>
        <p:txBody>
          <a:bodyPr wrap="square" rtlCol="0">
            <a:spAutoFit/>
          </a:bodyPr>
          <a:lstStyle/>
          <a:p>
            <a:r>
              <a:rPr lang="en-US" sz="3200" b="1" dirty="0"/>
              <a:t>4</a:t>
            </a:r>
            <a:endParaRPr lang="en-IN" sz="3200" b="1" dirty="0"/>
          </a:p>
        </p:txBody>
      </p:sp>
    </p:spTree>
    <p:extLst>
      <p:ext uri="{BB962C8B-B14F-4D97-AF65-F5344CB8AC3E}">
        <p14:creationId xmlns:p14="http://schemas.microsoft.com/office/powerpoint/2010/main" val="946440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7664-6594-4111-A1FA-30A007223FC2}"/>
              </a:ext>
            </a:extLst>
          </p:cNvPr>
          <p:cNvSpPr>
            <a:spLocks noGrp="1"/>
          </p:cNvSpPr>
          <p:nvPr>
            <p:ph type="title"/>
          </p:nvPr>
        </p:nvSpPr>
        <p:spPr>
          <a:xfrm>
            <a:off x="4032111" y="170886"/>
            <a:ext cx="5040328" cy="799173"/>
          </a:xfrm>
        </p:spPr>
        <p:txBody>
          <a:bodyPr>
            <a:normAutofit/>
          </a:bodyPr>
          <a:lstStyle/>
          <a:p>
            <a:r>
              <a:rPr lang="en-US" sz="4400" b="1" dirty="0">
                <a:solidFill>
                  <a:srgbClr val="002060"/>
                </a:solidFill>
                <a:latin typeface="Times New Roman" panose="02020603050405020304" pitchFamily="18" charset="0"/>
                <a:cs typeface="Times New Roman" panose="02020603050405020304" pitchFamily="18" charset="0"/>
              </a:rPr>
              <a:t>Project Description</a:t>
            </a:r>
            <a:endParaRPr lang="en-IN" sz="4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DA08171-7683-4202-8D12-76E1B1A58FCD}"/>
              </a:ext>
            </a:extLst>
          </p:cNvPr>
          <p:cNvSpPr txBox="1"/>
          <p:nvPr/>
        </p:nvSpPr>
        <p:spPr>
          <a:xfrm>
            <a:off x="3188472" y="254441"/>
            <a:ext cx="9003527" cy="1015663"/>
          </a:xfrm>
          <a:prstGeom prst="rect">
            <a:avLst/>
          </a:prstGeom>
          <a:noFill/>
        </p:spPr>
        <p:txBody>
          <a:bodyPr wrap="square" rtlCol="0">
            <a:spAutoFit/>
          </a:bodyPr>
          <a:lstStyle/>
          <a:p>
            <a:r>
              <a:rPr lang="en-US" sz="6000" b="1" dirty="0">
                <a:solidFill>
                  <a:srgbClr val="002060"/>
                </a:solidFill>
              </a:rPr>
              <a:t>_______________________</a:t>
            </a:r>
            <a:endParaRPr lang="en-IN" sz="6000" b="1" dirty="0">
              <a:solidFill>
                <a:srgbClr val="002060"/>
              </a:solidFill>
            </a:endParaRPr>
          </a:p>
        </p:txBody>
      </p:sp>
      <p:sp>
        <p:nvSpPr>
          <p:cNvPr id="4" name="TextBox 3">
            <a:extLst>
              <a:ext uri="{FF2B5EF4-FFF2-40B4-BE49-F238E27FC236}">
                <a16:creationId xmlns:a16="http://schemas.microsoft.com/office/drawing/2014/main" id="{12AC376B-02AA-4975-8E2A-C05663E6E435}"/>
              </a:ext>
            </a:extLst>
          </p:cNvPr>
          <p:cNvSpPr txBox="1"/>
          <p:nvPr/>
        </p:nvSpPr>
        <p:spPr>
          <a:xfrm>
            <a:off x="5526505" y="1197914"/>
            <a:ext cx="2646947" cy="738664"/>
          </a:xfrm>
          <a:prstGeom prst="rect">
            <a:avLst/>
          </a:prstGeom>
          <a:noFill/>
        </p:spPr>
        <p:txBody>
          <a:bodyPr wrap="square" rtlCol="0">
            <a:spAutoFit/>
          </a:bodyPr>
          <a:lstStyle/>
          <a:p>
            <a:r>
              <a:rPr lang="en-IN" sz="2400" b="1" u="sng" dirty="0">
                <a:solidFill>
                  <a:srgbClr val="002060"/>
                </a:solidFill>
                <a:latin typeface="Times New Roman" panose="02020603050405020304" pitchFamily="18" charset="0"/>
                <a:cs typeface="Times New Roman" panose="02020603050405020304" pitchFamily="18" charset="0"/>
              </a:rPr>
              <a:t>Objective</a:t>
            </a:r>
          </a:p>
          <a:p>
            <a:endParaRPr lang="en-IN" dirty="0"/>
          </a:p>
        </p:txBody>
      </p:sp>
      <p:sp>
        <p:nvSpPr>
          <p:cNvPr id="6" name="TextBox 5">
            <a:extLst>
              <a:ext uri="{FF2B5EF4-FFF2-40B4-BE49-F238E27FC236}">
                <a16:creationId xmlns:a16="http://schemas.microsoft.com/office/drawing/2014/main" id="{D680DF6F-DAF3-4E55-9520-06FDADABD735}"/>
              </a:ext>
            </a:extLst>
          </p:cNvPr>
          <p:cNvSpPr txBox="1"/>
          <p:nvPr/>
        </p:nvSpPr>
        <p:spPr>
          <a:xfrm>
            <a:off x="3416969" y="1964228"/>
            <a:ext cx="8775030" cy="427809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 Easy management of Inventory.</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Handel details of sales, purchase, balance stock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Make Stock Manageable.</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Details with day to day requirement of any production organization.</a:t>
            </a:r>
          </a:p>
          <a:p>
            <a:endParaRPr lang="en-IN" sz="1600" dirty="0">
              <a:latin typeface="Times New Roman" panose="02020603050405020304" pitchFamily="18" charset="0"/>
              <a:cs typeface="Times New Roman" panose="02020603050405020304" pitchFamily="18" charset="0"/>
            </a:endParaRPr>
          </a:p>
          <a:p>
            <a:pPr algn="l"/>
            <a:r>
              <a:rPr lang="en-US" sz="1600" i="0" dirty="0">
                <a:solidFill>
                  <a:srgbClr val="202124"/>
                </a:solidFill>
                <a:effectLst/>
                <a:latin typeface="Times New Roman" panose="02020603050405020304" pitchFamily="18" charset="0"/>
                <a:cs typeface="Times New Roman" panose="02020603050405020304" pitchFamily="18" charset="0"/>
              </a:rPr>
              <a:t>Material Availability.</a:t>
            </a:r>
          </a:p>
          <a:p>
            <a:pPr algn="l"/>
            <a:endParaRPr lang="en-US" sz="1600" i="0" dirty="0">
              <a:solidFill>
                <a:srgbClr val="202124"/>
              </a:solidFill>
              <a:effectLst/>
              <a:latin typeface="Times New Roman" panose="02020603050405020304" pitchFamily="18" charset="0"/>
              <a:cs typeface="Times New Roman" panose="02020603050405020304" pitchFamily="18" charset="0"/>
            </a:endParaRPr>
          </a:p>
          <a:p>
            <a:pPr algn="l"/>
            <a:r>
              <a:rPr lang="en-US" sz="1600" i="0" dirty="0">
                <a:solidFill>
                  <a:srgbClr val="202124"/>
                </a:solidFill>
                <a:effectLst/>
                <a:latin typeface="Times New Roman" panose="02020603050405020304" pitchFamily="18" charset="0"/>
                <a:cs typeface="Times New Roman" panose="02020603050405020304" pitchFamily="18" charset="0"/>
              </a:rPr>
              <a:t>Better Level of Customer Service.</a:t>
            </a:r>
          </a:p>
          <a:p>
            <a:pPr algn="l"/>
            <a:endParaRPr lang="en-US" sz="1600" i="0" dirty="0">
              <a:solidFill>
                <a:srgbClr val="202124"/>
              </a:solidFill>
              <a:effectLst/>
              <a:latin typeface="Times New Roman" panose="02020603050405020304" pitchFamily="18" charset="0"/>
              <a:cs typeface="Times New Roman" panose="02020603050405020304" pitchFamily="18" charset="0"/>
            </a:endParaRPr>
          </a:p>
          <a:p>
            <a:pPr algn="l"/>
            <a:r>
              <a:rPr lang="en-US" sz="1600" i="0" dirty="0">
                <a:solidFill>
                  <a:srgbClr val="202124"/>
                </a:solidFill>
                <a:effectLst/>
                <a:latin typeface="Times New Roman" panose="02020603050405020304" pitchFamily="18" charset="0"/>
                <a:cs typeface="Times New Roman" panose="02020603050405020304" pitchFamily="18" charset="0"/>
              </a:rPr>
              <a:t>Keeping Wastage and Losses to a Minimum.</a:t>
            </a:r>
          </a:p>
          <a:p>
            <a:pPr algn="l"/>
            <a:endParaRPr lang="en-US" sz="1600" i="0" dirty="0">
              <a:solidFill>
                <a:srgbClr val="202124"/>
              </a:solidFill>
              <a:effectLst/>
              <a:latin typeface="Times New Roman" panose="02020603050405020304" pitchFamily="18" charset="0"/>
              <a:cs typeface="Times New Roman" panose="02020603050405020304" pitchFamily="18" charset="0"/>
            </a:endParaRPr>
          </a:p>
          <a:p>
            <a:pPr algn="l"/>
            <a:r>
              <a:rPr lang="en-US" sz="1600" i="0" dirty="0">
                <a:solidFill>
                  <a:srgbClr val="202124"/>
                </a:solidFill>
                <a:effectLst/>
                <a:latin typeface="Times New Roman" panose="02020603050405020304" pitchFamily="18" charset="0"/>
                <a:cs typeface="Times New Roman" panose="02020603050405020304" pitchFamily="18" charset="0"/>
              </a:rPr>
              <a:t>Cost-Effective Storage. </a:t>
            </a:r>
          </a:p>
          <a:p>
            <a:pPr algn="l"/>
            <a:endParaRPr lang="en-US" sz="1600" i="0" dirty="0">
              <a:solidFill>
                <a:srgbClr val="202124"/>
              </a:solidFill>
              <a:effectLst/>
              <a:latin typeface="Times New Roman" panose="02020603050405020304" pitchFamily="18" charset="0"/>
              <a:cs typeface="Times New Roman" panose="02020603050405020304" pitchFamily="18" charset="0"/>
            </a:endParaRPr>
          </a:p>
          <a:p>
            <a:pPr algn="l"/>
            <a:r>
              <a:rPr lang="en-US" sz="1600" i="0" dirty="0">
                <a:solidFill>
                  <a:srgbClr val="202124"/>
                </a:solidFill>
                <a:effectLst/>
                <a:latin typeface="Times New Roman" panose="02020603050405020304" pitchFamily="18" charset="0"/>
                <a:cs typeface="Times New Roman" panose="02020603050405020304" pitchFamily="18" charset="0"/>
              </a:rPr>
              <a:t>Optimizing Product Sales.</a:t>
            </a:r>
          </a:p>
        </p:txBody>
      </p:sp>
      <p:sp>
        <p:nvSpPr>
          <p:cNvPr id="15" name="TextBox 14">
            <a:extLst>
              <a:ext uri="{FF2B5EF4-FFF2-40B4-BE49-F238E27FC236}">
                <a16:creationId xmlns:a16="http://schemas.microsoft.com/office/drawing/2014/main" id="{982B5F29-8545-477C-9BE2-0AD61F932802}"/>
              </a:ext>
            </a:extLst>
          </p:cNvPr>
          <p:cNvSpPr txBox="1"/>
          <p:nvPr/>
        </p:nvSpPr>
        <p:spPr>
          <a:xfrm>
            <a:off x="3070111" y="1428746"/>
            <a:ext cx="858252" cy="1015663"/>
          </a:xfrm>
          <a:prstGeom prst="rect">
            <a:avLst/>
          </a:prstGeom>
          <a:noFill/>
        </p:spPr>
        <p:txBody>
          <a:bodyPr wrap="square" rtlCol="0">
            <a:spAutoFit/>
          </a:bodyPr>
          <a:lstStyle/>
          <a:p>
            <a:r>
              <a:rPr lang="en-US" sz="6000" b="1" dirty="0"/>
              <a:t>.</a:t>
            </a:r>
            <a:endParaRPr lang="en-IN" sz="6000" b="1" dirty="0"/>
          </a:p>
        </p:txBody>
      </p:sp>
      <p:sp>
        <p:nvSpPr>
          <p:cNvPr id="18" name="TextBox 17">
            <a:extLst>
              <a:ext uri="{FF2B5EF4-FFF2-40B4-BE49-F238E27FC236}">
                <a16:creationId xmlns:a16="http://schemas.microsoft.com/office/drawing/2014/main" id="{A5E95570-1E03-46E2-BFF9-27D33530B588}"/>
              </a:ext>
            </a:extLst>
          </p:cNvPr>
          <p:cNvSpPr txBox="1"/>
          <p:nvPr/>
        </p:nvSpPr>
        <p:spPr>
          <a:xfrm>
            <a:off x="3070111" y="1936577"/>
            <a:ext cx="481263" cy="1015663"/>
          </a:xfrm>
          <a:prstGeom prst="rect">
            <a:avLst/>
          </a:prstGeom>
          <a:noFill/>
        </p:spPr>
        <p:txBody>
          <a:bodyPr wrap="square">
            <a:spAutoFit/>
          </a:bodyPr>
          <a:lstStyle/>
          <a:p>
            <a:r>
              <a:rPr lang="en-IN" sz="6000" b="1" dirty="0"/>
              <a:t>.</a:t>
            </a:r>
          </a:p>
        </p:txBody>
      </p:sp>
      <p:pic>
        <p:nvPicPr>
          <p:cNvPr id="20" name="Picture 19">
            <a:extLst>
              <a:ext uri="{FF2B5EF4-FFF2-40B4-BE49-F238E27FC236}">
                <a16:creationId xmlns:a16="http://schemas.microsoft.com/office/drawing/2014/main" id="{19E3967B-CDC1-4A89-B0AC-D5966028A3BC}"/>
              </a:ext>
            </a:extLst>
          </p:cNvPr>
          <p:cNvPicPr>
            <a:picLocks noChangeAspect="1"/>
          </p:cNvPicPr>
          <p:nvPr/>
        </p:nvPicPr>
        <p:blipFill>
          <a:blip r:embed="rId2"/>
          <a:stretch>
            <a:fillRect/>
          </a:stretch>
        </p:blipFill>
        <p:spPr>
          <a:xfrm>
            <a:off x="2679611" y="2192200"/>
            <a:ext cx="1127858" cy="1603387"/>
          </a:xfrm>
          <a:prstGeom prst="rect">
            <a:avLst/>
          </a:prstGeom>
        </p:spPr>
      </p:pic>
      <p:pic>
        <p:nvPicPr>
          <p:cNvPr id="22" name="Picture 21">
            <a:extLst>
              <a:ext uri="{FF2B5EF4-FFF2-40B4-BE49-F238E27FC236}">
                <a16:creationId xmlns:a16="http://schemas.microsoft.com/office/drawing/2014/main" id="{6133009C-8315-4225-BC4D-BF369E4C1140}"/>
              </a:ext>
            </a:extLst>
          </p:cNvPr>
          <p:cNvPicPr>
            <a:picLocks noChangeAspect="1"/>
          </p:cNvPicPr>
          <p:nvPr/>
        </p:nvPicPr>
        <p:blipFill>
          <a:blip r:embed="rId2"/>
          <a:stretch>
            <a:fillRect/>
          </a:stretch>
        </p:blipFill>
        <p:spPr>
          <a:xfrm>
            <a:off x="2679611" y="2658377"/>
            <a:ext cx="1127858" cy="1603387"/>
          </a:xfrm>
          <a:prstGeom prst="rect">
            <a:avLst/>
          </a:prstGeom>
        </p:spPr>
      </p:pic>
      <p:pic>
        <p:nvPicPr>
          <p:cNvPr id="24" name="Picture 23">
            <a:extLst>
              <a:ext uri="{FF2B5EF4-FFF2-40B4-BE49-F238E27FC236}">
                <a16:creationId xmlns:a16="http://schemas.microsoft.com/office/drawing/2014/main" id="{EA59BE43-3FE8-4963-A706-24B01BF674D6}"/>
              </a:ext>
            </a:extLst>
          </p:cNvPr>
          <p:cNvPicPr>
            <a:picLocks noChangeAspect="1"/>
          </p:cNvPicPr>
          <p:nvPr/>
        </p:nvPicPr>
        <p:blipFill>
          <a:blip r:embed="rId2"/>
          <a:stretch>
            <a:fillRect/>
          </a:stretch>
        </p:blipFill>
        <p:spPr>
          <a:xfrm>
            <a:off x="2687632" y="3138533"/>
            <a:ext cx="1127858" cy="1603387"/>
          </a:xfrm>
          <a:prstGeom prst="rect">
            <a:avLst/>
          </a:prstGeom>
        </p:spPr>
      </p:pic>
      <p:pic>
        <p:nvPicPr>
          <p:cNvPr id="26" name="Picture 25">
            <a:extLst>
              <a:ext uri="{FF2B5EF4-FFF2-40B4-BE49-F238E27FC236}">
                <a16:creationId xmlns:a16="http://schemas.microsoft.com/office/drawing/2014/main" id="{BD3173B7-F8DD-4241-81A3-E294B53D71B0}"/>
              </a:ext>
            </a:extLst>
          </p:cNvPr>
          <p:cNvPicPr>
            <a:picLocks noChangeAspect="1"/>
          </p:cNvPicPr>
          <p:nvPr/>
        </p:nvPicPr>
        <p:blipFill>
          <a:blip r:embed="rId2"/>
          <a:stretch>
            <a:fillRect/>
          </a:stretch>
        </p:blipFill>
        <p:spPr>
          <a:xfrm>
            <a:off x="2687632" y="3619497"/>
            <a:ext cx="1127858" cy="1603387"/>
          </a:xfrm>
          <a:prstGeom prst="rect">
            <a:avLst/>
          </a:prstGeom>
        </p:spPr>
      </p:pic>
      <p:pic>
        <p:nvPicPr>
          <p:cNvPr id="28" name="Picture 27">
            <a:extLst>
              <a:ext uri="{FF2B5EF4-FFF2-40B4-BE49-F238E27FC236}">
                <a16:creationId xmlns:a16="http://schemas.microsoft.com/office/drawing/2014/main" id="{C4EF9B9E-5682-4285-A0BE-9847EA075F50}"/>
              </a:ext>
            </a:extLst>
          </p:cNvPr>
          <p:cNvPicPr>
            <a:picLocks noChangeAspect="1"/>
          </p:cNvPicPr>
          <p:nvPr/>
        </p:nvPicPr>
        <p:blipFill>
          <a:blip r:embed="rId2"/>
          <a:stretch>
            <a:fillRect/>
          </a:stretch>
        </p:blipFill>
        <p:spPr>
          <a:xfrm>
            <a:off x="2655548" y="4103275"/>
            <a:ext cx="1127858" cy="1603387"/>
          </a:xfrm>
          <a:prstGeom prst="rect">
            <a:avLst/>
          </a:prstGeom>
        </p:spPr>
      </p:pic>
      <p:pic>
        <p:nvPicPr>
          <p:cNvPr id="30" name="Picture 29">
            <a:extLst>
              <a:ext uri="{FF2B5EF4-FFF2-40B4-BE49-F238E27FC236}">
                <a16:creationId xmlns:a16="http://schemas.microsoft.com/office/drawing/2014/main" id="{1FC600EF-7192-4BA8-A0A0-39CC4C140920}"/>
              </a:ext>
            </a:extLst>
          </p:cNvPr>
          <p:cNvPicPr>
            <a:picLocks noChangeAspect="1"/>
          </p:cNvPicPr>
          <p:nvPr/>
        </p:nvPicPr>
        <p:blipFill>
          <a:blip r:embed="rId2"/>
          <a:stretch>
            <a:fillRect/>
          </a:stretch>
        </p:blipFill>
        <p:spPr>
          <a:xfrm>
            <a:off x="2663569" y="4627560"/>
            <a:ext cx="1127858" cy="1603387"/>
          </a:xfrm>
          <a:prstGeom prst="rect">
            <a:avLst/>
          </a:prstGeom>
        </p:spPr>
      </p:pic>
      <p:pic>
        <p:nvPicPr>
          <p:cNvPr id="32" name="Picture 31">
            <a:extLst>
              <a:ext uri="{FF2B5EF4-FFF2-40B4-BE49-F238E27FC236}">
                <a16:creationId xmlns:a16="http://schemas.microsoft.com/office/drawing/2014/main" id="{C75F60FF-316C-41AB-B576-A2B9CBF2ED70}"/>
              </a:ext>
            </a:extLst>
          </p:cNvPr>
          <p:cNvPicPr>
            <a:picLocks noChangeAspect="1"/>
          </p:cNvPicPr>
          <p:nvPr/>
        </p:nvPicPr>
        <p:blipFill>
          <a:blip r:embed="rId2"/>
          <a:stretch>
            <a:fillRect/>
          </a:stretch>
        </p:blipFill>
        <p:spPr>
          <a:xfrm>
            <a:off x="2695653" y="5119091"/>
            <a:ext cx="1127858" cy="1603387"/>
          </a:xfrm>
          <a:prstGeom prst="rect">
            <a:avLst/>
          </a:prstGeom>
        </p:spPr>
      </p:pic>
      <p:sp>
        <p:nvSpPr>
          <p:cNvPr id="5" name="TextBox 4">
            <a:extLst>
              <a:ext uri="{FF2B5EF4-FFF2-40B4-BE49-F238E27FC236}">
                <a16:creationId xmlns:a16="http://schemas.microsoft.com/office/drawing/2014/main" id="{32B5D288-3681-4E14-A3FC-C7A5F881A11D}"/>
              </a:ext>
            </a:extLst>
          </p:cNvPr>
          <p:cNvSpPr txBox="1"/>
          <p:nvPr/>
        </p:nvSpPr>
        <p:spPr>
          <a:xfrm>
            <a:off x="625746" y="677671"/>
            <a:ext cx="705852" cy="584775"/>
          </a:xfrm>
          <a:prstGeom prst="rect">
            <a:avLst/>
          </a:prstGeom>
          <a:noFill/>
        </p:spPr>
        <p:txBody>
          <a:bodyPr wrap="square" rtlCol="0">
            <a:spAutoFit/>
          </a:bodyPr>
          <a:lstStyle/>
          <a:p>
            <a:r>
              <a:rPr lang="en-US" sz="3200" b="1" dirty="0"/>
              <a:t>5</a:t>
            </a:r>
            <a:endParaRPr lang="en-IN" sz="3200" b="1" dirty="0"/>
          </a:p>
        </p:txBody>
      </p:sp>
    </p:spTree>
    <p:extLst>
      <p:ext uri="{BB962C8B-B14F-4D97-AF65-F5344CB8AC3E}">
        <p14:creationId xmlns:p14="http://schemas.microsoft.com/office/powerpoint/2010/main" val="3845429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0F8B-05B3-4F56-ABBA-7341F862734B}"/>
              </a:ext>
            </a:extLst>
          </p:cNvPr>
          <p:cNvSpPr>
            <a:spLocks noGrp="1"/>
          </p:cNvSpPr>
          <p:nvPr>
            <p:ph type="title"/>
          </p:nvPr>
        </p:nvSpPr>
        <p:spPr>
          <a:xfrm>
            <a:off x="3690205" y="274253"/>
            <a:ext cx="6026290" cy="799173"/>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Procedure/Methodology</a:t>
            </a:r>
            <a:endParaRPr lang="en-IN" sz="40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61E8587-6F16-43E0-9ABE-8D43AFBC6DAC}"/>
              </a:ext>
            </a:extLst>
          </p:cNvPr>
          <p:cNvSpPr txBox="1"/>
          <p:nvPr/>
        </p:nvSpPr>
        <p:spPr>
          <a:xfrm>
            <a:off x="2703443" y="341906"/>
            <a:ext cx="9390490" cy="1015663"/>
          </a:xfrm>
          <a:prstGeom prst="rect">
            <a:avLst/>
          </a:prstGeom>
          <a:noFill/>
        </p:spPr>
        <p:txBody>
          <a:bodyPr wrap="square" rtlCol="0">
            <a:spAutoFit/>
          </a:bodyPr>
          <a:lstStyle/>
          <a:p>
            <a:r>
              <a:rPr lang="en-US" sz="6000" b="1" dirty="0">
                <a:solidFill>
                  <a:srgbClr val="002060"/>
                </a:solidFill>
              </a:rPr>
              <a:t>________________________</a:t>
            </a:r>
            <a:endParaRPr lang="en-IN" sz="6000" b="1" dirty="0">
              <a:solidFill>
                <a:srgbClr val="002060"/>
              </a:solidFill>
            </a:endParaRPr>
          </a:p>
        </p:txBody>
      </p:sp>
      <p:sp>
        <p:nvSpPr>
          <p:cNvPr id="4" name="TextBox 3">
            <a:extLst>
              <a:ext uri="{FF2B5EF4-FFF2-40B4-BE49-F238E27FC236}">
                <a16:creationId xmlns:a16="http://schemas.microsoft.com/office/drawing/2014/main" id="{7CF8DDE2-E65C-4765-A7CD-70D34602F324}"/>
              </a:ext>
            </a:extLst>
          </p:cNvPr>
          <p:cNvSpPr txBox="1"/>
          <p:nvPr/>
        </p:nvSpPr>
        <p:spPr>
          <a:xfrm>
            <a:off x="3784821" y="1328651"/>
            <a:ext cx="3776869"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Procedure</a:t>
            </a:r>
            <a:endParaRPr lang="en-IN" sz="32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D1B931C-E95C-4948-BB50-14FCA393F959}"/>
              </a:ext>
            </a:extLst>
          </p:cNvPr>
          <p:cNvSpPr txBox="1"/>
          <p:nvPr/>
        </p:nvSpPr>
        <p:spPr>
          <a:xfrm>
            <a:off x="3442915" y="2528516"/>
            <a:ext cx="7402664" cy="2308324"/>
          </a:xfrm>
          <a:prstGeom prst="rect">
            <a:avLst/>
          </a:prstGeom>
          <a:noFill/>
        </p:spPr>
        <p:txBody>
          <a:bodyPr wrap="square" rtlCol="0">
            <a:spAutoFit/>
          </a:bodyPr>
          <a:lstStyle/>
          <a:p>
            <a:r>
              <a:rPr lang="en-US" b="1" dirty="0" err="1"/>
              <a:t>Tkinter</a:t>
            </a:r>
            <a:r>
              <a:rPr lang="en-US" b="1" dirty="0"/>
              <a:t> Programming.</a:t>
            </a:r>
          </a:p>
          <a:p>
            <a:endParaRPr lang="en-US" b="1" dirty="0"/>
          </a:p>
          <a:p>
            <a:r>
              <a:rPr lang="en-IN" b="1" dirty="0"/>
              <a:t>Import the </a:t>
            </a:r>
            <a:r>
              <a:rPr lang="en-IN" b="1" dirty="0" err="1"/>
              <a:t>Tkinter</a:t>
            </a:r>
            <a:r>
              <a:rPr lang="en-IN" b="1" dirty="0"/>
              <a:t> module GUI application main window.</a:t>
            </a:r>
          </a:p>
          <a:p>
            <a:endParaRPr lang="en-IN" b="1" dirty="0"/>
          </a:p>
          <a:p>
            <a:r>
              <a:rPr lang="en-IN" b="1" dirty="0"/>
              <a:t>Add one or more of the widgets to the GUI application.</a:t>
            </a:r>
          </a:p>
          <a:p>
            <a:endParaRPr lang="en-IN" b="1" dirty="0"/>
          </a:p>
          <a:p>
            <a:r>
              <a:rPr lang="en-IN" b="1" dirty="0"/>
              <a:t>Enter the main event loop to take action against each event triggered by the user.</a:t>
            </a:r>
            <a:endParaRPr lang="en-US" b="1" dirty="0"/>
          </a:p>
        </p:txBody>
      </p:sp>
      <p:sp>
        <p:nvSpPr>
          <p:cNvPr id="13" name="Arrow: Chevron 12">
            <a:extLst>
              <a:ext uri="{FF2B5EF4-FFF2-40B4-BE49-F238E27FC236}">
                <a16:creationId xmlns:a16="http://schemas.microsoft.com/office/drawing/2014/main" id="{0EB274A5-1494-4FDC-A90F-E33B6EEAD0E0}"/>
              </a:ext>
            </a:extLst>
          </p:cNvPr>
          <p:cNvSpPr/>
          <p:nvPr/>
        </p:nvSpPr>
        <p:spPr>
          <a:xfrm>
            <a:off x="3166131" y="2636941"/>
            <a:ext cx="236519" cy="172959"/>
          </a:xfrm>
          <a:prstGeom prst="chevr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9" name="Arrow: Chevron 18">
            <a:extLst>
              <a:ext uri="{FF2B5EF4-FFF2-40B4-BE49-F238E27FC236}">
                <a16:creationId xmlns:a16="http://schemas.microsoft.com/office/drawing/2014/main" id="{480A51DE-49F4-4322-B82D-8C309523D927}"/>
              </a:ext>
            </a:extLst>
          </p:cNvPr>
          <p:cNvSpPr/>
          <p:nvPr/>
        </p:nvSpPr>
        <p:spPr>
          <a:xfrm>
            <a:off x="3166133" y="3171061"/>
            <a:ext cx="236519" cy="172959"/>
          </a:xfrm>
          <a:prstGeom prst="chevr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0" name="Arrow: Chevron 19">
            <a:extLst>
              <a:ext uri="{FF2B5EF4-FFF2-40B4-BE49-F238E27FC236}">
                <a16:creationId xmlns:a16="http://schemas.microsoft.com/office/drawing/2014/main" id="{931BBCF2-56D1-4315-B340-BD110F67BC09}"/>
              </a:ext>
            </a:extLst>
          </p:cNvPr>
          <p:cNvSpPr/>
          <p:nvPr/>
        </p:nvSpPr>
        <p:spPr>
          <a:xfrm>
            <a:off x="3166133" y="3716647"/>
            <a:ext cx="236519" cy="172959"/>
          </a:xfrm>
          <a:prstGeom prst="chevr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1" name="Arrow: Chevron 20">
            <a:extLst>
              <a:ext uri="{FF2B5EF4-FFF2-40B4-BE49-F238E27FC236}">
                <a16:creationId xmlns:a16="http://schemas.microsoft.com/office/drawing/2014/main" id="{8E4601B8-9642-441A-8131-C5230D02C480}"/>
              </a:ext>
            </a:extLst>
          </p:cNvPr>
          <p:cNvSpPr/>
          <p:nvPr/>
        </p:nvSpPr>
        <p:spPr>
          <a:xfrm>
            <a:off x="3166132" y="4262233"/>
            <a:ext cx="236519" cy="172959"/>
          </a:xfrm>
          <a:prstGeom prst="chevr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TextBox 5">
            <a:extLst>
              <a:ext uri="{FF2B5EF4-FFF2-40B4-BE49-F238E27FC236}">
                <a16:creationId xmlns:a16="http://schemas.microsoft.com/office/drawing/2014/main" id="{79004DF7-0AF5-43CD-A0E7-997CE6A66380}"/>
              </a:ext>
            </a:extLst>
          </p:cNvPr>
          <p:cNvSpPr txBox="1"/>
          <p:nvPr/>
        </p:nvSpPr>
        <p:spPr>
          <a:xfrm>
            <a:off x="577516" y="673839"/>
            <a:ext cx="834189" cy="584775"/>
          </a:xfrm>
          <a:prstGeom prst="rect">
            <a:avLst/>
          </a:prstGeom>
          <a:noFill/>
        </p:spPr>
        <p:txBody>
          <a:bodyPr wrap="square" rtlCol="0">
            <a:spAutoFit/>
          </a:bodyPr>
          <a:lstStyle/>
          <a:p>
            <a:r>
              <a:rPr lang="en-US" sz="3200" b="1" dirty="0"/>
              <a:t>6</a:t>
            </a:r>
            <a:endParaRPr lang="en-IN" sz="3200" b="1" dirty="0"/>
          </a:p>
        </p:txBody>
      </p:sp>
    </p:spTree>
    <p:extLst>
      <p:ext uri="{BB962C8B-B14F-4D97-AF65-F5344CB8AC3E}">
        <p14:creationId xmlns:p14="http://schemas.microsoft.com/office/powerpoint/2010/main" val="27351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2D5EDE-C889-498E-8729-B354C263B1B9}"/>
              </a:ext>
            </a:extLst>
          </p:cNvPr>
          <p:cNvPicPr>
            <a:picLocks noChangeAspect="1"/>
          </p:cNvPicPr>
          <p:nvPr/>
        </p:nvPicPr>
        <p:blipFill>
          <a:blip r:embed="rId2"/>
          <a:stretch>
            <a:fillRect/>
          </a:stretch>
        </p:blipFill>
        <p:spPr>
          <a:xfrm>
            <a:off x="4962045" y="2484038"/>
            <a:ext cx="2267909" cy="1889924"/>
          </a:xfrm>
          <a:prstGeom prst="rect">
            <a:avLst/>
          </a:prstGeom>
        </p:spPr>
      </p:pic>
      <p:sp>
        <p:nvSpPr>
          <p:cNvPr id="4" name="Arrow: Chevron 3">
            <a:extLst>
              <a:ext uri="{FF2B5EF4-FFF2-40B4-BE49-F238E27FC236}">
                <a16:creationId xmlns:a16="http://schemas.microsoft.com/office/drawing/2014/main" id="{428DF387-6B12-4DA8-BA2A-A11593E72B0D}"/>
              </a:ext>
            </a:extLst>
          </p:cNvPr>
          <p:cNvSpPr/>
          <p:nvPr/>
        </p:nvSpPr>
        <p:spPr>
          <a:xfrm>
            <a:off x="4721337" y="2619068"/>
            <a:ext cx="236519" cy="172959"/>
          </a:xfrm>
          <a:prstGeom prst="chevr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Arrow: Chevron 4">
            <a:extLst>
              <a:ext uri="{FF2B5EF4-FFF2-40B4-BE49-F238E27FC236}">
                <a16:creationId xmlns:a16="http://schemas.microsoft.com/office/drawing/2014/main" id="{160E83A9-1EA7-4D28-83DE-D5BF346443AA}"/>
              </a:ext>
            </a:extLst>
          </p:cNvPr>
          <p:cNvSpPr/>
          <p:nvPr/>
        </p:nvSpPr>
        <p:spPr>
          <a:xfrm>
            <a:off x="4721336" y="3096088"/>
            <a:ext cx="236519" cy="172959"/>
          </a:xfrm>
          <a:prstGeom prst="chevr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Arrow: Chevron 5">
            <a:extLst>
              <a:ext uri="{FF2B5EF4-FFF2-40B4-BE49-F238E27FC236}">
                <a16:creationId xmlns:a16="http://schemas.microsoft.com/office/drawing/2014/main" id="{ABCCF638-61B9-4475-A780-899251476239}"/>
              </a:ext>
            </a:extLst>
          </p:cNvPr>
          <p:cNvSpPr/>
          <p:nvPr/>
        </p:nvSpPr>
        <p:spPr>
          <a:xfrm>
            <a:off x="4725526" y="3598164"/>
            <a:ext cx="236519" cy="172959"/>
          </a:xfrm>
          <a:prstGeom prst="chevr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Arrow: Chevron 6">
            <a:extLst>
              <a:ext uri="{FF2B5EF4-FFF2-40B4-BE49-F238E27FC236}">
                <a16:creationId xmlns:a16="http://schemas.microsoft.com/office/drawing/2014/main" id="{8AE57F26-3747-4362-8804-7AC67A3AA850}"/>
              </a:ext>
            </a:extLst>
          </p:cNvPr>
          <p:cNvSpPr/>
          <p:nvPr/>
        </p:nvSpPr>
        <p:spPr>
          <a:xfrm>
            <a:off x="4717427" y="4075184"/>
            <a:ext cx="236519" cy="172959"/>
          </a:xfrm>
          <a:prstGeom prst="chevr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TextBox 8">
            <a:extLst>
              <a:ext uri="{FF2B5EF4-FFF2-40B4-BE49-F238E27FC236}">
                <a16:creationId xmlns:a16="http://schemas.microsoft.com/office/drawing/2014/main" id="{03693CAC-B3F2-4CD2-BBA4-8E3464E427EB}"/>
              </a:ext>
            </a:extLst>
          </p:cNvPr>
          <p:cNvSpPr txBox="1"/>
          <p:nvPr/>
        </p:nvSpPr>
        <p:spPr>
          <a:xfrm>
            <a:off x="5124615" y="177709"/>
            <a:ext cx="2731274" cy="707886"/>
          </a:xfrm>
          <a:prstGeom prst="rect">
            <a:avLst/>
          </a:prstGeom>
          <a:noFill/>
        </p:spPr>
        <p:txBody>
          <a:bodyPr wrap="square">
            <a:spAutoFit/>
          </a:bodyPr>
          <a:lstStyle/>
          <a:p>
            <a:r>
              <a:rPr lang="en-IN" sz="4000" b="1" dirty="0">
                <a:solidFill>
                  <a:srgbClr val="002060"/>
                </a:solidFill>
                <a:latin typeface="Times New Roman" panose="02020603050405020304" pitchFamily="18" charset="0"/>
                <a:cs typeface="Times New Roman" panose="02020603050405020304" pitchFamily="18" charset="0"/>
              </a:rPr>
              <a:t>SCOPE</a:t>
            </a:r>
            <a:endParaRPr lang="en-IN" sz="4000" dirty="0"/>
          </a:p>
        </p:txBody>
      </p:sp>
      <p:pic>
        <p:nvPicPr>
          <p:cNvPr id="11" name="Picture 10">
            <a:extLst>
              <a:ext uri="{FF2B5EF4-FFF2-40B4-BE49-F238E27FC236}">
                <a16:creationId xmlns:a16="http://schemas.microsoft.com/office/drawing/2014/main" id="{BE61E45F-D6EC-4B8B-A8BD-CFC8495916F4}"/>
              </a:ext>
            </a:extLst>
          </p:cNvPr>
          <p:cNvPicPr>
            <a:picLocks noChangeAspect="1"/>
          </p:cNvPicPr>
          <p:nvPr/>
        </p:nvPicPr>
        <p:blipFill>
          <a:blip r:embed="rId3"/>
          <a:stretch>
            <a:fillRect/>
          </a:stretch>
        </p:blipFill>
        <p:spPr>
          <a:xfrm>
            <a:off x="2699156" y="649488"/>
            <a:ext cx="9699577" cy="679524"/>
          </a:xfrm>
          <a:prstGeom prst="rect">
            <a:avLst/>
          </a:prstGeom>
        </p:spPr>
      </p:pic>
      <p:sp>
        <p:nvSpPr>
          <p:cNvPr id="2" name="TextBox 1">
            <a:extLst>
              <a:ext uri="{FF2B5EF4-FFF2-40B4-BE49-F238E27FC236}">
                <a16:creationId xmlns:a16="http://schemas.microsoft.com/office/drawing/2014/main" id="{C044AD43-8BC0-4FCD-88E9-13D20ACD2654}"/>
              </a:ext>
            </a:extLst>
          </p:cNvPr>
          <p:cNvSpPr txBox="1"/>
          <p:nvPr/>
        </p:nvSpPr>
        <p:spPr>
          <a:xfrm>
            <a:off x="708384" y="696862"/>
            <a:ext cx="449179" cy="584775"/>
          </a:xfrm>
          <a:prstGeom prst="rect">
            <a:avLst/>
          </a:prstGeom>
          <a:noFill/>
        </p:spPr>
        <p:txBody>
          <a:bodyPr wrap="square" rtlCol="0">
            <a:spAutoFit/>
          </a:bodyPr>
          <a:lstStyle/>
          <a:p>
            <a:r>
              <a:rPr lang="en-IN" sz="3200" b="1" dirty="0"/>
              <a:t>7</a:t>
            </a:r>
          </a:p>
        </p:txBody>
      </p:sp>
    </p:spTree>
    <p:extLst>
      <p:ext uri="{BB962C8B-B14F-4D97-AF65-F5344CB8AC3E}">
        <p14:creationId xmlns:p14="http://schemas.microsoft.com/office/powerpoint/2010/main" val="405282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9B06-142F-4ECF-972E-86B448723AE2}"/>
              </a:ext>
            </a:extLst>
          </p:cNvPr>
          <p:cNvSpPr>
            <a:spLocks noGrp="1"/>
          </p:cNvSpPr>
          <p:nvPr>
            <p:ph type="title"/>
          </p:nvPr>
        </p:nvSpPr>
        <p:spPr>
          <a:xfrm>
            <a:off x="4302456" y="2693437"/>
            <a:ext cx="5819556" cy="844893"/>
          </a:xfrm>
        </p:spPr>
        <p:txBody>
          <a:bodyPr>
            <a:noAutofit/>
          </a:bodyPr>
          <a:lstStyle/>
          <a:p>
            <a:r>
              <a:rPr lang="en-US" sz="4800" b="1" dirty="0">
                <a:solidFill>
                  <a:schemeClr val="tx1"/>
                </a:solidFill>
                <a:latin typeface="Times New Roman" panose="02020603050405020304" pitchFamily="18" charset="0"/>
                <a:cs typeface="Times New Roman" panose="02020603050405020304" pitchFamily="18" charset="0"/>
              </a:rPr>
              <a:t>SNAPSHOTS</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92316C-40C1-4127-B7F6-F2C23C886730}"/>
              </a:ext>
            </a:extLst>
          </p:cNvPr>
          <p:cNvSpPr txBox="1"/>
          <p:nvPr/>
        </p:nvSpPr>
        <p:spPr>
          <a:xfrm>
            <a:off x="577515" y="657726"/>
            <a:ext cx="681789" cy="584775"/>
          </a:xfrm>
          <a:prstGeom prst="rect">
            <a:avLst/>
          </a:prstGeom>
          <a:noFill/>
        </p:spPr>
        <p:txBody>
          <a:bodyPr wrap="square" rtlCol="0">
            <a:spAutoFit/>
          </a:bodyPr>
          <a:lstStyle/>
          <a:p>
            <a:r>
              <a:rPr lang="en-US" sz="3200" b="1" dirty="0"/>
              <a:t>8</a:t>
            </a:r>
            <a:endParaRPr lang="en-IN" sz="3200" b="1" dirty="0"/>
          </a:p>
        </p:txBody>
      </p:sp>
    </p:spTree>
    <p:extLst>
      <p:ext uri="{BB962C8B-B14F-4D97-AF65-F5344CB8AC3E}">
        <p14:creationId xmlns:p14="http://schemas.microsoft.com/office/powerpoint/2010/main" val="429490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9E41D-3AC7-4241-B337-6C13E70C8316}"/>
              </a:ext>
            </a:extLst>
          </p:cNvPr>
          <p:cNvSpPr txBox="1"/>
          <p:nvPr/>
        </p:nvSpPr>
        <p:spPr>
          <a:xfrm>
            <a:off x="3434964" y="79513"/>
            <a:ext cx="7601447" cy="707886"/>
          </a:xfrm>
          <a:prstGeom prst="rect">
            <a:avLst/>
          </a:prstGeom>
          <a:noFill/>
        </p:spPr>
        <p:txBody>
          <a:bodyPr wrap="square" rtlCol="0">
            <a:spAutoFit/>
          </a:bodyPr>
          <a:lstStyle/>
          <a:p>
            <a:r>
              <a:rPr lang="en-IN" sz="4000" b="1" dirty="0">
                <a:solidFill>
                  <a:srgbClr val="002060"/>
                </a:solidFill>
                <a:latin typeface="Times New Roman" panose="02020603050405020304" pitchFamily="18" charset="0"/>
                <a:cs typeface="Times New Roman" panose="02020603050405020304" pitchFamily="18" charset="0"/>
              </a:rPr>
              <a:t>First Research area Frontend</a:t>
            </a:r>
          </a:p>
        </p:txBody>
      </p:sp>
      <p:sp>
        <p:nvSpPr>
          <p:cNvPr id="3" name="TextBox 2">
            <a:extLst>
              <a:ext uri="{FF2B5EF4-FFF2-40B4-BE49-F238E27FC236}">
                <a16:creationId xmlns:a16="http://schemas.microsoft.com/office/drawing/2014/main" id="{7B971198-4E3A-48BC-9756-45EE997669E0}"/>
              </a:ext>
            </a:extLst>
          </p:cNvPr>
          <p:cNvSpPr txBox="1"/>
          <p:nvPr/>
        </p:nvSpPr>
        <p:spPr>
          <a:xfrm>
            <a:off x="3101009" y="137160"/>
            <a:ext cx="8476090" cy="1015663"/>
          </a:xfrm>
          <a:prstGeom prst="rect">
            <a:avLst/>
          </a:prstGeom>
          <a:noFill/>
        </p:spPr>
        <p:txBody>
          <a:bodyPr wrap="square" rtlCol="0">
            <a:spAutoFit/>
          </a:bodyPr>
          <a:lstStyle/>
          <a:p>
            <a:r>
              <a:rPr lang="en-IN" sz="6000" b="1" dirty="0">
                <a:solidFill>
                  <a:srgbClr val="002060"/>
                </a:solidFill>
              </a:rPr>
              <a:t>_____________________</a:t>
            </a:r>
          </a:p>
        </p:txBody>
      </p:sp>
      <p:sp>
        <p:nvSpPr>
          <p:cNvPr id="4" name="TextBox 3">
            <a:extLst>
              <a:ext uri="{FF2B5EF4-FFF2-40B4-BE49-F238E27FC236}">
                <a16:creationId xmlns:a16="http://schemas.microsoft.com/office/drawing/2014/main" id="{CC24E99D-6CAB-4FD7-A8B7-EDA67CF04E28}"/>
              </a:ext>
            </a:extLst>
          </p:cNvPr>
          <p:cNvSpPr txBox="1"/>
          <p:nvPr/>
        </p:nvSpPr>
        <p:spPr>
          <a:xfrm>
            <a:off x="3705308" y="1057614"/>
            <a:ext cx="4532243" cy="461665"/>
          </a:xfrm>
          <a:prstGeom prst="rect">
            <a:avLst/>
          </a:prstGeom>
          <a:noFill/>
        </p:spPr>
        <p:txBody>
          <a:bodyPr wrap="square" rtlCol="0">
            <a:spAutoFit/>
          </a:bodyPr>
          <a:lstStyle/>
          <a:p>
            <a:r>
              <a:rPr lang="en-IN" sz="2400" b="1" u="sng" dirty="0">
                <a:solidFill>
                  <a:schemeClr val="tx1">
                    <a:lumMod val="95000"/>
                    <a:lumOff val="5000"/>
                  </a:schemeClr>
                </a:solidFill>
                <a:latin typeface="Times New Roman" panose="02020603050405020304" pitchFamily="18" charset="0"/>
                <a:cs typeface="Times New Roman" panose="02020603050405020304" pitchFamily="18" charset="0"/>
              </a:rPr>
              <a:t>Supporting content</a:t>
            </a:r>
          </a:p>
        </p:txBody>
      </p:sp>
      <p:sp>
        <p:nvSpPr>
          <p:cNvPr id="5" name="TextBox 4">
            <a:extLst>
              <a:ext uri="{FF2B5EF4-FFF2-40B4-BE49-F238E27FC236}">
                <a16:creationId xmlns:a16="http://schemas.microsoft.com/office/drawing/2014/main" id="{A3E23BC8-ADDA-4EF0-B43D-3BECF2A8B74D}"/>
              </a:ext>
            </a:extLst>
          </p:cNvPr>
          <p:cNvSpPr txBox="1"/>
          <p:nvPr/>
        </p:nvSpPr>
        <p:spPr>
          <a:xfrm>
            <a:off x="2759102" y="1733385"/>
            <a:ext cx="9159903"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Firstly the LOGIN PAGE will appear which will ask for your “Username/Email” and “Password” and it will match the entered username and password from the database and if its get a match from the database it will take you the perform Inventory management system.</a:t>
            </a:r>
          </a:p>
        </p:txBody>
      </p:sp>
      <p:pic>
        <p:nvPicPr>
          <p:cNvPr id="7" name="Picture 6">
            <a:extLst>
              <a:ext uri="{FF2B5EF4-FFF2-40B4-BE49-F238E27FC236}">
                <a16:creationId xmlns:a16="http://schemas.microsoft.com/office/drawing/2014/main" id="{54776867-2E65-4E6B-B92C-12B9D3F21E76}"/>
              </a:ext>
            </a:extLst>
          </p:cNvPr>
          <p:cNvPicPr>
            <a:picLocks noChangeAspect="1"/>
          </p:cNvPicPr>
          <p:nvPr/>
        </p:nvPicPr>
        <p:blipFill>
          <a:blip r:embed="rId2"/>
          <a:stretch>
            <a:fillRect/>
          </a:stretch>
        </p:blipFill>
        <p:spPr>
          <a:xfrm>
            <a:off x="2170706" y="1152823"/>
            <a:ext cx="1025718" cy="1296179"/>
          </a:xfrm>
          <a:prstGeom prst="rect">
            <a:avLst/>
          </a:prstGeom>
        </p:spPr>
      </p:pic>
      <p:pic>
        <p:nvPicPr>
          <p:cNvPr id="8" name="Picture 7">
            <a:extLst>
              <a:ext uri="{FF2B5EF4-FFF2-40B4-BE49-F238E27FC236}">
                <a16:creationId xmlns:a16="http://schemas.microsoft.com/office/drawing/2014/main" id="{8F22AAEC-5A7F-42C6-9F32-5314352C94CB}"/>
              </a:ext>
            </a:extLst>
          </p:cNvPr>
          <p:cNvPicPr>
            <a:picLocks noChangeAspect="1"/>
          </p:cNvPicPr>
          <p:nvPr/>
        </p:nvPicPr>
        <p:blipFill>
          <a:blip r:embed="rId3"/>
          <a:stretch>
            <a:fillRect/>
          </a:stretch>
        </p:blipFill>
        <p:spPr>
          <a:xfrm>
            <a:off x="4012759" y="2848955"/>
            <a:ext cx="7023652" cy="3805694"/>
          </a:xfrm>
          <a:prstGeom prst="rect">
            <a:avLst/>
          </a:prstGeom>
        </p:spPr>
      </p:pic>
      <p:sp>
        <p:nvSpPr>
          <p:cNvPr id="6" name="TextBox 5">
            <a:extLst>
              <a:ext uri="{FF2B5EF4-FFF2-40B4-BE49-F238E27FC236}">
                <a16:creationId xmlns:a16="http://schemas.microsoft.com/office/drawing/2014/main" id="{DAA8B981-E26C-4AAC-A4CD-58B01F27D698}"/>
              </a:ext>
            </a:extLst>
          </p:cNvPr>
          <p:cNvSpPr txBox="1"/>
          <p:nvPr/>
        </p:nvSpPr>
        <p:spPr>
          <a:xfrm>
            <a:off x="614901" y="651041"/>
            <a:ext cx="729915" cy="584775"/>
          </a:xfrm>
          <a:prstGeom prst="rect">
            <a:avLst/>
          </a:prstGeom>
          <a:noFill/>
        </p:spPr>
        <p:txBody>
          <a:bodyPr wrap="square" rtlCol="0">
            <a:spAutoFit/>
          </a:bodyPr>
          <a:lstStyle/>
          <a:p>
            <a:r>
              <a:rPr lang="en-US" sz="3200" b="1" dirty="0"/>
              <a:t>9</a:t>
            </a:r>
            <a:endParaRPr lang="en-IN" sz="3200" b="1" dirty="0"/>
          </a:p>
        </p:txBody>
      </p:sp>
    </p:spTree>
    <p:extLst>
      <p:ext uri="{BB962C8B-B14F-4D97-AF65-F5344CB8AC3E}">
        <p14:creationId xmlns:p14="http://schemas.microsoft.com/office/powerpoint/2010/main" val="11127390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637</TotalTime>
  <Words>459</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Times New Roman</vt:lpstr>
      <vt:lpstr>Wingdings 3</vt:lpstr>
      <vt:lpstr>Wisp</vt:lpstr>
      <vt:lpstr>Inventory Management  System</vt:lpstr>
      <vt:lpstr>               Task Allocation</vt:lpstr>
      <vt:lpstr>Topics discussed in this presentation</vt:lpstr>
      <vt:lpstr>Introduction about Project</vt:lpstr>
      <vt:lpstr>Project Description</vt:lpstr>
      <vt:lpstr>Procedure/Methodology</vt:lpstr>
      <vt:lpstr>PowerPoint Presentation</vt:lpstr>
      <vt:lpstr>SNAPSHOTS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Sumit</dc:creator>
  <cp:lastModifiedBy>Sumit</cp:lastModifiedBy>
  <cp:revision>11</cp:revision>
  <dcterms:created xsi:type="dcterms:W3CDTF">2022-04-25T19:02:02Z</dcterms:created>
  <dcterms:modified xsi:type="dcterms:W3CDTF">2022-05-16T03:45:22Z</dcterms:modified>
</cp:coreProperties>
</file>