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2" r:id="rId4"/>
    <p:sldId id="257" r:id="rId5"/>
    <p:sldId id="259" r:id="rId6"/>
    <p:sldId id="258" r:id="rId7"/>
    <p:sldId id="261"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06C03-DCD0-46CC-A326-9E22AE43B4DF}"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7CDEB-45C1-4D0D-A338-716DA3185895}" type="slidenum">
              <a:rPr lang="en-US" smtClean="0"/>
              <a:t>‹#›</a:t>
            </a:fld>
            <a:endParaRPr lang="en-US"/>
          </a:p>
        </p:txBody>
      </p:sp>
    </p:spTree>
    <p:extLst>
      <p:ext uri="{BB962C8B-B14F-4D97-AF65-F5344CB8AC3E}">
        <p14:creationId xmlns:p14="http://schemas.microsoft.com/office/powerpoint/2010/main" val="171390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97CDEB-45C1-4D0D-A338-716DA3185895}" type="slidenum">
              <a:rPr lang="en-US" smtClean="0"/>
              <a:t>1</a:t>
            </a:fld>
            <a:endParaRPr lang="en-US"/>
          </a:p>
        </p:txBody>
      </p:sp>
    </p:spTree>
    <p:extLst>
      <p:ext uri="{BB962C8B-B14F-4D97-AF65-F5344CB8AC3E}">
        <p14:creationId xmlns:p14="http://schemas.microsoft.com/office/powerpoint/2010/main" val="222717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97CDEB-45C1-4D0D-A338-716DA3185895}" type="slidenum">
              <a:rPr lang="en-US" smtClean="0"/>
              <a:t>2</a:t>
            </a:fld>
            <a:endParaRPr lang="en-US"/>
          </a:p>
        </p:txBody>
      </p:sp>
    </p:spTree>
    <p:extLst>
      <p:ext uri="{BB962C8B-B14F-4D97-AF65-F5344CB8AC3E}">
        <p14:creationId xmlns:p14="http://schemas.microsoft.com/office/powerpoint/2010/main" val="303128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009E-8BDA-31DD-1BD5-3E945071F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DA93E7-A5CC-EF24-1FCA-D4CD75CF5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69632-264F-DE7B-49C7-A48B16BCB92B}"/>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5" name="Footer Placeholder 4">
            <a:extLst>
              <a:ext uri="{FF2B5EF4-FFF2-40B4-BE49-F238E27FC236}">
                <a16:creationId xmlns:a16="http://schemas.microsoft.com/office/drawing/2014/main" id="{8ED4BFFD-E0EB-4B81-BBBB-B09AD9197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C423C-8C89-9F8B-72D6-15C64CF31A52}"/>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388332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D7C2-0A74-E0BD-0712-FC43FDBDAA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F4A378-B6E2-6644-D3B1-A60FDB7CA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FDE7D-28BB-0F6C-6601-387D3A24C4A2}"/>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5" name="Footer Placeholder 4">
            <a:extLst>
              <a:ext uri="{FF2B5EF4-FFF2-40B4-BE49-F238E27FC236}">
                <a16:creationId xmlns:a16="http://schemas.microsoft.com/office/drawing/2014/main" id="{7405294E-983C-3405-1216-0E80C3BB0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88CC4-3097-FC4A-678C-DC4BA1D411C0}"/>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231284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48BF0-F3F0-5036-C5D3-BA69BFE91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7F4CBF-215B-7B16-E5EA-20AABAC69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76E63-8643-8349-D904-97484043F266}"/>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5" name="Footer Placeholder 4">
            <a:extLst>
              <a:ext uri="{FF2B5EF4-FFF2-40B4-BE49-F238E27FC236}">
                <a16:creationId xmlns:a16="http://schemas.microsoft.com/office/drawing/2014/main" id="{B4AA17F7-611A-DF09-A921-3AE90D8F4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A0ADD-E89E-7E86-FD93-83DC25608613}"/>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100256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6C70-A18E-02CF-4F08-34AD13771C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26A36-5BC6-6880-F882-05188521B4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54822-E6E8-BDAE-C9D7-835A66D67F29}"/>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5" name="Footer Placeholder 4">
            <a:extLst>
              <a:ext uri="{FF2B5EF4-FFF2-40B4-BE49-F238E27FC236}">
                <a16:creationId xmlns:a16="http://schemas.microsoft.com/office/drawing/2014/main" id="{90E40B46-130F-F5EA-FFBF-1C77BB5AC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805A7-F28C-625B-D371-E237FF500609}"/>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297344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F867-3797-3290-D918-8B28716BF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661C8-B9DC-5FC4-BEA3-315EA8741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ABCE1-56A3-AA47-A25C-8E90F3FB52C3}"/>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5" name="Footer Placeholder 4">
            <a:extLst>
              <a:ext uri="{FF2B5EF4-FFF2-40B4-BE49-F238E27FC236}">
                <a16:creationId xmlns:a16="http://schemas.microsoft.com/office/drawing/2014/main" id="{B974EA7E-3F0F-97C6-BF37-CF7946EB8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9F424-84C2-F02A-1924-184861CC1FD8}"/>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234773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B4E1-CD96-317F-3DDA-3B5911C65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72059-A3FB-1C13-2636-20A4DDA39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01C25-8BF9-1A63-A33E-75110BD6FD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3DFBA5-68D2-F11B-0688-3E9FF2770587}"/>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6" name="Footer Placeholder 5">
            <a:extLst>
              <a:ext uri="{FF2B5EF4-FFF2-40B4-BE49-F238E27FC236}">
                <a16:creationId xmlns:a16="http://schemas.microsoft.com/office/drawing/2014/main" id="{7C2AB11E-766A-147B-424A-2E8C434A9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F1306-077A-4ACC-E7F8-06A81205F5BA}"/>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321887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CD80-FE06-8ED4-8F45-617E35ED22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428D96-C645-D9C7-FDB2-4B951F13D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9E76E-9486-9FDC-DCE2-7E2CDA0BBC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ADE347-6FE4-6AED-E947-13EAD001C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8F8DD-B71C-54BE-C430-F41F1E8E4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BEC8FB-FAC2-FFDB-B390-D3B1E953CF9B}"/>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8" name="Footer Placeholder 7">
            <a:extLst>
              <a:ext uri="{FF2B5EF4-FFF2-40B4-BE49-F238E27FC236}">
                <a16:creationId xmlns:a16="http://schemas.microsoft.com/office/drawing/2014/main" id="{78121AD1-D415-8FE5-FC81-89DB5F80E6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54F87-298F-8B9E-FFF9-0F909EA89F20}"/>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115926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0F75-FC88-E504-034F-FEF242D4B5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4E790-25D1-4BC7-4B6A-3299C1CD87C6}"/>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4" name="Footer Placeholder 3">
            <a:extLst>
              <a:ext uri="{FF2B5EF4-FFF2-40B4-BE49-F238E27FC236}">
                <a16:creationId xmlns:a16="http://schemas.microsoft.com/office/drawing/2014/main" id="{9790FB8E-011C-35F7-F3D4-9CFC9E117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B79947-7D9F-623C-3A12-A391D7A70393}"/>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18061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F689D-F3C7-A673-3941-E36729BDCCF5}"/>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3" name="Footer Placeholder 2">
            <a:extLst>
              <a:ext uri="{FF2B5EF4-FFF2-40B4-BE49-F238E27FC236}">
                <a16:creationId xmlns:a16="http://schemas.microsoft.com/office/drawing/2014/main" id="{7C304130-A19D-CDF9-4F2A-CA04D5BD8D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C7A67E-838F-AF40-4624-B6094E7FD9CF}"/>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171377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8E0F-5B2B-3BAB-E1E6-EFDBD469C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F2697A-6B51-6186-C2C1-F681ED1F2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0DF9B5-089C-3FC6-7D50-5E24796B0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CDBD4-80BA-F03B-5FB5-809BD9D74B14}"/>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6" name="Footer Placeholder 5">
            <a:extLst>
              <a:ext uri="{FF2B5EF4-FFF2-40B4-BE49-F238E27FC236}">
                <a16:creationId xmlns:a16="http://schemas.microsoft.com/office/drawing/2014/main" id="{E9845B44-E756-1947-D13E-A7299353E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655BF-0E9E-8768-4E57-7B37642BBCF2}"/>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179353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262BF-82F0-97ED-7021-14995925B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5BAB1-55D6-0758-B1CD-1989BC7A6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F8615-41EA-B560-CF7D-4DF271A7C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8596E-3BC0-E1D0-E136-8E612F6B5005}"/>
              </a:ext>
            </a:extLst>
          </p:cNvPr>
          <p:cNvSpPr>
            <a:spLocks noGrp="1"/>
          </p:cNvSpPr>
          <p:nvPr>
            <p:ph type="dt" sz="half" idx="10"/>
          </p:nvPr>
        </p:nvSpPr>
        <p:spPr/>
        <p:txBody>
          <a:bodyPr/>
          <a:lstStyle/>
          <a:p>
            <a:fld id="{71B26AE7-A49F-4213-AC7E-EA26CB52E019}" type="datetimeFigureOut">
              <a:rPr lang="en-US" smtClean="0"/>
              <a:t>6/4/2024</a:t>
            </a:fld>
            <a:endParaRPr lang="en-US"/>
          </a:p>
        </p:txBody>
      </p:sp>
      <p:sp>
        <p:nvSpPr>
          <p:cNvPr id="6" name="Footer Placeholder 5">
            <a:extLst>
              <a:ext uri="{FF2B5EF4-FFF2-40B4-BE49-F238E27FC236}">
                <a16:creationId xmlns:a16="http://schemas.microsoft.com/office/drawing/2014/main" id="{AE990F61-F023-DEE9-2658-AA1C2A8EA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BF733-D4E6-0ECA-B322-56AD80A2399B}"/>
              </a:ext>
            </a:extLst>
          </p:cNvPr>
          <p:cNvSpPr>
            <a:spLocks noGrp="1"/>
          </p:cNvSpPr>
          <p:nvPr>
            <p:ph type="sldNum" sz="quarter" idx="12"/>
          </p:nvPr>
        </p:nvSpPr>
        <p:spPr/>
        <p:txBody>
          <a:bodyPr/>
          <a:lstStyle/>
          <a:p>
            <a:fld id="{151BFD6E-562B-45BF-B24C-346047AD5953}" type="slidenum">
              <a:rPr lang="en-US" smtClean="0"/>
              <a:t>‹#›</a:t>
            </a:fld>
            <a:endParaRPr lang="en-US"/>
          </a:p>
        </p:txBody>
      </p:sp>
    </p:spTree>
    <p:extLst>
      <p:ext uri="{BB962C8B-B14F-4D97-AF65-F5344CB8AC3E}">
        <p14:creationId xmlns:p14="http://schemas.microsoft.com/office/powerpoint/2010/main" val="153839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B1398-85E8-C639-EAC1-BB4717FCD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3D8694-4F7E-F920-A831-2A2F6A8DB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F6FFA-CA45-A93B-8869-6B0BC222E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6AE7-A49F-4213-AC7E-EA26CB52E019}" type="datetimeFigureOut">
              <a:rPr lang="en-US" smtClean="0"/>
              <a:t>6/4/2024</a:t>
            </a:fld>
            <a:endParaRPr lang="en-US"/>
          </a:p>
        </p:txBody>
      </p:sp>
      <p:sp>
        <p:nvSpPr>
          <p:cNvPr id="5" name="Footer Placeholder 4">
            <a:extLst>
              <a:ext uri="{FF2B5EF4-FFF2-40B4-BE49-F238E27FC236}">
                <a16:creationId xmlns:a16="http://schemas.microsoft.com/office/drawing/2014/main" id="{EF743A5F-C5B7-6CA9-44F6-9C7DC91FB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5D31FD-DD42-8D0F-DAFF-335CEA74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BFD6E-562B-45BF-B24C-346047AD5953}" type="slidenum">
              <a:rPr lang="en-US" smtClean="0"/>
              <a:t>‹#›</a:t>
            </a:fld>
            <a:endParaRPr lang="en-US"/>
          </a:p>
        </p:txBody>
      </p:sp>
    </p:spTree>
    <p:extLst>
      <p:ext uri="{BB962C8B-B14F-4D97-AF65-F5344CB8AC3E}">
        <p14:creationId xmlns:p14="http://schemas.microsoft.com/office/powerpoint/2010/main" val="486586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F774797D-FB5E-D6EE-D6AF-05387FD00ACB}"/>
              </a:ext>
            </a:extLst>
          </p:cNvPr>
          <p:cNvSpPr txBox="1"/>
          <p:nvPr/>
        </p:nvSpPr>
        <p:spPr>
          <a:xfrm>
            <a:off x="2990831" y="-15489"/>
            <a:ext cx="9304953"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dirty="0">
                <a:ln w="12700">
                  <a:solidFill>
                    <a:schemeClr val="bg1"/>
                  </a:solidFill>
                  <a:prstDash val="solid"/>
                </a:ln>
                <a:solidFill>
                  <a:srgbClr val="C000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Centre For Development Of</a:t>
            </a:r>
          </a:p>
        </p:txBody>
      </p:sp>
      <p:sp>
        <p:nvSpPr>
          <p:cNvPr id="5" name="TextBox 10">
            <a:extLst>
              <a:ext uri="{FF2B5EF4-FFF2-40B4-BE49-F238E27FC236}">
                <a16:creationId xmlns:a16="http://schemas.microsoft.com/office/drawing/2014/main" id="{EA93F2AD-1E90-33D4-0677-DCF9FE792633}"/>
              </a:ext>
            </a:extLst>
          </p:cNvPr>
          <p:cNvSpPr txBox="1"/>
          <p:nvPr/>
        </p:nvSpPr>
        <p:spPr>
          <a:xfrm>
            <a:off x="2799182" y="816987"/>
            <a:ext cx="939281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dirty="0">
                <a:ln w="12700">
                  <a:solidFill>
                    <a:schemeClr val="bg1"/>
                  </a:solidFill>
                  <a:prstDash val="solid"/>
                </a:ln>
                <a:solidFill>
                  <a:srgbClr val="C000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Advanced Computing, Mohali</a:t>
            </a:r>
          </a:p>
        </p:txBody>
      </p:sp>
      <p:pic>
        <p:nvPicPr>
          <p:cNvPr id="7" name="Picture 6">
            <a:extLst>
              <a:ext uri="{FF2B5EF4-FFF2-40B4-BE49-F238E27FC236}">
                <a16:creationId xmlns:a16="http://schemas.microsoft.com/office/drawing/2014/main" id="{6316DD71-4BD7-017C-9D9E-244FC79B2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2" y="58414"/>
            <a:ext cx="3861307" cy="2065646"/>
          </a:xfrm>
          <a:prstGeom prst="rect">
            <a:avLst/>
          </a:prstGeom>
        </p:spPr>
      </p:pic>
      <p:sp>
        <p:nvSpPr>
          <p:cNvPr id="8" name="Rectangle: Rounded Corners 7">
            <a:extLst>
              <a:ext uri="{FF2B5EF4-FFF2-40B4-BE49-F238E27FC236}">
                <a16:creationId xmlns:a16="http://schemas.microsoft.com/office/drawing/2014/main" id="{6AD010DB-3355-49AC-C0BB-20BBAB239A2A}"/>
              </a:ext>
            </a:extLst>
          </p:cNvPr>
          <p:cNvSpPr/>
          <p:nvPr/>
        </p:nvSpPr>
        <p:spPr>
          <a:xfrm>
            <a:off x="2081334" y="2163060"/>
            <a:ext cx="2397360" cy="634268"/>
          </a:xfrm>
          <a:prstGeom prst="roundRect">
            <a:avLst/>
          </a:prstGeom>
          <a:solidFill>
            <a:schemeClr val="accent6">
              <a:lumMod val="75000"/>
            </a:schemeClr>
          </a:solidFill>
          <a:ln>
            <a:solidFill>
              <a:schemeClr val="accent6">
                <a:lumMod val="75000"/>
              </a:schemeClr>
            </a:solidFill>
          </a:ln>
          <a:effectLst>
            <a:innerShdw blurRad="63500" dist="508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Project On</a:t>
            </a:r>
          </a:p>
        </p:txBody>
      </p:sp>
      <p:sp>
        <p:nvSpPr>
          <p:cNvPr id="9" name="TextBox 17">
            <a:extLst>
              <a:ext uri="{FF2B5EF4-FFF2-40B4-BE49-F238E27FC236}">
                <a16:creationId xmlns:a16="http://schemas.microsoft.com/office/drawing/2014/main" id="{80A83057-9A0D-D011-AA0B-FD0639546F1E}"/>
              </a:ext>
            </a:extLst>
          </p:cNvPr>
          <p:cNvSpPr txBox="1"/>
          <p:nvPr/>
        </p:nvSpPr>
        <p:spPr>
          <a:xfrm>
            <a:off x="1118816" y="3105371"/>
            <a:ext cx="10954996"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ln w="6600">
                  <a:solidFill>
                    <a:srgbClr val="FF0000"/>
                  </a:solidFill>
                  <a:prstDash val="solid"/>
                </a:ln>
                <a:solidFill>
                  <a:srgbClr val="C00000"/>
                </a:solidFill>
                <a:effectLst>
                  <a:outerShdw blurRad="75057" dist="38100" dir="5400000" sy="-20000" rotWithShape="0">
                    <a:prstClr val="black">
                      <a:alpha val="25000"/>
                    </a:prstClr>
                  </a:outerShdw>
                </a:effectLst>
                <a:latin typeface="Times New Roman" panose="02020603050405020304" pitchFamily="18" charset="0"/>
                <a:cs typeface="Times New Roman" panose="02020603050405020304" pitchFamily="18" charset="0"/>
              </a:rPr>
              <a:t>EDUCATION APPLICATION SYSTEM</a:t>
            </a:r>
          </a:p>
        </p:txBody>
      </p:sp>
      <p:sp>
        <p:nvSpPr>
          <p:cNvPr id="10" name="TextBox 26">
            <a:extLst>
              <a:ext uri="{FF2B5EF4-FFF2-40B4-BE49-F238E27FC236}">
                <a16:creationId xmlns:a16="http://schemas.microsoft.com/office/drawing/2014/main" id="{EDF4E88B-5DC1-B751-2400-10308539A04A}"/>
              </a:ext>
            </a:extLst>
          </p:cNvPr>
          <p:cNvSpPr txBox="1"/>
          <p:nvPr/>
        </p:nvSpPr>
        <p:spPr>
          <a:xfrm>
            <a:off x="8125816" y="4700201"/>
            <a:ext cx="369824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latin typeface="Times New Roman" panose="02020603050405020304" pitchFamily="18" charset="0"/>
                <a:cs typeface="Times New Roman" panose="02020603050405020304" pitchFamily="18" charset="0"/>
              </a:rPr>
              <a:t>Project Co-Ordinator</a:t>
            </a:r>
          </a:p>
        </p:txBody>
      </p:sp>
      <p:sp>
        <p:nvSpPr>
          <p:cNvPr id="11" name="TextBox 25">
            <a:extLst>
              <a:ext uri="{FF2B5EF4-FFF2-40B4-BE49-F238E27FC236}">
                <a16:creationId xmlns:a16="http://schemas.microsoft.com/office/drawing/2014/main" id="{DE20F066-3998-FF2B-DC52-C08A0AE9A8E5}"/>
              </a:ext>
            </a:extLst>
          </p:cNvPr>
          <p:cNvSpPr txBox="1"/>
          <p:nvPr/>
        </p:nvSpPr>
        <p:spPr>
          <a:xfrm>
            <a:off x="8262195" y="5301422"/>
            <a:ext cx="2925210" cy="8735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b="1" dirty="0">
                <a:latin typeface="Times New Roman" panose="02020603050405020304" pitchFamily="18" charset="0"/>
                <a:cs typeface="Times New Roman" panose="02020603050405020304" pitchFamily="18" charset="0"/>
              </a:rPr>
              <a:t>Er. </a:t>
            </a:r>
            <a:r>
              <a:rPr lang="en-US" b="1" dirty="0" err="1">
                <a:latin typeface="Times New Roman" panose="02020603050405020304" pitchFamily="18" charset="0"/>
                <a:cs typeface="Times New Roman" panose="02020603050405020304" pitchFamily="18" charset="0"/>
              </a:rPr>
              <a:t>Sumandeep</a:t>
            </a:r>
            <a:r>
              <a:rPr lang="en-US" b="1" dirty="0">
                <a:latin typeface="Times New Roman" panose="02020603050405020304" pitchFamily="18" charset="0"/>
                <a:cs typeface="Times New Roman" panose="02020603050405020304" pitchFamily="18" charset="0"/>
              </a:rPr>
              <a:t> Singh</a:t>
            </a:r>
          </a:p>
          <a:p>
            <a:pPr>
              <a:lnSpc>
                <a:spcPct val="150000"/>
              </a:lnSpc>
            </a:pPr>
            <a:r>
              <a:rPr lang="en-US" b="1" dirty="0">
                <a:latin typeface="Times New Roman" panose="02020603050405020304" pitchFamily="18" charset="0"/>
                <a:cs typeface="Times New Roman" panose="02020603050405020304" pitchFamily="18" charset="0"/>
              </a:rPr>
              <a:t>Project Engineer</a:t>
            </a:r>
          </a:p>
        </p:txBody>
      </p:sp>
      <p:sp>
        <p:nvSpPr>
          <p:cNvPr id="12" name="TextBox 26">
            <a:extLst>
              <a:ext uri="{FF2B5EF4-FFF2-40B4-BE49-F238E27FC236}">
                <a16:creationId xmlns:a16="http://schemas.microsoft.com/office/drawing/2014/main" id="{8985CA9B-170D-CAB0-B0FB-3B68ED5ABBDD}"/>
              </a:ext>
            </a:extLst>
          </p:cNvPr>
          <p:cNvSpPr txBox="1"/>
          <p:nvPr/>
        </p:nvSpPr>
        <p:spPr>
          <a:xfrm>
            <a:off x="664436" y="4700201"/>
            <a:ext cx="369824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latin typeface="Times New Roman" panose="02020603050405020304" pitchFamily="18" charset="0"/>
                <a:cs typeface="Times New Roman" panose="02020603050405020304" pitchFamily="18" charset="0"/>
              </a:rPr>
              <a:t>Presented by -</a:t>
            </a:r>
          </a:p>
        </p:txBody>
      </p:sp>
      <p:sp>
        <p:nvSpPr>
          <p:cNvPr id="13" name="TextBox 25">
            <a:extLst>
              <a:ext uri="{FF2B5EF4-FFF2-40B4-BE49-F238E27FC236}">
                <a16:creationId xmlns:a16="http://schemas.microsoft.com/office/drawing/2014/main" id="{E6DBB2F3-F6DD-FCBE-7E57-AA4813BC539E}"/>
              </a:ext>
            </a:extLst>
          </p:cNvPr>
          <p:cNvSpPr txBox="1"/>
          <p:nvPr/>
        </p:nvSpPr>
        <p:spPr>
          <a:xfrm>
            <a:off x="782155" y="5310753"/>
            <a:ext cx="2925210" cy="12890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b="1">
                <a:latin typeface="Times New Roman" panose="02020603050405020304" pitchFamily="18" charset="0"/>
                <a:cs typeface="Times New Roman" panose="02020603050405020304" pitchFamily="18" charset="0"/>
              </a:rPr>
              <a:t>Abhiraj</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Vikas Gautam</a:t>
            </a:r>
          </a:p>
          <a:p>
            <a:pPr>
              <a:lnSpc>
                <a:spcPct val="150000"/>
              </a:lnSpc>
            </a:pPr>
            <a:r>
              <a:rPr lang="en-US" b="1">
                <a:latin typeface="Times New Roman" panose="02020603050405020304" pitchFamily="18" charset="0"/>
                <a:cs typeface="Times New Roman" panose="02020603050405020304" pitchFamily="18" charset="0"/>
              </a:rPr>
              <a:t>Sumit </a:t>
            </a:r>
            <a:r>
              <a:rPr lang="en-US" b="1" dirty="0">
                <a:latin typeface="Times New Roman" panose="02020603050405020304" pitchFamily="18" charset="0"/>
                <a:cs typeface="Times New Roman" panose="02020603050405020304" pitchFamily="18" charset="0"/>
              </a:rPr>
              <a:t>Kumar Giri</a:t>
            </a:r>
          </a:p>
        </p:txBody>
      </p:sp>
    </p:spTree>
    <p:extLst>
      <p:ext uri="{BB962C8B-B14F-4D97-AF65-F5344CB8AC3E}">
        <p14:creationId xmlns:p14="http://schemas.microsoft.com/office/powerpoint/2010/main" val="319945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C05D16C-EC2B-10A5-E5E4-2120D71DDAE9}"/>
              </a:ext>
            </a:extLst>
          </p:cNvPr>
          <p:cNvSpPr/>
          <p:nvPr/>
        </p:nvSpPr>
        <p:spPr>
          <a:xfrm>
            <a:off x="427458" y="82117"/>
            <a:ext cx="2315742" cy="50898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COMPONENTS</a:t>
            </a:r>
          </a:p>
        </p:txBody>
      </p:sp>
      <p:sp>
        <p:nvSpPr>
          <p:cNvPr id="5" name="TextBox 4">
            <a:extLst>
              <a:ext uri="{FF2B5EF4-FFF2-40B4-BE49-F238E27FC236}">
                <a16:creationId xmlns:a16="http://schemas.microsoft.com/office/drawing/2014/main" id="{B9B4EFC4-A98B-D497-67F2-DD3F7E15281F}"/>
              </a:ext>
            </a:extLst>
          </p:cNvPr>
          <p:cNvSpPr txBox="1"/>
          <p:nvPr/>
        </p:nvSpPr>
        <p:spPr>
          <a:xfrm>
            <a:off x="557406" y="591104"/>
            <a:ext cx="11077187" cy="15254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component is the basic building block of Angular. It has a selector, template, style, and other properties, and it specifies the metadata required to process the component.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In Angular, a Component is a piece of code that represents a view. It is responsible for rendering the content and handling user interactions with the view.</a:t>
            </a:r>
          </a:p>
        </p:txBody>
      </p:sp>
      <p:sp>
        <p:nvSpPr>
          <p:cNvPr id="7" name="Rectangle: Rounded Corners 6">
            <a:extLst>
              <a:ext uri="{FF2B5EF4-FFF2-40B4-BE49-F238E27FC236}">
                <a16:creationId xmlns:a16="http://schemas.microsoft.com/office/drawing/2014/main" id="{61D53084-FAFF-CB11-7E95-B1BD3EF3CDD6}"/>
              </a:ext>
            </a:extLst>
          </p:cNvPr>
          <p:cNvSpPr/>
          <p:nvPr/>
        </p:nvSpPr>
        <p:spPr>
          <a:xfrm>
            <a:off x="427458" y="2203277"/>
            <a:ext cx="2045154" cy="508988"/>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SERVICES</a:t>
            </a:r>
          </a:p>
        </p:txBody>
      </p:sp>
      <p:sp>
        <p:nvSpPr>
          <p:cNvPr id="2" name="TextBox 1">
            <a:extLst>
              <a:ext uri="{FF2B5EF4-FFF2-40B4-BE49-F238E27FC236}">
                <a16:creationId xmlns:a16="http://schemas.microsoft.com/office/drawing/2014/main" id="{91F9B0AF-AE93-02C4-A574-B887BDE1177A}"/>
              </a:ext>
            </a:extLst>
          </p:cNvPr>
          <p:cNvSpPr txBox="1"/>
          <p:nvPr/>
        </p:nvSpPr>
        <p:spPr>
          <a:xfrm>
            <a:off x="551187" y="2744163"/>
            <a:ext cx="11077186" cy="124290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Angular services provide a way for you to separate Angular app data and functions that can be used by multiple components in your app. To be used by multiple components, a service must be made injectable</a:t>
            </a:r>
            <a:r>
              <a:rPr lang="en-US" dirty="0"/>
              <a: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Services used to provide background functionality not directly related to views such as fetching data.</a:t>
            </a:r>
          </a:p>
        </p:txBody>
      </p:sp>
      <p:sp>
        <p:nvSpPr>
          <p:cNvPr id="3" name="Rectangle: Rounded Corners 2">
            <a:extLst>
              <a:ext uri="{FF2B5EF4-FFF2-40B4-BE49-F238E27FC236}">
                <a16:creationId xmlns:a16="http://schemas.microsoft.com/office/drawing/2014/main" id="{E71C01E0-4764-F03B-72C8-5A13C616D6F7}"/>
              </a:ext>
            </a:extLst>
          </p:cNvPr>
          <p:cNvSpPr/>
          <p:nvPr/>
        </p:nvSpPr>
        <p:spPr>
          <a:xfrm>
            <a:off x="427458" y="4108664"/>
            <a:ext cx="2399718" cy="508988"/>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INTERCEPTOR</a:t>
            </a:r>
          </a:p>
        </p:txBody>
      </p:sp>
      <p:sp>
        <p:nvSpPr>
          <p:cNvPr id="6" name="TextBox 5">
            <a:extLst>
              <a:ext uri="{FF2B5EF4-FFF2-40B4-BE49-F238E27FC236}">
                <a16:creationId xmlns:a16="http://schemas.microsoft.com/office/drawing/2014/main" id="{452E4B8C-B340-D976-AAEB-9CB607689D01}"/>
              </a:ext>
            </a:extLst>
          </p:cNvPr>
          <p:cNvSpPr txBox="1"/>
          <p:nvPr/>
        </p:nvSpPr>
        <p:spPr>
          <a:xfrm>
            <a:off x="551187" y="4878099"/>
            <a:ext cx="11083406" cy="15254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HTTP Interceptors are a concept in web development and server-side programming, typically associated with web frameworks and libraries.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They can be used to perform various tasks related to HTTP requests and responses, such as adding headers, handling errors, modifying the request or response data, logging, authentication, etc.</a:t>
            </a:r>
          </a:p>
        </p:txBody>
      </p:sp>
      <p:sp>
        <p:nvSpPr>
          <p:cNvPr id="8" name="Oval 7">
            <a:extLst>
              <a:ext uri="{FF2B5EF4-FFF2-40B4-BE49-F238E27FC236}">
                <a16:creationId xmlns:a16="http://schemas.microsoft.com/office/drawing/2014/main" id="{6FF9D095-78FD-3609-17A6-4A87F84735B0}"/>
              </a:ext>
            </a:extLst>
          </p:cNvPr>
          <p:cNvSpPr/>
          <p:nvPr/>
        </p:nvSpPr>
        <p:spPr>
          <a:xfrm>
            <a:off x="11260427" y="6108564"/>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66557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4721E9B-6212-4F2C-2E55-D9A02D82E20E}"/>
              </a:ext>
            </a:extLst>
          </p:cNvPr>
          <p:cNvSpPr/>
          <p:nvPr/>
        </p:nvSpPr>
        <p:spPr>
          <a:xfrm>
            <a:off x="3528330" y="96112"/>
            <a:ext cx="4486666" cy="65966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INTRODUCTION OF MYSQL</a:t>
            </a:r>
          </a:p>
        </p:txBody>
      </p:sp>
      <p:sp>
        <p:nvSpPr>
          <p:cNvPr id="5" name="TextBox 4">
            <a:extLst>
              <a:ext uri="{FF2B5EF4-FFF2-40B4-BE49-F238E27FC236}">
                <a16:creationId xmlns:a16="http://schemas.microsoft.com/office/drawing/2014/main" id="{59635C23-1D39-3751-111A-11DF56ACE745}"/>
              </a:ext>
            </a:extLst>
          </p:cNvPr>
          <p:cNvSpPr txBox="1"/>
          <p:nvPr/>
        </p:nvSpPr>
        <p:spPr>
          <a:xfrm>
            <a:off x="531845" y="877077"/>
            <a:ext cx="8574833" cy="15254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MySQL is a relational database management system (RDBMS) developed by Oracle that is based on structured query language (SQL).</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open-source nature, stability, and rich feature set, paired with ongoing development and support from Oracle, have meant that internet-critical organizations such as Facebook, Twitter etc. </a:t>
            </a:r>
          </a:p>
        </p:txBody>
      </p:sp>
      <p:sp>
        <p:nvSpPr>
          <p:cNvPr id="7" name="Rectangle: Rounded Corners 6">
            <a:extLst>
              <a:ext uri="{FF2B5EF4-FFF2-40B4-BE49-F238E27FC236}">
                <a16:creationId xmlns:a16="http://schemas.microsoft.com/office/drawing/2014/main" id="{68B2795F-6E21-164D-B8EE-CA1DAB892688}"/>
              </a:ext>
            </a:extLst>
          </p:cNvPr>
          <p:cNvSpPr/>
          <p:nvPr/>
        </p:nvSpPr>
        <p:spPr>
          <a:xfrm>
            <a:off x="660724" y="2612268"/>
            <a:ext cx="3267464" cy="508988"/>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STORE PROCEDURE</a:t>
            </a:r>
          </a:p>
        </p:txBody>
      </p:sp>
      <p:sp>
        <p:nvSpPr>
          <p:cNvPr id="10" name="TextBox 9">
            <a:extLst>
              <a:ext uri="{FF2B5EF4-FFF2-40B4-BE49-F238E27FC236}">
                <a16:creationId xmlns:a16="http://schemas.microsoft.com/office/drawing/2014/main" id="{6ECBF5E4-3141-902B-BBA7-19C27168DEE9}"/>
              </a:ext>
            </a:extLst>
          </p:cNvPr>
          <p:cNvSpPr txBox="1"/>
          <p:nvPr/>
        </p:nvSpPr>
        <p:spPr>
          <a:xfrm>
            <a:off x="895739" y="3331029"/>
            <a:ext cx="10720873" cy="7867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stored procedure in SQL is a group of SQL queries that can be saved and reused multiple times. It is very useful as it reduces the need for rewriting SQL queries. It enhances efficiency, reusability, and security in database management.</a:t>
            </a:r>
          </a:p>
        </p:txBody>
      </p:sp>
      <p:sp>
        <p:nvSpPr>
          <p:cNvPr id="2" name="Oval 1">
            <a:extLst>
              <a:ext uri="{FF2B5EF4-FFF2-40B4-BE49-F238E27FC236}">
                <a16:creationId xmlns:a16="http://schemas.microsoft.com/office/drawing/2014/main" id="{6FF9D095-78FD-3609-17A6-4A87F84735B0}"/>
              </a:ext>
            </a:extLst>
          </p:cNvPr>
          <p:cNvSpPr/>
          <p:nvPr/>
        </p:nvSpPr>
        <p:spPr>
          <a:xfrm>
            <a:off x="11236226" y="6094756"/>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a:t>
            </a:r>
          </a:p>
        </p:txBody>
      </p:sp>
      <p:pic>
        <p:nvPicPr>
          <p:cNvPr id="6" name="Picture 5">
            <a:extLst>
              <a:ext uri="{FF2B5EF4-FFF2-40B4-BE49-F238E27FC236}">
                <a16:creationId xmlns:a16="http://schemas.microsoft.com/office/drawing/2014/main" id="{2689EDCF-FD7E-B4B5-1527-F702122D2B22}"/>
              </a:ext>
            </a:extLst>
          </p:cNvPr>
          <p:cNvPicPr>
            <a:picLocks noChangeAspect="1"/>
          </p:cNvPicPr>
          <p:nvPr/>
        </p:nvPicPr>
        <p:blipFill>
          <a:blip r:embed="rId2"/>
          <a:stretch>
            <a:fillRect/>
          </a:stretch>
        </p:blipFill>
        <p:spPr>
          <a:xfrm>
            <a:off x="9225223" y="95382"/>
            <a:ext cx="2671308" cy="3151672"/>
          </a:xfrm>
          <a:prstGeom prst="rect">
            <a:avLst/>
          </a:prstGeom>
        </p:spPr>
      </p:pic>
      <p:pic>
        <p:nvPicPr>
          <p:cNvPr id="9" name="Picture 8">
            <a:extLst>
              <a:ext uri="{FF2B5EF4-FFF2-40B4-BE49-F238E27FC236}">
                <a16:creationId xmlns:a16="http://schemas.microsoft.com/office/drawing/2014/main" id="{1F601E3F-024D-A7E7-CAC7-C3981B3B04F0}"/>
              </a:ext>
            </a:extLst>
          </p:cNvPr>
          <p:cNvPicPr>
            <a:picLocks noChangeAspect="1"/>
          </p:cNvPicPr>
          <p:nvPr/>
        </p:nvPicPr>
        <p:blipFill>
          <a:blip r:embed="rId3"/>
          <a:stretch>
            <a:fillRect/>
          </a:stretch>
        </p:blipFill>
        <p:spPr>
          <a:xfrm>
            <a:off x="1371502" y="4263362"/>
            <a:ext cx="8086725" cy="2466975"/>
          </a:xfrm>
          <a:prstGeom prst="rect">
            <a:avLst/>
          </a:prstGeom>
        </p:spPr>
      </p:pic>
    </p:spTree>
    <p:extLst>
      <p:ext uri="{BB962C8B-B14F-4D97-AF65-F5344CB8AC3E}">
        <p14:creationId xmlns:p14="http://schemas.microsoft.com/office/powerpoint/2010/main" val="310147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5C4C90-DE86-7ADA-8EA4-CF4290BB1352}"/>
              </a:ext>
            </a:extLst>
          </p:cNvPr>
          <p:cNvPicPr>
            <a:picLocks noChangeAspect="1"/>
          </p:cNvPicPr>
          <p:nvPr/>
        </p:nvPicPr>
        <p:blipFill>
          <a:blip r:embed="rId2"/>
          <a:stretch>
            <a:fillRect/>
          </a:stretch>
        </p:blipFill>
        <p:spPr>
          <a:xfrm>
            <a:off x="0" y="-30480"/>
            <a:ext cx="12192000" cy="6918960"/>
          </a:xfrm>
          <a:prstGeom prst="rect">
            <a:avLst/>
          </a:prstGeom>
        </p:spPr>
      </p:pic>
      <p:pic>
        <p:nvPicPr>
          <p:cNvPr id="5" name="Picture 4">
            <a:extLst>
              <a:ext uri="{FF2B5EF4-FFF2-40B4-BE49-F238E27FC236}">
                <a16:creationId xmlns:a16="http://schemas.microsoft.com/office/drawing/2014/main" id="{2121B9E7-5741-1C07-56B7-1F783981C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837" y="1391704"/>
            <a:ext cx="6083744" cy="2992242"/>
          </a:xfrm>
          <a:prstGeom prst="rect">
            <a:avLst/>
          </a:prstGeom>
        </p:spPr>
      </p:pic>
      <p:sp>
        <p:nvSpPr>
          <p:cNvPr id="2" name="Oval 1">
            <a:extLst>
              <a:ext uri="{FF2B5EF4-FFF2-40B4-BE49-F238E27FC236}">
                <a16:creationId xmlns:a16="http://schemas.microsoft.com/office/drawing/2014/main" id="{6FF9D095-78FD-3609-17A6-4A87F84735B0}"/>
              </a:ext>
            </a:extLst>
          </p:cNvPr>
          <p:cNvSpPr/>
          <p:nvPr/>
        </p:nvSpPr>
        <p:spPr>
          <a:xfrm>
            <a:off x="11192684" y="6132078"/>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48214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E1ED9B-764A-9B3D-57E4-984DAEFA4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93888" y="579901"/>
            <a:ext cx="3305090" cy="49642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51A09182-C368-9ADE-B8CD-421277A22C60}"/>
              </a:ext>
            </a:extLst>
          </p:cNvPr>
          <p:cNvSpPr/>
          <p:nvPr/>
        </p:nvSpPr>
        <p:spPr>
          <a:xfrm>
            <a:off x="0" y="4518734"/>
            <a:ext cx="2823099" cy="2339266"/>
          </a:xfrm>
          <a:custGeom>
            <a:avLst/>
            <a:gdLst>
              <a:gd name="connsiteX0" fmla="*/ 0 w 2654422"/>
              <a:gd name="connsiteY0" fmla="*/ 0 h 2339266"/>
              <a:gd name="connsiteX1" fmla="*/ 2654422 w 2654422"/>
              <a:gd name="connsiteY1" fmla="*/ 0 h 2339266"/>
              <a:gd name="connsiteX2" fmla="*/ 2654422 w 2654422"/>
              <a:gd name="connsiteY2" fmla="*/ 2339266 h 2339266"/>
              <a:gd name="connsiteX3" fmla="*/ 0 w 2654422"/>
              <a:gd name="connsiteY3" fmla="*/ 2339266 h 2339266"/>
              <a:gd name="connsiteX4" fmla="*/ 0 w 2654422"/>
              <a:gd name="connsiteY4" fmla="*/ 0 h 2339266"/>
              <a:gd name="connsiteX0" fmla="*/ 0 w 2654422"/>
              <a:gd name="connsiteY0" fmla="*/ 0 h 2339266"/>
              <a:gd name="connsiteX1" fmla="*/ 1305016 w 2654422"/>
              <a:gd name="connsiteY1" fmla="*/ 275208 h 2339266"/>
              <a:gd name="connsiteX2" fmla="*/ 2654422 w 2654422"/>
              <a:gd name="connsiteY2" fmla="*/ 2339266 h 2339266"/>
              <a:gd name="connsiteX3" fmla="*/ 0 w 2654422"/>
              <a:gd name="connsiteY3" fmla="*/ 2339266 h 2339266"/>
              <a:gd name="connsiteX4" fmla="*/ 0 w 2654422"/>
              <a:gd name="connsiteY4" fmla="*/ 0 h 2339266"/>
              <a:gd name="connsiteX0" fmla="*/ 0 w 2654422"/>
              <a:gd name="connsiteY0" fmla="*/ 0 h 2339266"/>
              <a:gd name="connsiteX1" fmla="*/ 1473692 w 2654422"/>
              <a:gd name="connsiteY1" fmla="*/ 568171 h 2339266"/>
              <a:gd name="connsiteX2" fmla="*/ 2654422 w 2654422"/>
              <a:gd name="connsiteY2" fmla="*/ 2339266 h 2339266"/>
              <a:gd name="connsiteX3" fmla="*/ 0 w 2654422"/>
              <a:gd name="connsiteY3" fmla="*/ 2339266 h 2339266"/>
              <a:gd name="connsiteX4" fmla="*/ 0 w 2654422"/>
              <a:gd name="connsiteY4" fmla="*/ 0 h 2339266"/>
              <a:gd name="connsiteX0" fmla="*/ 0 w 2654422"/>
              <a:gd name="connsiteY0" fmla="*/ 0 h 2339266"/>
              <a:gd name="connsiteX1" fmla="*/ 1509203 w 2654422"/>
              <a:gd name="connsiteY1" fmla="*/ 878890 h 2339266"/>
              <a:gd name="connsiteX2" fmla="*/ 2654422 w 2654422"/>
              <a:gd name="connsiteY2" fmla="*/ 2339266 h 2339266"/>
              <a:gd name="connsiteX3" fmla="*/ 0 w 2654422"/>
              <a:gd name="connsiteY3" fmla="*/ 2339266 h 2339266"/>
              <a:gd name="connsiteX4" fmla="*/ 0 w 2654422"/>
              <a:gd name="connsiteY4" fmla="*/ 0 h 2339266"/>
              <a:gd name="connsiteX0" fmla="*/ 0 w 2654422"/>
              <a:gd name="connsiteY0" fmla="*/ 0 h 2339266"/>
              <a:gd name="connsiteX1" fmla="*/ 1509203 w 2654422"/>
              <a:gd name="connsiteY1" fmla="*/ 1047566 h 2339266"/>
              <a:gd name="connsiteX2" fmla="*/ 2654422 w 2654422"/>
              <a:gd name="connsiteY2" fmla="*/ 2339266 h 2339266"/>
              <a:gd name="connsiteX3" fmla="*/ 0 w 2654422"/>
              <a:gd name="connsiteY3" fmla="*/ 2339266 h 2339266"/>
              <a:gd name="connsiteX4" fmla="*/ 0 w 2654422"/>
              <a:gd name="connsiteY4" fmla="*/ 0 h 2339266"/>
              <a:gd name="connsiteX0" fmla="*/ 0 w 2654422"/>
              <a:gd name="connsiteY0" fmla="*/ 0 h 2339266"/>
              <a:gd name="connsiteX1" fmla="*/ 1509203 w 2654422"/>
              <a:gd name="connsiteY1" fmla="*/ 1162976 h 2339266"/>
              <a:gd name="connsiteX2" fmla="*/ 2654422 w 2654422"/>
              <a:gd name="connsiteY2" fmla="*/ 2339266 h 2339266"/>
              <a:gd name="connsiteX3" fmla="*/ 0 w 2654422"/>
              <a:gd name="connsiteY3" fmla="*/ 2339266 h 2339266"/>
              <a:gd name="connsiteX4" fmla="*/ 0 w 2654422"/>
              <a:gd name="connsiteY4" fmla="*/ 0 h 2339266"/>
              <a:gd name="connsiteX0" fmla="*/ 0 w 2654422"/>
              <a:gd name="connsiteY0" fmla="*/ 0 h 2339266"/>
              <a:gd name="connsiteX1" fmla="*/ 1509203 w 2654422"/>
              <a:gd name="connsiteY1" fmla="*/ 1162976 h 2339266"/>
              <a:gd name="connsiteX2" fmla="*/ 2654422 w 2654422"/>
              <a:gd name="connsiteY2" fmla="*/ 2339266 h 2339266"/>
              <a:gd name="connsiteX3" fmla="*/ 0 w 2654422"/>
              <a:gd name="connsiteY3" fmla="*/ 2339266 h 2339266"/>
              <a:gd name="connsiteX4" fmla="*/ 0 w 2654422"/>
              <a:gd name="connsiteY4" fmla="*/ 0 h 2339266"/>
              <a:gd name="connsiteX0" fmla="*/ 0 w 2654422"/>
              <a:gd name="connsiteY0" fmla="*/ 0 h 2339266"/>
              <a:gd name="connsiteX1" fmla="*/ 1509203 w 2654422"/>
              <a:gd name="connsiteY1" fmla="*/ 1162976 h 2339266"/>
              <a:gd name="connsiteX2" fmla="*/ 2654422 w 2654422"/>
              <a:gd name="connsiteY2" fmla="*/ 2339266 h 2339266"/>
              <a:gd name="connsiteX3" fmla="*/ 0 w 2654422"/>
              <a:gd name="connsiteY3" fmla="*/ 2339266 h 2339266"/>
              <a:gd name="connsiteX4" fmla="*/ 0 w 2654422"/>
              <a:gd name="connsiteY4" fmla="*/ 0 h 2339266"/>
              <a:gd name="connsiteX0" fmla="*/ 0 w 2704658"/>
              <a:gd name="connsiteY0" fmla="*/ 0 h 2339266"/>
              <a:gd name="connsiteX1" fmla="*/ 1509203 w 2704658"/>
              <a:gd name="connsiteY1" fmla="*/ 1162976 h 2339266"/>
              <a:gd name="connsiteX2" fmla="*/ 1722267 w 2704658"/>
              <a:gd name="connsiteY2" fmla="*/ 1367161 h 2339266"/>
              <a:gd name="connsiteX3" fmla="*/ 2654422 w 2704658"/>
              <a:gd name="connsiteY3" fmla="*/ 2339266 h 2339266"/>
              <a:gd name="connsiteX4" fmla="*/ 0 w 2704658"/>
              <a:gd name="connsiteY4" fmla="*/ 2339266 h 2339266"/>
              <a:gd name="connsiteX5" fmla="*/ 0 w 2704658"/>
              <a:gd name="connsiteY5" fmla="*/ 0 h 2339266"/>
              <a:gd name="connsiteX0" fmla="*/ 0 w 2723290"/>
              <a:gd name="connsiteY0" fmla="*/ 0 h 2339266"/>
              <a:gd name="connsiteX1" fmla="*/ 1509203 w 2723290"/>
              <a:gd name="connsiteY1" fmla="*/ 1162976 h 2339266"/>
              <a:gd name="connsiteX2" fmla="*/ 2059618 w 2723290"/>
              <a:gd name="connsiteY2" fmla="*/ 1154097 h 2339266"/>
              <a:gd name="connsiteX3" fmla="*/ 2654422 w 2723290"/>
              <a:gd name="connsiteY3" fmla="*/ 2339266 h 2339266"/>
              <a:gd name="connsiteX4" fmla="*/ 0 w 2723290"/>
              <a:gd name="connsiteY4" fmla="*/ 2339266 h 2339266"/>
              <a:gd name="connsiteX5" fmla="*/ 0 w 2723290"/>
              <a:gd name="connsiteY5" fmla="*/ 0 h 2339266"/>
              <a:gd name="connsiteX0" fmla="*/ 0 w 2723290"/>
              <a:gd name="connsiteY0" fmla="*/ 0 h 2339266"/>
              <a:gd name="connsiteX1" fmla="*/ 1526959 w 2723290"/>
              <a:gd name="connsiteY1" fmla="*/ 1189609 h 2339266"/>
              <a:gd name="connsiteX2" fmla="*/ 2059618 w 2723290"/>
              <a:gd name="connsiteY2" fmla="*/ 1154097 h 2339266"/>
              <a:gd name="connsiteX3" fmla="*/ 2654422 w 2723290"/>
              <a:gd name="connsiteY3" fmla="*/ 2339266 h 2339266"/>
              <a:gd name="connsiteX4" fmla="*/ 0 w 2723290"/>
              <a:gd name="connsiteY4" fmla="*/ 2339266 h 2339266"/>
              <a:gd name="connsiteX5" fmla="*/ 0 w 2723290"/>
              <a:gd name="connsiteY5" fmla="*/ 0 h 2339266"/>
              <a:gd name="connsiteX0" fmla="*/ 0 w 2723290"/>
              <a:gd name="connsiteY0" fmla="*/ 0 h 2339266"/>
              <a:gd name="connsiteX1" fmla="*/ 1526959 w 2723290"/>
              <a:gd name="connsiteY1" fmla="*/ 1189609 h 2339266"/>
              <a:gd name="connsiteX2" fmla="*/ 2059618 w 2723290"/>
              <a:gd name="connsiteY2" fmla="*/ 1038687 h 2339266"/>
              <a:gd name="connsiteX3" fmla="*/ 2654422 w 2723290"/>
              <a:gd name="connsiteY3" fmla="*/ 2339266 h 2339266"/>
              <a:gd name="connsiteX4" fmla="*/ 0 w 2723290"/>
              <a:gd name="connsiteY4" fmla="*/ 2339266 h 2339266"/>
              <a:gd name="connsiteX5" fmla="*/ 0 w 2723290"/>
              <a:gd name="connsiteY5" fmla="*/ 0 h 2339266"/>
              <a:gd name="connsiteX0" fmla="*/ 0 w 2723290"/>
              <a:gd name="connsiteY0" fmla="*/ 0 h 2339266"/>
              <a:gd name="connsiteX1" fmla="*/ 1198485 w 2723290"/>
              <a:gd name="connsiteY1" fmla="*/ 1003178 h 2339266"/>
              <a:gd name="connsiteX2" fmla="*/ 2059618 w 2723290"/>
              <a:gd name="connsiteY2" fmla="*/ 1038687 h 2339266"/>
              <a:gd name="connsiteX3" fmla="*/ 2654422 w 2723290"/>
              <a:gd name="connsiteY3" fmla="*/ 2339266 h 2339266"/>
              <a:gd name="connsiteX4" fmla="*/ 0 w 2723290"/>
              <a:gd name="connsiteY4" fmla="*/ 2339266 h 2339266"/>
              <a:gd name="connsiteX5" fmla="*/ 0 w 2723290"/>
              <a:gd name="connsiteY5" fmla="*/ 0 h 2339266"/>
              <a:gd name="connsiteX0" fmla="*/ 0 w 2723290"/>
              <a:gd name="connsiteY0" fmla="*/ 0 h 2339266"/>
              <a:gd name="connsiteX1" fmla="*/ 1198485 w 2723290"/>
              <a:gd name="connsiteY1" fmla="*/ 1003178 h 2339266"/>
              <a:gd name="connsiteX2" fmla="*/ 2059618 w 2723290"/>
              <a:gd name="connsiteY2" fmla="*/ 1038687 h 2339266"/>
              <a:gd name="connsiteX3" fmla="*/ 2654422 w 2723290"/>
              <a:gd name="connsiteY3" fmla="*/ 2339266 h 2339266"/>
              <a:gd name="connsiteX4" fmla="*/ 0 w 2723290"/>
              <a:gd name="connsiteY4" fmla="*/ 2339266 h 2339266"/>
              <a:gd name="connsiteX5" fmla="*/ 0 w 2723290"/>
              <a:gd name="connsiteY5" fmla="*/ 0 h 2339266"/>
              <a:gd name="connsiteX0" fmla="*/ 0 w 2756225"/>
              <a:gd name="connsiteY0" fmla="*/ 0 h 2339266"/>
              <a:gd name="connsiteX1" fmla="*/ 1198485 w 2756225"/>
              <a:gd name="connsiteY1" fmla="*/ 1003178 h 2339266"/>
              <a:gd name="connsiteX2" fmla="*/ 2059618 w 2756225"/>
              <a:gd name="connsiteY2" fmla="*/ 1038687 h 2339266"/>
              <a:gd name="connsiteX3" fmla="*/ 2689933 w 2756225"/>
              <a:gd name="connsiteY3" fmla="*/ 2339266 h 2339266"/>
              <a:gd name="connsiteX4" fmla="*/ 0 w 2756225"/>
              <a:gd name="connsiteY4" fmla="*/ 2339266 h 2339266"/>
              <a:gd name="connsiteX5" fmla="*/ 0 w 2756225"/>
              <a:gd name="connsiteY5" fmla="*/ 0 h 2339266"/>
              <a:gd name="connsiteX0" fmla="*/ 0 w 2695690"/>
              <a:gd name="connsiteY0" fmla="*/ 0 h 2339266"/>
              <a:gd name="connsiteX1" fmla="*/ 1198485 w 2695690"/>
              <a:gd name="connsiteY1" fmla="*/ 1003178 h 2339266"/>
              <a:gd name="connsiteX2" fmla="*/ 2059618 w 2695690"/>
              <a:gd name="connsiteY2" fmla="*/ 1038687 h 2339266"/>
              <a:gd name="connsiteX3" fmla="*/ 2689933 w 2695690"/>
              <a:gd name="connsiteY3" fmla="*/ 2339266 h 2339266"/>
              <a:gd name="connsiteX4" fmla="*/ 0 w 2695690"/>
              <a:gd name="connsiteY4" fmla="*/ 2339266 h 2339266"/>
              <a:gd name="connsiteX5" fmla="*/ 0 w 2695690"/>
              <a:gd name="connsiteY5" fmla="*/ 0 h 2339266"/>
              <a:gd name="connsiteX0" fmla="*/ 0 w 2689933"/>
              <a:gd name="connsiteY0" fmla="*/ 0 h 2339266"/>
              <a:gd name="connsiteX1" fmla="*/ 1198485 w 2689933"/>
              <a:gd name="connsiteY1" fmla="*/ 1003178 h 2339266"/>
              <a:gd name="connsiteX2" fmla="*/ 2059618 w 2689933"/>
              <a:gd name="connsiteY2" fmla="*/ 1038687 h 2339266"/>
              <a:gd name="connsiteX3" fmla="*/ 2689933 w 2689933"/>
              <a:gd name="connsiteY3" fmla="*/ 2339266 h 2339266"/>
              <a:gd name="connsiteX4" fmla="*/ 0 w 2689933"/>
              <a:gd name="connsiteY4" fmla="*/ 2339266 h 2339266"/>
              <a:gd name="connsiteX5" fmla="*/ 0 w 2689933"/>
              <a:gd name="connsiteY5" fmla="*/ 0 h 2339266"/>
              <a:gd name="connsiteX0" fmla="*/ 0 w 2689933"/>
              <a:gd name="connsiteY0" fmla="*/ 0 h 2339266"/>
              <a:gd name="connsiteX1" fmla="*/ 1198485 w 2689933"/>
              <a:gd name="connsiteY1" fmla="*/ 1003178 h 2339266"/>
              <a:gd name="connsiteX2" fmla="*/ 2059618 w 2689933"/>
              <a:gd name="connsiteY2" fmla="*/ 1038687 h 2339266"/>
              <a:gd name="connsiteX3" fmla="*/ 2689933 w 2689933"/>
              <a:gd name="connsiteY3" fmla="*/ 2339266 h 2339266"/>
              <a:gd name="connsiteX4" fmla="*/ 0 w 2689933"/>
              <a:gd name="connsiteY4" fmla="*/ 2339266 h 2339266"/>
              <a:gd name="connsiteX5" fmla="*/ 0 w 2689933"/>
              <a:gd name="connsiteY5" fmla="*/ 0 h 2339266"/>
              <a:gd name="connsiteX0" fmla="*/ 0 w 2689933"/>
              <a:gd name="connsiteY0" fmla="*/ 0 h 2339266"/>
              <a:gd name="connsiteX1" fmla="*/ 1198485 w 2689933"/>
              <a:gd name="connsiteY1" fmla="*/ 1003178 h 2339266"/>
              <a:gd name="connsiteX2" fmla="*/ 2059618 w 2689933"/>
              <a:gd name="connsiteY2" fmla="*/ 1038687 h 2339266"/>
              <a:gd name="connsiteX3" fmla="*/ 2689933 w 2689933"/>
              <a:gd name="connsiteY3" fmla="*/ 2339266 h 2339266"/>
              <a:gd name="connsiteX4" fmla="*/ 0 w 2689933"/>
              <a:gd name="connsiteY4" fmla="*/ 2339266 h 2339266"/>
              <a:gd name="connsiteX5" fmla="*/ 0 w 2689933"/>
              <a:gd name="connsiteY5" fmla="*/ 0 h 2339266"/>
              <a:gd name="connsiteX0" fmla="*/ 0 w 2689933"/>
              <a:gd name="connsiteY0" fmla="*/ 0 h 2339266"/>
              <a:gd name="connsiteX1" fmla="*/ 1198485 w 2689933"/>
              <a:gd name="connsiteY1" fmla="*/ 1003178 h 2339266"/>
              <a:gd name="connsiteX2" fmla="*/ 2059618 w 2689933"/>
              <a:gd name="connsiteY2" fmla="*/ 1038687 h 2339266"/>
              <a:gd name="connsiteX3" fmla="*/ 2689933 w 2689933"/>
              <a:gd name="connsiteY3" fmla="*/ 2339266 h 2339266"/>
              <a:gd name="connsiteX4" fmla="*/ 0 w 2689933"/>
              <a:gd name="connsiteY4" fmla="*/ 2339266 h 2339266"/>
              <a:gd name="connsiteX5" fmla="*/ 0 w 2689933"/>
              <a:gd name="connsiteY5" fmla="*/ 0 h 2339266"/>
              <a:gd name="connsiteX0" fmla="*/ 0 w 2734321"/>
              <a:gd name="connsiteY0" fmla="*/ 0 h 2339266"/>
              <a:gd name="connsiteX1" fmla="*/ 1198485 w 2734321"/>
              <a:gd name="connsiteY1" fmla="*/ 1003178 h 2339266"/>
              <a:gd name="connsiteX2" fmla="*/ 2059618 w 2734321"/>
              <a:gd name="connsiteY2" fmla="*/ 1038687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2059618 w 2734321"/>
              <a:gd name="connsiteY2" fmla="*/ 1038687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2059618 w 2734321"/>
              <a:gd name="connsiteY2" fmla="*/ 1038687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2059618 w 2734321"/>
              <a:gd name="connsiteY2" fmla="*/ 1038687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2059618 w 2734321"/>
              <a:gd name="connsiteY2" fmla="*/ 1038687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2059618 w 2734321"/>
              <a:gd name="connsiteY2" fmla="*/ 1038687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2059618 w 2734321"/>
              <a:gd name="connsiteY2" fmla="*/ 1038687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2041862 w 2734321"/>
              <a:gd name="connsiteY2" fmla="*/ 1020932 h 2339266"/>
              <a:gd name="connsiteX3" fmla="*/ 2734321 w 2734321"/>
              <a:gd name="connsiteY3" fmla="*/ 2330388 h 2339266"/>
              <a:gd name="connsiteX4" fmla="*/ 0 w 2734321"/>
              <a:gd name="connsiteY4" fmla="*/ 2339266 h 2339266"/>
              <a:gd name="connsiteX5" fmla="*/ 0 w 2734321"/>
              <a:gd name="connsiteY5" fmla="*/ 0 h 2339266"/>
              <a:gd name="connsiteX0" fmla="*/ 0 w 2734321"/>
              <a:gd name="connsiteY0" fmla="*/ 0 h 2339266"/>
              <a:gd name="connsiteX1" fmla="*/ 1198485 w 2734321"/>
              <a:gd name="connsiteY1" fmla="*/ 1003178 h 2339266"/>
              <a:gd name="connsiteX2" fmla="*/ 1997474 w 2734321"/>
              <a:gd name="connsiteY2" fmla="*/ 976543 h 2339266"/>
              <a:gd name="connsiteX3" fmla="*/ 2734321 w 2734321"/>
              <a:gd name="connsiteY3" fmla="*/ 2330388 h 2339266"/>
              <a:gd name="connsiteX4" fmla="*/ 0 w 2734321"/>
              <a:gd name="connsiteY4" fmla="*/ 2339266 h 2339266"/>
              <a:gd name="connsiteX5" fmla="*/ 0 w 2734321"/>
              <a:gd name="connsiteY5" fmla="*/ 0 h 233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321" h="2339266">
                <a:moveTo>
                  <a:pt x="0" y="0"/>
                </a:moveTo>
                <a:lnTo>
                  <a:pt x="1198485" y="1003178"/>
                </a:lnTo>
                <a:lnTo>
                  <a:pt x="1997474" y="976543"/>
                </a:lnTo>
                <a:cubicBezTo>
                  <a:pt x="2143956" y="1208101"/>
                  <a:pt x="2577483" y="2079595"/>
                  <a:pt x="2734321" y="2330388"/>
                </a:cubicBezTo>
                <a:lnTo>
                  <a:pt x="0" y="2339266"/>
                </a:lnTo>
                <a:lnTo>
                  <a:pt x="0" y="0"/>
                </a:lnTo>
                <a:close/>
              </a:path>
            </a:pathLst>
          </a:cu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Rounded Corners 7">
            <a:extLst>
              <a:ext uri="{FF2B5EF4-FFF2-40B4-BE49-F238E27FC236}">
                <a16:creationId xmlns:a16="http://schemas.microsoft.com/office/drawing/2014/main" id="{20AB95BB-8B80-A06F-3E03-D7213A586ECD}"/>
              </a:ext>
            </a:extLst>
          </p:cNvPr>
          <p:cNvSpPr/>
          <p:nvPr/>
        </p:nvSpPr>
        <p:spPr>
          <a:xfrm>
            <a:off x="4109092" y="579901"/>
            <a:ext cx="2275643" cy="603683"/>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CONTENTS</a:t>
            </a:r>
          </a:p>
        </p:txBody>
      </p:sp>
      <p:cxnSp>
        <p:nvCxnSpPr>
          <p:cNvPr id="10" name="Straight Connector 9">
            <a:extLst>
              <a:ext uri="{FF2B5EF4-FFF2-40B4-BE49-F238E27FC236}">
                <a16:creationId xmlns:a16="http://schemas.microsoft.com/office/drawing/2014/main" id="{DC8C5409-19B1-EED9-0CE9-67C7A9431787}"/>
              </a:ext>
            </a:extLst>
          </p:cNvPr>
          <p:cNvCxnSpPr>
            <a:stCxn id="7" idx="0"/>
            <a:endCxn id="7" idx="1"/>
          </p:cNvCxnSpPr>
          <p:nvPr/>
        </p:nvCxnSpPr>
        <p:spPr>
          <a:xfrm>
            <a:off x="0" y="4518734"/>
            <a:ext cx="1237397" cy="100317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9C338C8-B14E-FB76-EBD8-57CA1E05501F}"/>
              </a:ext>
            </a:extLst>
          </p:cNvPr>
          <p:cNvCxnSpPr>
            <a:cxnSpLocks/>
          </p:cNvCxnSpPr>
          <p:nvPr/>
        </p:nvCxnSpPr>
        <p:spPr>
          <a:xfrm>
            <a:off x="1237397" y="5502301"/>
            <a:ext cx="871321" cy="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0A2ED79-D655-AD5F-150B-AACF381DC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092" y="1868980"/>
            <a:ext cx="314960" cy="283534"/>
          </a:xfrm>
          <a:prstGeom prst="rect">
            <a:avLst/>
          </a:prstGeom>
        </p:spPr>
      </p:pic>
      <p:sp>
        <p:nvSpPr>
          <p:cNvPr id="16" name="TextBox 1">
            <a:extLst>
              <a:ext uri="{FF2B5EF4-FFF2-40B4-BE49-F238E27FC236}">
                <a16:creationId xmlns:a16="http://schemas.microsoft.com/office/drawing/2014/main" id="{15A1D129-941D-1A6F-EB3F-7360846904A0}"/>
              </a:ext>
            </a:extLst>
          </p:cNvPr>
          <p:cNvSpPr txBox="1"/>
          <p:nvPr/>
        </p:nvSpPr>
        <p:spPr>
          <a:xfrm>
            <a:off x="4445309" y="1633927"/>
            <a:ext cx="5111612" cy="37820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dirty="0">
                <a:latin typeface="Times New Roman" panose="02020603050405020304" pitchFamily="18" charset="0"/>
                <a:cs typeface="Times New Roman" panose="02020603050405020304" pitchFamily="18" charset="0"/>
              </a:rPr>
              <a:t>Introduction of Project.</a:t>
            </a:r>
          </a:p>
          <a:p>
            <a:pPr>
              <a:lnSpc>
                <a:spcPct val="200000"/>
              </a:lnSpc>
            </a:pPr>
            <a:r>
              <a:rPr lang="en-US" dirty="0">
                <a:latin typeface="Times New Roman" panose="02020603050405020304" pitchFamily="18" charset="0"/>
                <a:cs typeface="Times New Roman" panose="02020603050405020304" pitchFamily="18" charset="0"/>
              </a:rPr>
              <a:t>Objective.</a:t>
            </a:r>
          </a:p>
          <a:p>
            <a:pPr>
              <a:lnSpc>
                <a:spcPct val="200000"/>
              </a:lnSpc>
            </a:pPr>
            <a:r>
              <a:rPr lang="en-US" dirty="0">
                <a:latin typeface="Times New Roman" panose="02020603050405020304" pitchFamily="18" charset="0"/>
                <a:cs typeface="Times New Roman" panose="02020603050405020304" pitchFamily="18" charset="0"/>
              </a:rPr>
              <a:t>Feature &amp; Scope.</a:t>
            </a:r>
          </a:p>
          <a:p>
            <a:pPr>
              <a:lnSpc>
                <a:spcPct val="200000"/>
              </a:lnSpc>
            </a:pPr>
            <a:r>
              <a:rPr lang="en-US" dirty="0">
                <a:latin typeface="Times New Roman" panose="02020603050405020304" pitchFamily="18" charset="0"/>
                <a:cs typeface="Times New Roman" panose="02020603050405020304" pitchFamily="18" charset="0"/>
              </a:rPr>
              <a:t>Introduction of .NET .</a:t>
            </a:r>
          </a:p>
          <a:p>
            <a:pPr>
              <a:lnSpc>
                <a:spcPct val="200000"/>
              </a:lnSpc>
            </a:pPr>
            <a:r>
              <a:rPr lang="en-US" dirty="0">
                <a:latin typeface="Times New Roman" panose="02020603050405020304" pitchFamily="18" charset="0"/>
                <a:cs typeface="Times New Roman" panose="02020603050405020304" pitchFamily="18" charset="0"/>
              </a:rPr>
              <a:t>Introduction of  Angular.</a:t>
            </a:r>
          </a:p>
          <a:p>
            <a:pPr>
              <a:lnSpc>
                <a:spcPct val="200000"/>
              </a:lnSpc>
            </a:pPr>
            <a:r>
              <a:rPr lang="en-US" dirty="0">
                <a:latin typeface="Times New Roman" panose="02020603050405020304" pitchFamily="18" charset="0"/>
                <a:cs typeface="Times New Roman" panose="02020603050405020304" pitchFamily="18" charset="0"/>
              </a:rPr>
              <a:t>Introduction of MySQL.</a:t>
            </a:r>
          </a:p>
          <a:p>
            <a:pPr>
              <a:lnSpc>
                <a:spcPct val="150000"/>
              </a:lnSpc>
            </a:pPr>
            <a:r>
              <a:rPr lang="en-US" dirty="0">
                <a:latin typeface="Times New Roman" panose="02020603050405020304" pitchFamily="18" charset="0"/>
                <a:cs typeface="Times New Roman" panose="02020603050405020304" pitchFamily="18" charset="0"/>
              </a:rPr>
              <a:t> </a:t>
            </a:r>
          </a:p>
        </p:txBody>
      </p:sp>
      <p:pic>
        <p:nvPicPr>
          <p:cNvPr id="17" name="Picture 16">
            <a:extLst>
              <a:ext uri="{FF2B5EF4-FFF2-40B4-BE49-F238E27FC236}">
                <a16:creationId xmlns:a16="http://schemas.microsoft.com/office/drawing/2014/main" id="{A04AA354-68F8-7D07-8DB6-3A6D185D69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757" y="2452584"/>
            <a:ext cx="314960" cy="283534"/>
          </a:xfrm>
          <a:prstGeom prst="rect">
            <a:avLst/>
          </a:prstGeom>
        </p:spPr>
      </p:pic>
      <p:pic>
        <p:nvPicPr>
          <p:cNvPr id="18" name="Picture 17">
            <a:extLst>
              <a:ext uri="{FF2B5EF4-FFF2-40B4-BE49-F238E27FC236}">
                <a16:creationId xmlns:a16="http://schemas.microsoft.com/office/drawing/2014/main" id="{AE1F99F3-E203-A908-CD83-FB9FBFB83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757" y="2992831"/>
            <a:ext cx="314960" cy="283534"/>
          </a:xfrm>
          <a:prstGeom prst="rect">
            <a:avLst/>
          </a:prstGeom>
        </p:spPr>
      </p:pic>
      <p:pic>
        <p:nvPicPr>
          <p:cNvPr id="19" name="Picture 18">
            <a:extLst>
              <a:ext uri="{FF2B5EF4-FFF2-40B4-BE49-F238E27FC236}">
                <a16:creationId xmlns:a16="http://schemas.microsoft.com/office/drawing/2014/main" id="{6753CB03-FF3F-8BE9-9991-4F41C9AB5A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0873" y="3554476"/>
            <a:ext cx="314960" cy="283534"/>
          </a:xfrm>
          <a:prstGeom prst="rect">
            <a:avLst/>
          </a:prstGeom>
        </p:spPr>
      </p:pic>
      <p:pic>
        <p:nvPicPr>
          <p:cNvPr id="20" name="Picture 19">
            <a:extLst>
              <a:ext uri="{FF2B5EF4-FFF2-40B4-BE49-F238E27FC236}">
                <a16:creationId xmlns:a16="http://schemas.microsoft.com/office/drawing/2014/main" id="{161A4073-1C73-E7AC-0380-7F64F5E43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795" y="4091230"/>
            <a:ext cx="314960" cy="283534"/>
          </a:xfrm>
          <a:prstGeom prst="rect">
            <a:avLst/>
          </a:prstGeom>
        </p:spPr>
      </p:pic>
      <p:pic>
        <p:nvPicPr>
          <p:cNvPr id="21" name="Picture 20">
            <a:extLst>
              <a:ext uri="{FF2B5EF4-FFF2-40B4-BE49-F238E27FC236}">
                <a16:creationId xmlns:a16="http://schemas.microsoft.com/office/drawing/2014/main" id="{19947150-9975-CE18-36A9-68201E63F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241" y="4629548"/>
            <a:ext cx="314960" cy="283534"/>
          </a:xfrm>
          <a:prstGeom prst="rect">
            <a:avLst/>
          </a:prstGeom>
        </p:spPr>
      </p:pic>
      <p:sp>
        <p:nvSpPr>
          <p:cNvPr id="2" name="Oval 1">
            <a:extLst>
              <a:ext uri="{FF2B5EF4-FFF2-40B4-BE49-F238E27FC236}">
                <a16:creationId xmlns:a16="http://schemas.microsoft.com/office/drawing/2014/main" id="{6FF9D095-78FD-3609-17A6-4A87F84735B0}"/>
              </a:ext>
            </a:extLst>
          </p:cNvPr>
          <p:cNvSpPr/>
          <p:nvPr/>
        </p:nvSpPr>
        <p:spPr>
          <a:xfrm>
            <a:off x="11257999" y="6094756"/>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80249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4A8002-3D1B-B183-EEF8-0D5D77B4E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341984" cy="4273420"/>
          </a:xfrm>
          <a:prstGeom prst="rect">
            <a:avLst/>
          </a:prstGeom>
        </p:spPr>
      </p:pic>
      <p:sp>
        <p:nvSpPr>
          <p:cNvPr id="4" name="Rectangle 5">
            <a:extLst>
              <a:ext uri="{FF2B5EF4-FFF2-40B4-BE49-F238E27FC236}">
                <a16:creationId xmlns:a16="http://schemas.microsoft.com/office/drawing/2014/main" id="{134CC0D6-ADB6-2D69-CCBA-9A4C03DA13DF}"/>
              </a:ext>
            </a:extLst>
          </p:cNvPr>
          <p:cNvSpPr/>
          <p:nvPr/>
        </p:nvSpPr>
        <p:spPr>
          <a:xfrm>
            <a:off x="0" y="3041781"/>
            <a:ext cx="2341985" cy="3816220"/>
          </a:xfrm>
          <a:custGeom>
            <a:avLst/>
            <a:gdLst>
              <a:gd name="connsiteX0" fmla="*/ 0 w 3400147"/>
              <a:gd name="connsiteY0" fmla="*/ 0 h 2987336"/>
              <a:gd name="connsiteX1" fmla="*/ 3400147 w 3400147"/>
              <a:gd name="connsiteY1" fmla="*/ 0 h 2987336"/>
              <a:gd name="connsiteX2" fmla="*/ 3400147 w 3400147"/>
              <a:gd name="connsiteY2" fmla="*/ 2987336 h 2987336"/>
              <a:gd name="connsiteX3" fmla="*/ 0 w 3400147"/>
              <a:gd name="connsiteY3" fmla="*/ 2987336 h 2987336"/>
              <a:gd name="connsiteX4" fmla="*/ 0 w 3400147"/>
              <a:gd name="connsiteY4" fmla="*/ 0 h 2987336"/>
              <a:gd name="connsiteX0" fmla="*/ 0 w 3400147"/>
              <a:gd name="connsiteY0" fmla="*/ 0 h 2987336"/>
              <a:gd name="connsiteX1" fmla="*/ 3400147 w 3400147"/>
              <a:gd name="connsiteY1" fmla="*/ 0 h 2987336"/>
              <a:gd name="connsiteX2" fmla="*/ 3400147 w 3400147"/>
              <a:gd name="connsiteY2" fmla="*/ 2987336 h 2987336"/>
              <a:gd name="connsiteX3" fmla="*/ 0 w 3400147"/>
              <a:gd name="connsiteY3" fmla="*/ 2987336 h 2987336"/>
              <a:gd name="connsiteX4" fmla="*/ 0 w 3400147"/>
              <a:gd name="connsiteY4" fmla="*/ 0 h 2987336"/>
              <a:gd name="connsiteX0" fmla="*/ 0 w 3400147"/>
              <a:gd name="connsiteY0" fmla="*/ 8879 h 2996215"/>
              <a:gd name="connsiteX1" fmla="*/ 1429305 w 3400147"/>
              <a:gd name="connsiteY1" fmla="*/ 0 h 2996215"/>
              <a:gd name="connsiteX2" fmla="*/ 3400147 w 3400147"/>
              <a:gd name="connsiteY2" fmla="*/ 8879 h 2996215"/>
              <a:gd name="connsiteX3" fmla="*/ 3400147 w 3400147"/>
              <a:gd name="connsiteY3" fmla="*/ 2996215 h 2996215"/>
              <a:gd name="connsiteX4" fmla="*/ 0 w 3400147"/>
              <a:gd name="connsiteY4" fmla="*/ 2996215 h 2996215"/>
              <a:gd name="connsiteX5" fmla="*/ 0 w 3400147"/>
              <a:gd name="connsiteY5" fmla="*/ 8879 h 2996215"/>
              <a:gd name="connsiteX0" fmla="*/ 0 w 3400147"/>
              <a:gd name="connsiteY0" fmla="*/ 0 h 2987336"/>
              <a:gd name="connsiteX1" fmla="*/ 1358283 w 3400147"/>
              <a:gd name="connsiteY1" fmla="*/ 355105 h 2987336"/>
              <a:gd name="connsiteX2" fmla="*/ 3400147 w 3400147"/>
              <a:gd name="connsiteY2" fmla="*/ 0 h 2987336"/>
              <a:gd name="connsiteX3" fmla="*/ 3400147 w 3400147"/>
              <a:gd name="connsiteY3" fmla="*/ 2987336 h 2987336"/>
              <a:gd name="connsiteX4" fmla="*/ 0 w 3400147"/>
              <a:gd name="connsiteY4" fmla="*/ 2987336 h 2987336"/>
              <a:gd name="connsiteX5" fmla="*/ 0 w 3400147"/>
              <a:gd name="connsiteY5" fmla="*/ 0 h 2987336"/>
              <a:gd name="connsiteX0" fmla="*/ 0 w 3400147"/>
              <a:gd name="connsiteY0" fmla="*/ 0 h 2987336"/>
              <a:gd name="connsiteX1" fmla="*/ 1358283 w 3400147"/>
              <a:gd name="connsiteY1" fmla="*/ 355105 h 2987336"/>
              <a:gd name="connsiteX2" fmla="*/ 3391270 w 3400147"/>
              <a:gd name="connsiteY2" fmla="*/ 772357 h 2987336"/>
              <a:gd name="connsiteX3" fmla="*/ 3400147 w 3400147"/>
              <a:gd name="connsiteY3" fmla="*/ 2987336 h 2987336"/>
              <a:gd name="connsiteX4" fmla="*/ 0 w 3400147"/>
              <a:gd name="connsiteY4" fmla="*/ 2987336 h 2987336"/>
              <a:gd name="connsiteX5" fmla="*/ 0 w 3400147"/>
              <a:gd name="connsiteY5" fmla="*/ 0 h 2987336"/>
              <a:gd name="connsiteX0" fmla="*/ 0 w 3400147"/>
              <a:gd name="connsiteY0" fmla="*/ 0 h 3440097"/>
              <a:gd name="connsiteX1" fmla="*/ 1358283 w 3400147"/>
              <a:gd name="connsiteY1" fmla="*/ 807866 h 3440097"/>
              <a:gd name="connsiteX2" fmla="*/ 3391270 w 3400147"/>
              <a:gd name="connsiteY2" fmla="*/ 1225118 h 3440097"/>
              <a:gd name="connsiteX3" fmla="*/ 3400147 w 3400147"/>
              <a:gd name="connsiteY3" fmla="*/ 3440097 h 3440097"/>
              <a:gd name="connsiteX4" fmla="*/ 0 w 3400147"/>
              <a:gd name="connsiteY4" fmla="*/ 3440097 h 3440097"/>
              <a:gd name="connsiteX5" fmla="*/ 0 w 3400147"/>
              <a:gd name="connsiteY5" fmla="*/ 0 h 3440097"/>
              <a:gd name="connsiteX0" fmla="*/ 0 w 3400147"/>
              <a:gd name="connsiteY0" fmla="*/ 0 h 3440097"/>
              <a:gd name="connsiteX1" fmla="*/ 1429305 w 3400147"/>
              <a:gd name="connsiteY1" fmla="*/ 612557 h 3440097"/>
              <a:gd name="connsiteX2" fmla="*/ 3391270 w 3400147"/>
              <a:gd name="connsiteY2" fmla="*/ 1225118 h 3440097"/>
              <a:gd name="connsiteX3" fmla="*/ 3400147 w 3400147"/>
              <a:gd name="connsiteY3" fmla="*/ 3440097 h 3440097"/>
              <a:gd name="connsiteX4" fmla="*/ 0 w 3400147"/>
              <a:gd name="connsiteY4" fmla="*/ 3440097 h 3440097"/>
              <a:gd name="connsiteX5" fmla="*/ 0 w 3400147"/>
              <a:gd name="connsiteY5" fmla="*/ 0 h 3440097"/>
              <a:gd name="connsiteX0" fmla="*/ 0 w 3400147"/>
              <a:gd name="connsiteY0" fmla="*/ 0 h 3440097"/>
              <a:gd name="connsiteX1" fmla="*/ 1429305 w 3400147"/>
              <a:gd name="connsiteY1" fmla="*/ 612557 h 3440097"/>
              <a:gd name="connsiteX2" fmla="*/ 3400147 w 3400147"/>
              <a:gd name="connsiteY2" fmla="*/ 497149 h 3440097"/>
              <a:gd name="connsiteX3" fmla="*/ 3400147 w 3400147"/>
              <a:gd name="connsiteY3" fmla="*/ 3440097 h 3440097"/>
              <a:gd name="connsiteX4" fmla="*/ 0 w 3400147"/>
              <a:gd name="connsiteY4" fmla="*/ 3440097 h 3440097"/>
              <a:gd name="connsiteX5" fmla="*/ 0 w 3400147"/>
              <a:gd name="connsiteY5" fmla="*/ 0 h 3440097"/>
              <a:gd name="connsiteX0" fmla="*/ 0 w 3400147"/>
              <a:gd name="connsiteY0" fmla="*/ 195311 h 3635408"/>
              <a:gd name="connsiteX1" fmla="*/ 1473694 w 3400147"/>
              <a:gd name="connsiteY1" fmla="*/ 0 h 3635408"/>
              <a:gd name="connsiteX2" fmla="*/ 3400147 w 3400147"/>
              <a:gd name="connsiteY2" fmla="*/ 692460 h 3635408"/>
              <a:gd name="connsiteX3" fmla="*/ 3400147 w 3400147"/>
              <a:gd name="connsiteY3" fmla="*/ 3635408 h 3635408"/>
              <a:gd name="connsiteX4" fmla="*/ 0 w 3400147"/>
              <a:gd name="connsiteY4" fmla="*/ 3635408 h 3635408"/>
              <a:gd name="connsiteX5" fmla="*/ 0 w 3400147"/>
              <a:gd name="connsiteY5" fmla="*/ 195311 h 3635408"/>
              <a:gd name="connsiteX0" fmla="*/ 0 w 3417902"/>
              <a:gd name="connsiteY0" fmla="*/ 0 h 4265720"/>
              <a:gd name="connsiteX1" fmla="*/ 1491449 w 3417902"/>
              <a:gd name="connsiteY1" fmla="*/ 630312 h 4265720"/>
              <a:gd name="connsiteX2" fmla="*/ 3417902 w 3417902"/>
              <a:gd name="connsiteY2" fmla="*/ 1322772 h 4265720"/>
              <a:gd name="connsiteX3" fmla="*/ 3417902 w 3417902"/>
              <a:gd name="connsiteY3" fmla="*/ 4265720 h 4265720"/>
              <a:gd name="connsiteX4" fmla="*/ 17755 w 3417902"/>
              <a:gd name="connsiteY4" fmla="*/ 4265720 h 4265720"/>
              <a:gd name="connsiteX5" fmla="*/ 0 w 3417902"/>
              <a:gd name="connsiteY5" fmla="*/ 0 h 4265720"/>
              <a:gd name="connsiteX0" fmla="*/ 0 w 3417902"/>
              <a:gd name="connsiteY0" fmla="*/ 0 h 4265720"/>
              <a:gd name="connsiteX1" fmla="*/ 1501078 w 3417902"/>
              <a:gd name="connsiteY1" fmla="*/ 590770 h 4265720"/>
              <a:gd name="connsiteX2" fmla="*/ 3417902 w 3417902"/>
              <a:gd name="connsiteY2" fmla="*/ 1322772 h 4265720"/>
              <a:gd name="connsiteX3" fmla="*/ 3417902 w 3417902"/>
              <a:gd name="connsiteY3" fmla="*/ 4265720 h 4265720"/>
              <a:gd name="connsiteX4" fmla="*/ 17755 w 3417902"/>
              <a:gd name="connsiteY4" fmla="*/ 4265720 h 4265720"/>
              <a:gd name="connsiteX5" fmla="*/ 0 w 3417902"/>
              <a:gd name="connsiteY5" fmla="*/ 0 h 4265720"/>
              <a:gd name="connsiteX0" fmla="*/ 0 w 3417902"/>
              <a:gd name="connsiteY0" fmla="*/ 0 h 4265720"/>
              <a:gd name="connsiteX1" fmla="*/ 1501078 w 3417902"/>
              <a:gd name="connsiteY1" fmla="*/ 590770 h 4265720"/>
              <a:gd name="connsiteX2" fmla="*/ 3417902 w 3417902"/>
              <a:gd name="connsiteY2" fmla="*/ 1372202 h 4265720"/>
              <a:gd name="connsiteX3" fmla="*/ 3417902 w 3417902"/>
              <a:gd name="connsiteY3" fmla="*/ 4265720 h 4265720"/>
              <a:gd name="connsiteX4" fmla="*/ 17755 w 3417902"/>
              <a:gd name="connsiteY4" fmla="*/ 4265720 h 4265720"/>
              <a:gd name="connsiteX5" fmla="*/ 0 w 3417902"/>
              <a:gd name="connsiteY5" fmla="*/ 0 h 426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902" h="4265720">
                <a:moveTo>
                  <a:pt x="0" y="0"/>
                </a:moveTo>
                <a:lnTo>
                  <a:pt x="1501078" y="590770"/>
                </a:lnTo>
                <a:lnTo>
                  <a:pt x="3417902" y="1372202"/>
                </a:lnTo>
                <a:lnTo>
                  <a:pt x="3417902" y="4265720"/>
                </a:lnTo>
                <a:lnTo>
                  <a:pt x="17755" y="4265720"/>
                </a:lnTo>
                <a:cubicBezTo>
                  <a:pt x="11837" y="2843813"/>
                  <a:pt x="5918" y="1421907"/>
                  <a:pt x="0" y="0"/>
                </a:cubicBezTo>
                <a:close/>
              </a:path>
            </a:pathLst>
          </a:custGeom>
          <a:solidFill>
            <a:srgbClr val="BD2203"/>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 name="Straight Connector 5">
            <a:extLst>
              <a:ext uri="{FF2B5EF4-FFF2-40B4-BE49-F238E27FC236}">
                <a16:creationId xmlns:a16="http://schemas.microsoft.com/office/drawing/2014/main" id="{55724342-6CE6-E4D1-E799-A1E9DAAE27A0}"/>
              </a:ext>
            </a:extLst>
          </p:cNvPr>
          <p:cNvCxnSpPr>
            <a:cxnSpLocks/>
            <a:endCxn id="4" idx="2"/>
          </p:cNvCxnSpPr>
          <p:nvPr/>
        </p:nvCxnSpPr>
        <p:spPr>
          <a:xfrm>
            <a:off x="-83976" y="2957804"/>
            <a:ext cx="2425961" cy="1311583"/>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63BED04-B615-9797-8178-6F49248830C8}"/>
              </a:ext>
            </a:extLst>
          </p:cNvPr>
          <p:cNvSpPr/>
          <p:nvPr/>
        </p:nvSpPr>
        <p:spPr>
          <a:xfrm>
            <a:off x="4813719" y="76047"/>
            <a:ext cx="2769833" cy="603683"/>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INTRODUCTION</a:t>
            </a:r>
          </a:p>
        </p:txBody>
      </p:sp>
      <p:sp>
        <p:nvSpPr>
          <p:cNvPr id="2" name="TextBox 1">
            <a:extLst>
              <a:ext uri="{FF2B5EF4-FFF2-40B4-BE49-F238E27FC236}">
                <a16:creationId xmlns:a16="http://schemas.microsoft.com/office/drawing/2014/main" id="{55089AD3-144F-A917-9965-FACC8D7F766E}"/>
              </a:ext>
            </a:extLst>
          </p:cNvPr>
          <p:cNvSpPr txBox="1"/>
          <p:nvPr/>
        </p:nvSpPr>
        <p:spPr>
          <a:xfrm>
            <a:off x="2547257" y="1004341"/>
            <a:ext cx="9563878" cy="50747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modern world of technology computers are affecting our lives in more ways than we probably are aware of COMPUTERISED MANAGEMENT, maintaining information of an educational institutes, Colleges, other the list is endless.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project specified all working that taken by a College Manager.</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manager want necessary information he checks the information about a student, staff, worker etc.</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difficult to prepare the manual work to store the information about the all students, teachers as well as about workers.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 this project helps to store those type of information using computerized system.</a:t>
            </a:r>
          </a:p>
          <a:p>
            <a:pPr>
              <a:lnSpc>
                <a:spcPct val="150000"/>
              </a:lnSpc>
            </a:pPr>
            <a:endParaRPr lang="en-US" sz="1600" dirty="0">
              <a:latin typeface="Times New Roman" panose="02020603050405020304" pitchFamily="18" charset="0"/>
              <a:cs typeface="Times New Roman" panose="02020603050405020304" pitchFamily="18" charset="0"/>
            </a:endParaRPr>
          </a:p>
          <a:p>
            <a:pPr lvl="1">
              <a:lnSpc>
                <a:spcPct val="200000"/>
              </a:lnSpc>
            </a:pP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 Modules of college management.</a:t>
            </a:r>
          </a:p>
          <a:p>
            <a:pPr marL="1200150" lvl="2"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Student Information &amp; Student details.</a:t>
            </a:r>
          </a:p>
          <a:p>
            <a:pPr marL="12001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Staff Information &amp; Staff details.</a:t>
            </a:r>
          </a:p>
        </p:txBody>
      </p:sp>
      <p:sp>
        <p:nvSpPr>
          <p:cNvPr id="3" name="Oval 2">
            <a:extLst>
              <a:ext uri="{FF2B5EF4-FFF2-40B4-BE49-F238E27FC236}">
                <a16:creationId xmlns:a16="http://schemas.microsoft.com/office/drawing/2014/main" id="{6FF9D095-78FD-3609-17A6-4A87F84735B0}"/>
              </a:ext>
            </a:extLst>
          </p:cNvPr>
          <p:cNvSpPr/>
          <p:nvPr/>
        </p:nvSpPr>
        <p:spPr>
          <a:xfrm>
            <a:off x="11267330" y="6083635"/>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54007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omprehensive Guide on University Management System - Camu">
            <a:extLst>
              <a:ext uri="{FF2B5EF4-FFF2-40B4-BE49-F238E27FC236}">
                <a16:creationId xmlns:a16="http://schemas.microsoft.com/office/drawing/2014/main" id="{6F8D0947-DED9-D924-DFED-1FB1A66C2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62"/>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4AED57F-770D-BDAE-F23C-1B74B9F92BF8}"/>
              </a:ext>
            </a:extLst>
          </p:cNvPr>
          <p:cNvSpPr/>
          <p:nvPr/>
        </p:nvSpPr>
        <p:spPr>
          <a:xfrm>
            <a:off x="1342732" y="122700"/>
            <a:ext cx="2769833" cy="603683"/>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OBJECTIVE</a:t>
            </a:r>
          </a:p>
        </p:txBody>
      </p:sp>
      <p:sp>
        <p:nvSpPr>
          <p:cNvPr id="3" name="TextBox 2">
            <a:extLst>
              <a:ext uri="{FF2B5EF4-FFF2-40B4-BE49-F238E27FC236}">
                <a16:creationId xmlns:a16="http://schemas.microsoft.com/office/drawing/2014/main" id="{0FD74223-3839-C0F7-2B2C-637B3D19B9DA}"/>
              </a:ext>
            </a:extLst>
          </p:cNvPr>
          <p:cNvSpPr txBox="1"/>
          <p:nvPr/>
        </p:nvSpPr>
        <p:spPr>
          <a:xfrm>
            <a:off x="259880" y="989043"/>
            <a:ext cx="6160958" cy="411074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solidFill>
                  <a:schemeClr val="bg1">
                    <a:lumMod val="95000"/>
                  </a:schemeClr>
                </a:solidFill>
                <a:latin typeface="Times New Roman" panose="02020603050405020304" pitchFamily="18" charset="0"/>
                <a:cs typeface="Times New Roman" panose="02020603050405020304" pitchFamily="18" charset="0"/>
              </a:rPr>
              <a:t>The objective of this project is to develop a GUI based Software i.e. platform independent, user friendly  etc.</a:t>
            </a:r>
          </a:p>
          <a:p>
            <a:pPr marL="285750" indent="-285750">
              <a:lnSpc>
                <a:spcPct val="150000"/>
              </a:lnSpc>
              <a:buFont typeface="Wingdings" panose="05000000000000000000" pitchFamily="2" charset="2"/>
              <a:buChar char="Ø"/>
            </a:pPr>
            <a:r>
              <a:rPr lang="en-US" sz="1600" dirty="0">
                <a:solidFill>
                  <a:schemeClr val="bg1">
                    <a:lumMod val="95000"/>
                  </a:schemeClr>
                </a:solidFill>
                <a:latin typeface="Times New Roman" panose="02020603050405020304" pitchFamily="18" charset="0"/>
                <a:cs typeface="Times New Roman" panose="02020603050405020304" pitchFamily="18" charset="0"/>
              </a:rPr>
              <a:t>Streamline administrative tasks such as  all record-keeping.</a:t>
            </a:r>
          </a:p>
          <a:p>
            <a:pPr marL="285750" indent="-285750">
              <a:lnSpc>
                <a:spcPct val="150000"/>
              </a:lnSpc>
              <a:buFont typeface="Wingdings" panose="05000000000000000000" pitchFamily="2" charset="2"/>
              <a:buChar char="Ø"/>
            </a:pPr>
            <a:r>
              <a:rPr lang="en-US" sz="1600" dirty="0">
                <a:solidFill>
                  <a:schemeClr val="bg1">
                    <a:lumMod val="95000"/>
                  </a:schemeClr>
                </a:solidFill>
                <a:latin typeface="Times New Roman" panose="02020603050405020304" pitchFamily="18" charset="0"/>
                <a:cs typeface="Times New Roman" panose="02020603050405020304" pitchFamily="18" charset="0"/>
              </a:rPr>
              <a:t>Enhance communication and collaboration between faculty, staff and students.</a:t>
            </a:r>
          </a:p>
          <a:p>
            <a:pPr marL="285750" indent="-285750">
              <a:lnSpc>
                <a:spcPct val="150000"/>
              </a:lnSpc>
              <a:buFont typeface="Wingdings" panose="05000000000000000000" pitchFamily="2" charset="2"/>
              <a:buChar char="Ø"/>
            </a:pPr>
            <a:r>
              <a:rPr lang="en-US" sz="1600" dirty="0">
                <a:solidFill>
                  <a:schemeClr val="bg1">
                    <a:lumMod val="95000"/>
                  </a:schemeClr>
                </a:solidFill>
                <a:latin typeface="Times New Roman" panose="02020603050405020304" pitchFamily="18" charset="0"/>
                <a:cs typeface="Times New Roman" panose="02020603050405020304" pitchFamily="18" charset="0"/>
              </a:rPr>
              <a:t>Automate routine processes to improve efficiency and reduce manual errors.</a:t>
            </a:r>
          </a:p>
          <a:p>
            <a:pPr marL="285750" indent="-285750">
              <a:lnSpc>
                <a:spcPct val="150000"/>
              </a:lnSpc>
              <a:buFont typeface="Wingdings" panose="05000000000000000000" pitchFamily="2" charset="2"/>
              <a:buChar char="Ø"/>
            </a:pPr>
            <a:r>
              <a:rPr lang="en-US" sz="1600" dirty="0">
                <a:solidFill>
                  <a:schemeClr val="bg1">
                    <a:lumMod val="95000"/>
                  </a:schemeClr>
                </a:solidFill>
                <a:latin typeface="Times New Roman" panose="02020603050405020304" pitchFamily="18" charset="0"/>
                <a:cs typeface="Times New Roman" panose="02020603050405020304" pitchFamily="18" charset="0"/>
              </a:rPr>
              <a:t>Provide a centralized platform for managing student information, academic records and financial data.</a:t>
            </a:r>
          </a:p>
          <a:p>
            <a:pPr marL="285750" indent="-285750">
              <a:lnSpc>
                <a:spcPct val="150000"/>
              </a:lnSpc>
              <a:buFont typeface="Wingdings" panose="05000000000000000000" pitchFamily="2" charset="2"/>
              <a:buChar char="Ø"/>
            </a:pPr>
            <a:r>
              <a:rPr lang="en-US" sz="1600" dirty="0">
                <a:solidFill>
                  <a:schemeClr val="bg1">
                    <a:lumMod val="95000"/>
                  </a:schemeClr>
                </a:solidFill>
                <a:latin typeface="Times New Roman" panose="02020603050405020304" pitchFamily="18" charset="0"/>
                <a:cs typeface="Times New Roman" panose="02020603050405020304" pitchFamily="18" charset="0"/>
              </a:rPr>
              <a:t>Improve accessibility and transparency of information for stakeholders.</a:t>
            </a:r>
          </a:p>
        </p:txBody>
      </p:sp>
      <p:sp>
        <p:nvSpPr>
          <p:cNvPr id="4" name="Oval 3">
            <a:extLst>
              <a:ext uri="{FF2B5EF4-FFF2-40B4-BE49-F238E27FC236}">
                <a16:creationId xmlns:a16="http://schemas.microsoft.com/office/drawing/2014/main" id="{6FF9D095-78FD-3609-17A6-4A87F84735B0}"/>
              </a:ext>
            </a:extLst>
          </p:cNvPr>
          <p:cNvSpPr/>
          <p:nvPr/>
        </p:nvSpPr>
        <p:spPr>
          <a:xfrm>
            <a:off x="11351305" y="6076095"/>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58673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are the Main objective of School Management">
            <a:extLst>
              <a:ext uri="{FF2B5EF4-FFF2-40B4-BE49-F238E27FC236}">
                <a16:creationId xmlns:a16="http://schemas.microsoft.com/office/drawing/2014/main" id="{7E1DA37A-044F-C205-C213-918895C3E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F59120-958B-ED8C-E401-85A2B38AEDCB}"/>
              </a:ext>
            </a:extLst>
          </p:cNvPr>
          <p:cNvSpPr/>
          <p:nvPr/>
        </p:nvSpPr>
        <p:spPr>
          <a:xfrm>
            <a:off x="83976" y="261257"/>
            <a:ext cx="8789436" cy="55050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383783-E523-D171-6089-8D56E6752233}"/>
              </a:ext>
            </a:extLst>
          </p:cNvPr>
          <p:cNvSpPr/>
          <p:nvPr/>
        </p:nvSpPr>
        <p:spPr>
          <a:xfrm>
            <a:off x="83976" y="1542661"/>
            <a:ext cx="5327779" cy="258146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C842A67-09D3-E943-9CFA-8CF7639015D4}"/>
              </a:ext>
            </a:extLst>
          </p:cNvPr>
          <p:cNvPicPr>
            <a:picLocks noChangeAspect="1"/>
          </p:cNvPicPr>
          <p:nvPr/>
        </p:nvPicPr>
        <p:blipFill>
          <a:blip r:embed="rId3"/>
          <a:stretch>
            <a:fillRect/>
          </a:stretch>
        </p:blipFill>
        <p:spPr>
          <a:xfrm>
            <a:off x="6883562" y="6353564"/>
            <a:ext cx="4657725" cy="364477"/>
          </a:xfrm>
          <a:prstGeom prst="rect">
            <a:avLst/>
          </a:prstGeom>
        </p:spPr>
      </p:pic>
      <p:sp>
        <p:nvSpPr>
          <p:cNvPr id="6" name="Rectangle 5">
            <a:extLst>
              <a:ext uri="{FF2B5EF4-FFF2-40B4-BE49-F238E27FC236}">
                <a16:creationId xmlns:a16="http://schemas.microsoft.com/office/drawing/2014/main" id="{A7498D17-FE33-C483-E8D9-BAE26DE16E99}"/>
              </a:ext>
            </a:extLst>
          </p:cNvPr>
          <p:cNvSpPr/>
          <p:nvPr/>
        </p:nvSpPr>
        <p:spPr>
          <a:xfrm>
            <a:off x="0" y="5371323"/>
            <a:ext cx="2369976" cy="14866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4DB1283-B7F8-04B0-0243-56F504BECCAE}"/>
              </a:ext>
            </a:extLst>
          </p:cNvPr>
          <p:cNvSpPr/>
          <p:nvPr/>
        </p:nvSpPr>
        <p:spPr>
          <a:xfrm>
            <a:off x="1009065" y="208080"/>
            <a:ext cx="3684233" cy="603683"/>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FEATURES &amp; SCOPE</a:t>
            </a:r>
          </a:p>
        </p:txBody>
      </p:sp>
      <p:sp>
        <p:nvSpPr>
          <p:cNvPr id="4" name="TextBox 3">
            <a:extLst>
              <a:ext uri="{FF2B5EF4-FFF2-40B4-BE49-F238E27FC236}">
                <a16:creationId xmlns:a16="http://schemas.microsoft.com/office/drawing/2014/main" id="{E98FAA66-3385-A598-BD52-71FA5053A6C9}"/>
              </a:ext>
            </a:extLst>
          </p:cNvPr>
          <p:cNvSpPr txBox="1"/>
          <p:nvPr/>
        </p:nvSpPr>
        <p:spPr>
          <a:xfrm>
            <a:off x="479379" y="1188963"/>
            <a:ext cx="5202964" cy="448007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Student Information Management.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Academic Management.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Communication and Collaboration.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Attendance Monitoring.</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Centralized platform for data management and communication.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Tailored features for administrators, faculty, students, and stakeholders.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Scalability and customization.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Integration with external systems.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Compliance with data security and privacy regulations.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Continuous support, maintenance, and updates.</a:t>
            </a:r>
          </a:p>
        </p:txBody>
      </p:sp>
      <p:sp>
        <p:nvSpPr>
          <p:cNvPr id="8" name="Oval 7">
            <a:extLst>
              <a:ext uri="{FF2B5EF4-FFF2-40B4-BE49-F238E27FC236}">
                <a16:creationId xmlns:a16="http://schemas.microsoft.com/office/drawing/2014/main" id="{6FF9D095-78FD-3609-17A6-4A87F84735B0}"/>
              </a:ext>
            </a:extLst>
          </p:cNvPr>
          <p:cNvSpPr/>
          <p:nvPr/>
        </p:nvSpPr>
        <p:spPr>
          <a:xfrm>
            <a:off x="11248668" y="6033524"/>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28847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AFB71D2-88AF-93DD-5DD7-CAD3EC8A61B6}"/>
              </a:ext>
            </a:extLst>
          </p:cNvPr>
          <p:cNvSpPr/>
          <p:nvPr/>
        </p:nvSpPr>
        <p:spPr>
          <a:xfrm>
            <a:off x="3574983" y="72475"/>
            <a:ext cx="3758878" cy="65966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INTRODUCTION OF .NET</a:t>
            </a:r>
          </a:p>
        </p:txBody>
      </p:sp>
      <p:sp>
        <p:nvSpPr>
          <p:cNvPr id="3" name="TextBox 2">
            <a:extLst>
              <a:ext uri="{FF2B5EF4-FFF2-40B4-BE49-F238E27FC236}">
                <a16:creationId xmlns:a16="http://schemas.microsoft.com/office/drawing/2014/main" id="{361EF32C-FC9A-F601-1AD7-08A9A4C80209}"/>
              </a:ext>
            </a:extLst>
          </p:cNvPr>
          <p:cNvSpPr txBox="1"/>
          <p:nvPr/>
        </p:nvSpPr>
        <p:spPr>
          <a:xfrm>
            <a:off x="541177" y="905069"/>
            <a:ext cx="8388219" cy="58804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a:t>
            </a:r>
            <a:r>
              <a:rPr lang="en-US" sz="1600" dirty="0">
                <a:latin typeface="Times New Roman" panose="02020603050405020304" pitchFamily="18" charset="0"/>
                <a:cs typeface="Times New Roman" panose="02020603050405020304" pitchFamily="18" charset="0"/>
              </a:rPr>
              <a:t>NET is a free and open-source software development platform developed by Microsoft. It provides a framework for building various applications, including desktop, web, mobile, gaming applications.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.NET is designed to simplify software development by providing a consistent programming model and a common set of APIs that can be used across different operating systems and devices.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framework contains a large number of class libraries known as Framework Class Library (FCL). The software programs written in .NET are executed in the execution environment, which is called CLR (Common Language Runtime).</a:t>
            </a:r>
          </a:p>
          <a:p>
            <a:pPr>
              <a:lnSpc>
                <a:spcPct val="200000"/>
              </a:lnSpc>
            </a:pP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 Functionality use in .NET</a:t>
            </a:r>
          </a:p>
          <a:p>
            <a:pPr marL="742950" lvl="1"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Controllers.</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Services.</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Interfaces.</a:t>
            </a:r>
          </a:p>
          <a:p>
            <a:pPr marL="742950" lvl="1"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Model.</a:t>
            </a:r>
          </a:p>
        </p:txBody>
      </p:sp>
      <p:sp>
        <p:nvSpPr>
          <p:cNvPr id="4" name="Oval 3">
            <a:extLst>
              <a:ext uri="{FF2B5EF4-FFF2-40B4-BE49-F238E27FC236}">
                <a16:creationId xmlns:a16="http://schemas.microsoft.com/office/drawing/2014/main" id="{6FF9D095-78FD-3609-17A6-4A87F84735B0}"/>
              </a:ext>
            </a:extLst>
          </p:cNvPr>
          <p:cNvSpPr/>
          <p:nvPr/>
        </p:nvSpPr>
        <p:spPr>
          <a:xfrm>
            <a:off x="11295321" y="6050754"/>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p>
        </p:txBody>
      </p:sp>
      <p:pic>
        <p:nvPicPr>
          <p:cNvPr id="6" name="Picture 5">
            <a:extLst>
              <a:ext uri="{FF2B5EF4-FFF2-40B4-BE49-F238E27FC236}">
                <a16:creationId xmlns:a16="http://schemas.microsoft.com/office/drawing/2014/main" id="{00F0C458-73AE-C1E7-1CDB-69401AF245F6}"/>
              </a:ext>
            </a:extLst>
          </p:cNvPr>
          <p:cNvPicPr>
            <a:picLocks noChangeAspect="1"/>
          </p:cNvPicPr>
          <p:nvPr/>
        </p:nvPicPr>
        <p:blipFill>
          <a:blip r:embed="rId2"/>
          <a:stretch>
            <a:fillRect/>
          </a:stretch>
        </p:blipFill>
        <p:spPr>
          <a:xfrm>
            <a:off x="9217284" y="1012060"/>
            <a:ext cx="2838808" cy="4931540"/>
          </a:xfrm>
          <a:prstGeom prst="rect">
            <a:avLst/>
          </a:prstGeom>
        </p:spPr>
      </p:pic>
    </p:spTree>
    <p:extLst>
      <p:ext uri="{BB962C8B-B14F-4D97-AF65-F5344CB8AC3E}">
        <p14:creationId xmlns:p14="http://schemas.microsoft.com/office/powerpoint/2010/main" val="163906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4582B27-1316-5750-C82F-0349CB71B757}"/>
              </a:ext>
            </a:extLst>
          </p:cNvPr>
          <p:cNvSpPr/>
          <p:nvPr/>
        </p:nvSpPr>
        <p:spPr>
          <a:xfrm>
            <a:off x="365253" y="111967"/>
            <a:ext cx="2387278" cy="65966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CONTROLLER</a:t>
            </a:r>
          </a:p>
        </p:txBody>
      </p:sp>
      <p:sp>
        <p:nvSpPr>
          <p:cNvPr id="5" name="TextBox 4">
            <a:extLst>
              <a:ext uri="{FF2B5EF4-FFF2-40B4-BE49-F238E27FC236}">
                <a16:creationId xmlns:a16="http://schemas.microsoft.com/office/drawing/2014/main" id="{022F2415-7BF2-E3FC-E8FC-032695840714}"/>
              </a:ext>
            </a:extLst>
          </p:cNvPr>
          <p:cNvSpPr txBox="1"/>
          <p:nvPr/>
        </p:nvSpPr>
        <p:spPr>
          <a:xfrm>
            <a:off x="1259633" y="877078"/>
            <a:ext cx="10394302" cy="189474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controller in ASP.NET MVC is a class having a set of public methods. These public methods of the controller are called action methods. The action methods in MVC application handle the incoming HTTP Requests.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Controllers in ASP.NET MVC application logically group similar type of actions together. This grouping of actions together allows us to define sets of rules such as routing, caching, and authorization which is going to be applied collectively.</a:t>
            </a:r>
          </a:p>
        </p:txBody>
      </p:sp>
      <p:sp>
        <p:nvSpPr>
          <p:cNvPr id="6" name="Rectangle: Rounded Corners 5">
            <a:extLst>
              <a:ext uri="{FF2B5EF4-FFF2-40B4-BE49-F238E27FC236}">
                <a16:creationId xmlns:a16="http://schemas.microsoft.com/office/drawing/2014/main" id="{72D32DB6-79C6-44FF-18A4-A04A4B073F1D}"/>
              </a:ext>
            </a:extLst>
          </p:cNvPr>
          <p:cNvSpPr/>
          <p:nvPr/>
        </p:nvSpPr>
        <p:spPr>
          <a:xfrm>
            <a:off x="446119" y="2909293"/>
            <a:ext cx="2225546" cy="65966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SERVICES</a:t>
            </a:r>
          </a:p>
        </p:txBody>
      </p:sp>
      <p:sp>
        <p:nvSpPr>
          <p:cNvPr id="7" name="TextBox 6">
            <a:extLst>
              <a:ext uri="{FF2B5EF4-FFF2-40B4-BE49-F238E27FC236}">
                <a16:creationId xmlns:a16="http://schemas.microsoft.com/office/drawing/2014/main" id="{751C2BCC-1283-920D-C490-922360F92FB7}"/>
              </a:ext>
            </a:extLst>
          </p:cNvPr>
          <p:cNvSpPr txBox="1"/>
          <p:nvPr/>
        </p:nvSpPr>
        <p:spPr>
          <a:xfrm>
            <a:off x="1110344" y="3769567"/>
            <a:ext cx="10636897" cy="115608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.NET is a powerful framework that allows developers to build a variety of applications, including Windows Services. The creation of Windows Services can be crucial for developing systems that require continuous background processes, such as system monitoring or data processing tasks.</a:t>
            </a:r>
          </a:p>
        </p:txBody>
      </p:sp>
      <p:sp>
        <p:nvSpPr>
          <p:cNvPr id="2" name="Oval 1">
            <a:extLst>
              <a:ext uri="{FF2B5EF4-FFF2-40B4-BE49-F238E27FC236}">
                <a16:creationId xmlns:a16="http://schemas.microsoft.com/office/drawing/2014/main" id="{6FF9D095-78FD-3609-17A6-4A87F84735B0}"/>
              </a:ext>
            </a:extLst>
          </p:cNvPr>
          <p:cNvSpPr/>
          <p:nvPr/>
        </p:nvSpPr>
        <p:spPr>
          <a:xfrm>
            <a:off x="11273549" y="6122748"/>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08202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7A83FFC-877F-8E1A-90F2-607DF4A89253}"/>
              </a:ext>
            </a:extLst>
          </p:cNvPr>
          <p:cNvSpPr/>
          <p:nvPr/>
        </p:nvSpPr>
        <p:spPr>
          <a:xfrm>
            <a:off x="477220" y="125826"/>
            <a:ext cx="2225546" cy="65966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INTERFACES</a:t>
            </a:r>
          </a:p>
        </p:txBody>
      </p:sp>
      <p:sp>
        <p:nvSpPr>
          <p:cNvPr id="5" name="TextBox 4">
            <a:extLst>
              <a:ext uri="{FF2B5EF4-FFF2-40B4-BE49-F238E27FC236}">
                <a16:creationId xmlns:a16="http://schemas.microsoft.com/office/drawing/2014/main" id="{0238D167-1F7D-6A71-FB1B-B3633726F037}"/>
              </a:ext>
            </a:extLst>
          </p:cNvPr>
          <p:cNvSpPr txBox="1"/>
          <p:nvPr/>
        </p:nvSpPr>
        <p:spPr>
          <a:xfrm>
            <a:off x="755781" y="1082351"/>
            <a:ext cx="10860832" cy="15254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Interfaces are a powerful feature of the .NET Core programming language that allows you to define contracts between different parts of your code. This can help you to write more maintainable, testable, and reusable code.</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interface is a reference type that defines a contract that other types must implement. This contract specifies the members (properties, methods, events, etc.) that the implementing type must provide.</a:t>
            </a:r>
          </a:p>
        </p:txBody>
      </p:sp>
      <p:sp>
        <p:nvSpPr>
          <p:cNvPr id="6" name="Rectangle: Rounded Corners 5">
            <a:extLst>
              <a:ext uri="{FF2B5EF4-FFF2-40B4-BE49-F238E27FC236}">
                <a16:creationId xmlns:a16="http://schemas.microsoft.com/office/drawing/2014/main" id="{19180867-6678-0DA2-1FA9-7364ABD76B7D}"/>
              </a:ext>
            </a:extLst>
          </p:cNvPr>
          <p:cNvSpPr/>
          <p:nvPr/>
        </p:nvSpPr>
        <p:spPr>
          <a:xfrm>
            <a:off x="477220" y="2919483"/>
            <a:ext cx="1802559" cy="65966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err="1">
                <a:solidFill>
                  <a:srgbClr val="FFFF00"/>
                </a:solidFill>
                <a:effectLst>
                  <a:outerShdw blurRad="38100" dist="38100" dir="2700000" algn="tl">
                    <a:srgbClr val="000000">
                      <a:alpha val="43137"/>
                    </a:srgbClr>
                  </a:outerShdw>
                </a:effectLst>
                <a:latin typeface="Algerian" panose="04020705040A02060702" pitchFamily="82" charset="0"/>
              </a:rPr>
              <a:t>MODeL</a:t>
            </a:r>
            <a:endParaRPr lang="en-US" sz="2400" b="1"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9" name="TextBox 8">
            <a:extLst>
              <a:ext uri="{FF2B5EF4-FFF2-40B4-BE49-F238E27FC236}">
                <a16:creationId xmlns:a16="http://schemas.microsoft.com/office/drawing/2014/main" id="{66B682A0-D6F2-2A8B-8DB6-C9027828E155}"/>
              </a:ext>
            </a:extLst>
          </p:cNvPr>
          <p:cNvSpPr txBox="1"/>
          <p:nvPr/>
        </p:nvSpPr>
        <p:spPr>
          <a:xfrm>
            <a:off x="755781" y="3890865"/>
            <a:ext cx="10860832" cy="15728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model is a class that contains the business logic of the application. It also used for accessing data from the database. The model class does not handle directly input from the browser.</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Models are also refers as objects that are used to implement conceptual logic for the application. A controller interacts with the model, access the data, perform the logic and pass that data to the view</a:t>
            </a:r>
            <a:r>
              <a:rPr lang="en-US" dirty="0"/>
              <a:t>.</a:t>
            </a:r>
          </a:p>
        </p:txBody>
      </p:sp>
      <p:sp>
        <p:nvSpPr>
          <p:cNvPr id="2" name="Oval 1">
            <a:extLst>
              <a:ext uri="{FF2B5EF4-FFF2-40B4-BE49-F238E27FC236}">
                <a16:creationId xmlns:a16="http://schemas.microsoft.com/office/drawing/2014/main" id="{6FF9D095-78FD-3609-17A6-4A87F84735B0}"/>
              </a:ext>
            </a:extLst>
          </p:cNvPr>
          <p:cNvSpPr/>
          <p:nvPr/>
        </p:nvSpPr>
        <p:spPr>
          <a:xfrm>
            <a:off x="11236227" y="6106747"/>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82864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5695D05-77EA-2FB1-7EB3-8A67D3CFB6F5}"/>
              </a:ext>
            </a:extLst>
          </p:cNvPr>
          <p:cNvSpPr/>
          <p:nvPr/>
        </p:nvSpPr>
        <p:spPr>
          <a:xfrm>
            <a:off x="3602975" y="77451"/>
            <a:ext cx="4486666" cy="659667"/>
          </a:xfrm>
          <a:prstGeom prst="roundRect">
            <a:avLst/>
          </a:prstGeom>
          <a:solidFill>
            <a:schemeClr val="accent6">
              <a:lumMod val="75000"/>
            </a:schemeClr>
          </a:solidFill>
          <a:ln>
            <a:solidFill>
              <a:srgbClr val="92D050"/>
            </a:solidFill>
          </a:ln>
          <a:effectLst>
            <a:innerShdw blurRad="63500" dist="50800" dir="81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latin typeface="Algerian" panose="04020705040A02060702" pitchFamily="82" charset="0"/>
              </a:rPr>
              <a:t>INTRODUCTION OF ANGULAR</a:t>
            </a:r>
          </a:p>
        </p:txBody>
      </p:sp>
      <p:sp>
        <p:nvSpPr>
          <p:cNvPr id="5" name="TextBox 4">
            <a:extLst>
              <a:ext uri="{FF2B5EF4-FFF2-40B4-BE49-F238E27FC236}">
                <a16:creationId xmlns:a16="http://schemas.microsoft.com/office/drawing/2014/main" id="{B77A133D-1F31-7CAD-F36F-21E83467D453}"/>
              </a:ext>
            </a:extLst>
          </p:cNvPr>
          <p:cNvSpPr txBox="1"/>
          <p:nvPr/>
        </p:nvSpPr>
        <p:spPr>
          <a:xfrm>
            <a:off x="363894" y="998375"/>
            <a:ext cx="7912359" cy="423385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Angular is an open-source, JavaScript framework written in TypeScript. Google maintains it, and its primary purpose is to develop single-page applications. Angular is the component base Framework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Angular is a platform and framework for building single-page client applications using HTML and TypeScript. Angular is written in TypeScript. It implements core and optional functionality as a set of TypeScript libraries that you import into your applications.</a:t>
            </a:r>
          </a:p>
          <a:p>
            <a:pPr lvl="1">
              <a:lnSpc>
                <a:spcPct val="200000"/>
              </a:lnSpc>
            </a:pP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 Functionality use in Angular</a:t>
            </a:r>
          </a:p>
          <a:p>
            <a:pPr marL="1200150" lvl="2"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Components.</a:t>
            </a:r>
          </a:p>
          <a:p>
            <a:pPr marL="1200150" lvl="2"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services.</a:t>
            </a:r>
          </a:p>
          <a:p>
            <a:pPr marL="1200150" lvl="2"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Interceptor.</a:t>
            </a:r>
          </a:p>
        </p:txBody>
      </p:sp>
      <p:pic>
        <p:nvPicPr>
          <p:cNvPr id="6" name="Picture 5">
            <a:extLst>
              <a:ext uri="{FF2B5EF4-FFF2-40B4-BE49-F238E27FC236}">
                <a16:creationId xmlns:a16="http://schemas.microsoft.com/office/drawing/2014/main" id="{B684AF30-7627-6990-39DE-153D2A5CF3C2}"/>
              </a:ext>
            </a:extLst>
          </p:cNvPr>
          <p:cNvPicPr>
            <a:picLocks noChangeAspect="1"/>
          </p:cNvPicPr>
          <p:nvPr/>
        </p:nvPicPr>
        <p:blipFill>
          <a:blip r:embed="rId2"/>
          <a:stretch>
            <a:fillRect/>
          </a:stretch>
        </p:blipFill>
        <p:spPr>
          <a:xfrm>
            <a:off x="8920064" y="128839"/>
            <a:ext cx="2995127" cy="6523888"/>
          </a:xfrm>
          <a:prstGeom prst="rect">
            <a:avLst/>
          </a:prstGeom>
        </p:spPr>
      </p:pic>
      <p:sp>
        <p:nvSpPr>
          <p:cNvPr id="2" name="Oval 1">
            <a:extLst>
              <a:ext uri="{FF2B5EF4-FFF2-40B4-BE49-F238E27FC236}">
                <a16:creationId xmlns:a16="http://schemas.microsoft.com/office/drawing/2014/main" id="{6FF9D095-78FD-3609-17A6-4A87F84735B0}"/>
              </a:ext>
            </a:extLst>
          </p:cNvPr>
          <p:cNvSpPr/>
          <p:nvPr/>
        </p:nvSpPr>
        <p:spPr>
          <a:xfrm>
            <a:off x="11285991" y="6192727"/>
            <a:ext cx="760771" cy="640080"/>
          </a:xfrm>
          <a:prstGeom prst="ellipse">
            <a:avLst/>
          </a:prstGeom>
          <a:solidFill>
            <a:srgbClr val="C0000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603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1114</Words>
  <Application>Microsoft Office PowerPoint</Application>
  <PresentationFormat>Widescreen</PresentationFormat>
  <Paragraphs>100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giri</dc:creator>
  <cp:lastModifiedBy>Sumit giri</cp:lastModifiedBy>
  <cp:revision>24</cp:revision>
  <dcterms:created xsi:type="dcterms:W3CDTF">2024-05-10T18:39:49Z</dcterms:created>
  <dcterms:modified xsi:type="dcterms:W3CDTF">2024-06-04T09:07:09Z</dcterms:modified>
</cp:coreProperties>
</file>