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67D174F-E7BA-43D6-969B-9AA463A8EC8E}" type="datetimeFigureOut">
              <a:rPr lang="en-US" smtClean="0"/>
              <a:t>9/6/2021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DF0DA46-7963-4B25-A62A-53C69B3EB75C}"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62C736B5-E15D-4B82-8961-6225E4FC6911}" type="slidenum">
              <a:rPr lang="en-IN" smtClean="0"/>
              <a:pPr/>
              <a:t>1</a:t>
            </a:fld>
            <a:endParaRPr lang="en-IN"/>
          </a:p>
        </p:txBody>
      </p:sp>
      <p:sp>
        <p:nvSpPr>
          <p:cNvPr id="5" name="Header Placeholder 4">
            <a:extLst>
              <a:ext uri="{FF2B5EF4-FFF2-40B4-BE49-F238E27FC236}">
                <a16:creationId xmlns:a16="http://schemas.microsoft.com/office/drawing/2014/main" xmlns="" id="{9F2666A0-0DC6-4792-9C09-C6FCDDD7D1EB}"/>
              </a:ext>
            </a:extLst>
          </p:cNvPr>
          <p:cNvSpPr>
            <a:spLocks noGrp="1"/>
          </p:cNvSpPr>
          <p:nvPr>
            <p:ph type="hdr" sz="quarter"/>
          </p:nvPr>
        </p:nvSpPr>
        <p:spPr/>
        <p:txBody>
          <a:bodyPr/>
          <a:lstStyle/>
          <a:p>
            <a:endParaRPr lang="en-IN"/>
          </a:p>
        </p:txBody>
      </p:sp>
    </p:spTree>
    <p:extLst>
      <p:ext uri="{BB962C8B-B14F-4D97-AF65-F5344CB8AC3E}">
        <p14:creationId xmlns:p14="http://schemas.microsoft.com/office/powerpoint/2010/main" xmlns="" val="19181822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69D9483D-C452-4F57-B412-7267D307EA24}" type="datetimeFigureOut">
              <a:rPr lang="en-US" smtClean="0"/>
              <a:t>9/6/2021</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09AA575D-9DEB-49C7-A2A2-3799F41613BF}" type="slidenum">
              <a:rPr lang="en-US" smtClean="0"/>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9D9483D-C452-4F57-B412-7267D307EA24}" type="datetimeFigureOut">
              <a:rPr lang="en-US" smtClean="0"/>
              <a:t>9/6/2021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AA575D-9DEB-49C7-A2A2-3799F41613B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9D9483D-C452-4F57-B412-7267D307EA24}" type="datetimeFigureOut">
              <a:rPr lang="en-US" smtClean="0"/>
              <a:t>9/6/2021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AA575D-9DEB-49C7-A2A2-3799F41613B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69D9483D-C452-4F57-B412-7267D307EA24}" type="datetimeFigureOut">
              <a:rPr lang="en-US" smtClean="0"/>
              <a:t>9/6/2021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AA575D-9DEB-49C7-A2A2-3799F41613BF}" type="slidenum">
              <a:rPr lang="en-US" smtClean="0"/>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69D9483D-C452-4F57-B412-7267D307EA24}" type="datetimeFigureOut">
              <a:rPr lang="en-US" smtClean="0"/>
              <a:t>9/6/2021</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09AA575D-9DEB-49C7-A2A2-3799F41613BF}"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69D9483D-C452-4F57-B412-7267D307EA24}" type="datetimeFigureOut">
              <a:rPr lang="en-US" smtClean="0"/>
              <a:t>9/6/2021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AA575D-9DEB-49C7-A2A2-3799F41613BF}" type="slidenum">
              <a:rPr lang="en-US" smtClean="0"/>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69D9483D-C452-4F57-B412-7267D307EA24}" type="datetimeFigureOut">
              <a:rPr lang="en-US" smtClean="0"/>
              <a:t>9/6/2021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9AA575D-9DEB-49C7-A2A2-3799F41613BF}" type="slidenum">
              <a:rPr lang="en-US" smtClean="0"/>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69D9483D-C452-4F57-B412-7267D307EA24}" type="datetimeFigureOut">
              <a:rPr lang="en-US" smtClean="0"/>
              <a:t>9/6/2021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9AA575D-9DEB-49C7-A2A2-3799F41613B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D9483D-C452-4F57-B412-7267D307EA24}" type="datetimeFigureOut">
              <a:rPr lang="en-US" smtClean="0"/>
              <a:t>9/6/2021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9AA575D-9DEB-49C7-A2A2-3799F41613B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69D9483D-C452-4F57-B412-7267D307EA24}" type="datetimeFigureOut">
              <a:rPr lang="en-US" smtClean="0"/>
              <a:t>9/6/2021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AA575D-9DEB-49C7-A2A2-3799F41613BF}" type="slidenum">
              <a:rPr lang="en-US" smtClean="0"/>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69D9483D-C452-4F57-B412-7267D307EA24}" type="datetimeFigureOut">
              <a:rPr lang="en-US" smtClean="0"/>
              <a:t>9/6/2021</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09AA575D-9DEB-49C7-A2A2-3799F41613BF}" type="slidenum">
              <a:rPr lang="en-US" smtClean="0"/>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69D9483D-C452-4F57-B412-7267D307EA24}" type="datetimeFigureOut">
              <a:rPr lang="en-US" smtClean="0"/>
              <a:t>9/6/2021</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09AA575D-9DEB-49C7-A2A2-3799F41613BF}"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390824" y="1844824"/>
            <a:ext cx="6984776" cy="3108543"/>
          </a:xfrm>
          <a:prstGeom prst="rect">
            <a:avLst/>
          </a:prstGeom>
          <a:noFill/>
        </p:spPr>
        <p:txBody>
          <a:bodyPr wrap="square" rtlCol="0">
            <a:spAutoFit/>
          </a:bodyPr>
          <a:lstStyle/>
          <a:p>
            <a:pPr algn="ctr"/>
            <a:r>
              <a:rPr lang="en-IN" sz="2800" dirty="0">
                <a:solidFill>
                  <a:schemeClr val="bg1">
                    <a:lumMod val="95000"/>
                  </a:schemeClr>
                </a:solidFill>
              </a:rPr>
              <a:t>SUBJECT: OOPS (ACCS-16302)</a:t>
            </a:r>
          </a:p>
          <a:p>
            <a:pPr algn="ctr"/>
            <a:r>
              <a:rPr lang="en-IN" sz="2800" dirty="0">
                <a:solidFill>
                  <a:schemeClr val="bg1">
                    <a:lumMod val="95000"/>
                  </a:schemeClr>
                </a:solidFill>
              </a:rPr>
              <a:t>UNIT-II</a:t>
            </a:r>
          </a:p>
          <a:p>
            <a:pPr algn="ctr"/>
            <a:endParaRPr lang="en-IN" sz="2800" dirty="0"/>
          </a:p>
          <a:p>
            <a:pPr algn="ctr"/>
            <a:endParaRPr lang="en-IN" sz="2800" dirty="0"/>
          </a:p>
          <a:p>
            <a:pPr algn="ctr"/>
            <a:r>
              <a:rPr lang="en-IN" sz="2800" dirty="0"/>
              <a:t>Er.  Neha Chadha</a:t>
            </a:r>
          </a:p>
          <a:p>
            <a:pPr algn="ctr"/>
            <a:r>
              <a:rPr lang="en-IN" sz="2800" dirty="0"/>
              <a:t>Assistant Professor </a:t>
            </a:r>
          </a:p>
          <a:p>
            <a:pPr algn="ctr"/>
            <a:r>
              <a:rPr lang="en-IN" sz="2800" dirty="0"/>
              <a:t>Department of Computer Science and Engineering </a:t>
            </a:r>
          </a:p>
        </p:txBody>
      </p:sp>
      <p:sp>
        <p:nvSpPr>
          <p:cNvPr id="7" name="Footer Placeholder 6"/>
          <p:cNvSpPr>
            <a:spLocks noGrp="1"/>
          </p:cNvSpPr>
          <p:nvPr>
            <p:ph type="ftr" sz="quarter" idx="11"/>
          </p:nvPr>
        </p:nvSpPr>
        <p:spPr>
          <a:xfrm>
            <a:off x="914400" y="6172200"/>
            <a:ext cx="7762056" cy="457200"/>
          </a:xfrm>
        </p:spPr>
        <p:txBody>
          <a:bodyPr/>
          <a:lstStyle/>
          <a:p>
            <a:pPr algn="ctr"/>
            <a:r>
              <a:rPr lang="en-IN" sz="1200">
                <a:latin typeface="Times New Roman" pitchFamily="18" charset="0"/>
                <a:cs typeface="Times New Roman" pitchFamily="18" charset="0"/>
              </a:rPr>
              <a:t>Er. Neha Chadha                                     nehachadha@acetamritsar.org                                     CSE 3rd Sem.  OOPS</a:t>
            </a:r>
            <a:endParaRPr lang="en-IN" sz="1200" dirty="0">
              <a:latin typeface="Times New Roman" pitchFamily="18" charset="0"/>
              <a:cs typeface="Times New Roman" pitchFamily="18" charset="0"/>
            </a:endParaRPr>
          </a:p>
        </p:txBody>
      </p:sp>
      <p:sp>
        <p:nvSpPr>
          <p:cNvPr id="2" name="Slide Number Placeholder 1">
            <a:extLst>
              <a:ext uri="{FF2B5EF4-FFF2-40B4-BE49-F238E27FC236}">
                <a16:creationId xmlns:a16="http://schemas.microsoft.com/office/drawing/2014/main" xmlns="" id="{F4DE02AB-1B4D-4BFA-AF8E-0496175892D5}"/>
              </a:ext>
            </a:extLst>
          </p:cNvPr>
          <p:cNvSpPr>
            <a:spLocks noGrp="1"/>
          </p:cNvSpPr>
          <p:nvPr>
            <p:ph type="sldNum" sz="quarter" idx="12"/>
          </p:nvPr>
        </p:nvSpPr>
        <p:spPr/>
        <p:txBody>
          <a:bodyPr/>
          <a:lstStyle/>
          <a:p>
            <a:fld id="{91C56B5E-674D-46C0-9D75-C3C96832E557}" type="slidenum">
              <a:rPr lang="en-IN" smtClean="0"/>
              <a:pPr/>
              <a:t>1</a:t>
            </a:fld>
            <a:endParaRPr lang="en-IN"/>
          </a:p>
        </p:txBody>
      </p:sp>
      <p:sp>
        <p:nvSpPr>
          <p:cNvPr id="9" name="Content Placeholder 2"/>
          <p:cNvSpPr txBox="1">
            <a:spLocks/>
          </p:cNvSpPr>
          <p:nvPr/>
        </p:nvSpPr>
        <p:spPr>
          <a:xfrm>
            <a:off x="1371600" y="76199"/>
            <a:ext cx="7772400" cy="1176337"/>
          </a:xfrm>
          <a:prstGeom prst="rect">
            <a:avLst/>
          </a:prstGeom>
        </p:spPr>
        <p:txBody>
          <a:bodyPr vert="horz" bIns="91440" anchor="ctr" anchorCtr="0">
            <a:normAutofit fontScale="97500"/>
          </a:bodyPr>
          <a:lstStyle>
            <a:lvl1pPr algn="ctr" rtl="0" eaLnBrk="1" latinLnBrk="0" hangingPunct="1">
              <a:spcBef>
                <a:spcPct val="0"/>
              </a:spcBef>
              <a:buNone/>
              <a:defRPr kumimoji="0" lang="en-US" sz="4000" kern="1200" dirty="0">
                <a:solidFill>
                  <a:srgbClr val="FFFFFF"/>
                </a:solidFill>
                <a:latin typeface="+mj-lt"/>
                <a:ea typeface="+mj-ea"/>
                <a:cs typeface="+mj-cs"/>
              </a:defRPr>
            </a:lvl1pPr>
          </a:lstStyle>
          <a:p>
            <a:pPr marL="320040" indent="-320040">
              <a:lnSpc>
                <a:spcPct val="90000"/>
              </a:lnSpc>
              <a:spcBef>
                <a:spcPts val="700"/>
              </a:spcBef>
              <a:buClr>
                <a:schemeClr val="accent2"/>
              </a:buClr>
              <a:buSzPct val="60000"/>
              <a:defRPr/>
            </a:pPr>
            <a:r>
              <a:rPr lang="en-US" sz="1400" b="1" dirty="0">
                <a:solidFill>
                  <a:schemeClr val="accent1">
                    <a:lumMod val="50000"/>
                  </a:schemeClr>
                </a:solidFill>
                <a:latin typeface="Times New Roman" pitchFamily="18" charset="0"/>
                <a:ea typeface="+mn-ea"/>
                <a:cs typeface="Times New Roman" pitchFamily="18" charset="0"/>
              </a:rPr>
              <a:t>Amritsar College of Engineering &amp; Technology, Amritsar,</a:t>
            </a:r>
            <a:r>
              <a:rPr lang="en-US" sz="1400" b="1" dirty="0">
                <a:solidFill>
                  <a:schemeClr val="accent1">
                    <a:lumMod val="50000"/>
                  </a:schemeClr>
                </a:solidFill>
                <a:latin typeface="Times New Roman" pitchFamily="18" charset="0"/>
                <a:cs typeface="Times New Roman" pitchFamily="18" charset="0"/>
              </a:rPr>
              <a:t> Punjab, INDIA</a:t>
            </a:r>
            <a:r>
              <a:rPr lang="en-US" sz="1400" b="1" dirty="0">
                <a:solidFill>
                  <a:schemeClr val="accent1">
                    <a:lumMod val="50000"/>
                  </a:schemeClr>
                </a:solidFill>
                <a:latin typeface="Times New Roman" pitchFamily="18" charset="0"/>
                <a:ea typeface="+mn-ea"/>
                <a:cs typeface="Times New Roman" pitchFamily="18" charset="0"/>
              </a:rPr>
              <a:t/>
            </a:r>
            <a:br>
              <a:rPr lang="en-US" sz="1400" b="1" dirty="0">
                <a:solidFill>
                  <a:schemeClr val="accent1">
                    <a:lumMod val="50000"/>
                  </a:schemeClr>
                </a:solidFill>
                <a:latin typeface="Times New Roman" pitchFamily="18" charset="0"/>
                <a:ea typeface="+mn-ea"/>
                <a:cs typeface="Times New Roman" pitchFamily="18" charset="0"/>
              </a:rPr>
            </a:br>
            <a:r>
              <a:rPr lang="en-US" sz="1400" b="1" dirty="0">
                <a:solidFill>
                  <a:schemeClr val="accent1">
                    <a:lumMod val="50000"/>
                  </a:schemeClr>
                </a:solidFill>
                <a:latin typeface="Times New Roman" pitchFamily="18" charset="0"/>
                <a:ea typeface="+mn-ea"/>
                <a:cs typeface="Times New Roman" pitchFamily="18" charset="0"/>
              </a:rPr>
              <a:t>NAAC - A grade, NBA accredited courses(2009-12, 2016-18), UGC Autonomous College</a:t>
            </a:r>
          </a:p>
        </p:txBody>
      </p:sp>
      <p:pic>
        <p:nvPicPr>
          <p:cNvPr id="10"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969347" y="264150"/>
            <a:ext cx="842954" cy="70104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8248914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ounded Rectangle 7">
            <a:extLst>
              <a:ext uri="{FF2B5EF4-FFF2-40B4-BE49-F238E27FC236}">
                <a16:creationId xmlns:a16="http://schemas.microsoft.com/office/drawing/2014/main" xmlns="" id="{13E537AC-E5BE-42CA-8330-5356FFF9683D}"/>
              </a:ext>
            </a:extLst>
          </p:cNvPr>
          <p:cNvSpPr>
            <a:spLocks noGrp="1"/>
          </p:cNvSpPr>
          <p:nvPr>
            <p:ph type="title"/>
          </p:nvPr>
        </p:nvSpPr>
        <p:spPr>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0000"/>
          </a:bodyPr>
          <a:lstStyle/>
          <a:p>
            <a:pPr algn="ctr"/>
            <a:r>
              <a:rPr lang="en-US" dirty="0">
                <a:solidFill>
                  <a:schemeClr val="tx1"/>
                </a:solidFill>
              </a:rPr>
              <a:t/>
            </a:r>
            <a:br>
              <a:rPr lang="en-US" dirty="0">
                <a:solidFill>
                  <a:schemeClr val="tx1"/>
                </a:solidFill>
              </a:rPr>
            </a:br>
            <a:r>
              <a:rPr lang="en-US" dirty="0">
                <a:solidFill>
                  <a:schemeClr val="tx1"/>
                </a:solidFill>
              </a:rPr>
              <a:t/>
            </a:r>
            <a:br>
              <a:rPr lang="en-US" dirty="0">
                <a:solidFill>
                  <a:schemeClr val="tx1"/>
                </a:solidFill>
              </a:rPr>
            </a:br>
            <a:r>
              <a:rPr lang="en-US" dirty="0">
                <a:solidFill>
                  <a:schemeClr val="tx1"/>
                </a:solidFill>
              </a:rPr>
              <a:t>Advantages of Array</a:t>
            </a:r>
            <a:br>
              <a:rPr lang="en-US" dirty="0">
                <a:solidFill>
                  <a:schemeClr val="tx1"/>
                </a:solidFill>
              </a:rPr>
            </a:br>
            <a:r>
              <a:rPr lang="en-US" dirty="0">
                <a:solidFill>
                  <a:schemeClr val="tx1"/>
                </a:solidFill>
              </a:rPr>
              <a:t/>
            </a:r>
            <a:br>
              <a:rPr lang="en-US" dirty="0">
                <a:solidFill>
                  <a:schemeClr val="tx1"/>
                </a:solidFill>
              </a:rPr>
            </a:br>
            <a:endParaRPr lang="en-IN" dirty="0">
              <a:solidFill>
                <a:schemeClr val="tx1"/>
              </a:solidFill>
            </a:endParaRPr>
          </a:p>
        </p:txBody>
      </p:sp>
      <p:sp>
        <p:nvSpPr>
          <p:cNvPr id="9" name="Footer Placeholder 8">
            <a:extLst>
              <a:ext uri="{FF2B5EF4-FFF2-40B4-BE49-F238E27FC236}">
                <a16:creationId xmlns:a16="http://schemas.microsoft.com/office/drawing/2014/main" xmlns="" id="{C8BA3F60-1992-4D29-AD21-4DE8EB66C2FB}"/>
              </a:ext>
            </a:extLst>
          </p:cNvPr>
          <p:cNvSpPr>
            <a:spLocks noGrp="1"/>
          </p:cNvSpPr>
          <p:nvPr>
            <p:ph type="ftr" sz="quarter" idx="11"/>
          </p:nvPr>
        </p:nvSpPr>
        <p:spPr>
          <a:xfrm>
            <a:off x="914400" y="6172200"/>
            <a:ext cx="7772400" cy="457200"/>
          </a:xfrm>
        </p:spPr>
        <p:txBody>
          <a:bodyPr/>
          <a:lstStyle/>
          <a:p>
            <a:r>
              <a:rPr lang="en-US" dirty="0"/>
              <a:t>Er. Neha Chadha                                     nehachadha@acetamritsar.org                                     CSE 3rd Sem.  OOPS</a:t>
            </a:r>
            <a:endParaRPr lang="en-IN" dirty="0"/>
          </a:p>
        </p:txBody>
      </p:sp>
      <p:sp>
        <p:nvSpPr>
          <p:cNvPr id="2" name="Slide Number Placeholder 1">
            <a:extLst>
              <a:ext uri="{FF2B5EF4-FFF2-40B4-BE49-F238E27FC236}">
                <a16:creationId xmlns:a16="http://schemas.microsoft.com/office/drawing/2014/main" xmlns="" id="{19BAFBAB-F4A2-47BB-B3CC-591266502621}"/>
              </a:ext>
            </a:extLst>
          </p:cNvPr>
          <p:cNvSpPr>
            <a:spLocks noGrp="1"/>
          </p:cNvSpPr>
          <p:nvPr>
            <p:ph type="sldNum" sz="quarter" idx="12"/>
          </p:nvPr>
        </p:nvSpPr>
        <p:spPr/>
        <p:txBody>
          <a:bodyPr/>
          <a:lstStyle/>
          <a:p>
            <a:fld id="{91C56B5E-674D-46C0-9D75-C3C96832E557}" type="slidenum">
              <a:rPr lang="en-IN" smtClean="0"/>
              <a:pPr/>
              <a:t>10</a:t>
            </a:fld>
            <a:endParaRPr lang="en-IN"/>
          </a:p>
        </p:txBody>
      </p:sp>
      <p:sp>
        <p:nvSpPr>
          <p:cNvPr id="13" name="Content Placeholder 12">
            <a:extLst>
              <a:ext uri="{FF2B5EF4-FFF2-40B4-BE49-F238E27FC236}">
                <a16:creationId xmlns:a16="http://schemas.microsoft.com/office/drawing/2014/main" xmlns="" id="{D11F7079-FA70-45BE-9821-C6B1EA7318D9}"/>
              </a:ext>
            </a:extLst>
          </p:cNvPr>
          <p:cNvSpPr>
            <a:spLocks noGrp="1"/>
          </p:cNvSpPr>
          <p:nvPr>
            <p:ph sz="quarter" idx="1"/>
          </p:nvPr>
        </p:nvSpPr>
        <p:spPr/>
        <p:txBody>
          <a:bodyPr>
            <a:normAutofit lnSpcReduction="10000"/>
          </a:bodyPr>
          <a:lstStyle/>
          <a:p>
            <a:pPr algn="just"/>
            <a:r>
              <a:rPr lang="en-US" dirty="0"/>
              <a:t>Arrays represent multiple data items of the same type using a single name.</a:t>
            </a:r>
          </a:p>
          <a:p>
            <a:pPr algn="just"/>
            <a:r>
              <a:rPr lang="en-US" dirty="0"/>
              <a:t>In arrays, the elements can be accessed randomly by using the index number.</a:t>
            </a:r>
          </a:p>
          <a:p>
            <a:pPr algn="just"/>
            <a:r>
              <a:rPr lang="en-US" dirty="0"/>
              <a:t>Arrays allocate memory in contiguous memory locations for all its elements. Hence there is no chance of extra memory being allocated in case of arrays. This avoids memory overflow or shortage of memory in arrays.</a:t>
            </a:r>
          </a:p>
          <a:p>
            <a:pPr algn="just"/>
            <a:r>
              <a:rPr lang="en-US" dirty="0"/>
              <a:t>Using arrays, other data structures like linked lists, stacks, queues, trees, graphs </a:t>
            </a:r>
            <a:r>
              <a:rPr lang="en-US" dirty="0" err="1"/>
              <a:t>etc</a:t>
            </a:r>
            <a:r>
              <a:rPr lang="en-US" dirty="0"/>
              <a:t> can be implemented.</a:t>
            </a:r>
          </a:p>
          <a:p>
            <a:pPr algn="just"/>
            <a:r>
              <a:rPr lang="en-US" dirty="0"/>
              <a:t>Two-dimensional arrays are used to represent matrices.</a:t>
            </a:r>
          </a:p>
        </p:txBody>
      </p:sp>
      <p:pic>
        <p:nvPicPr>
          <p:cNvPr id="6" name="Picture 3">
            <a:extLst>
              <a:ext uri="{FF2B5EF4-FFF2-40B4-BE49-F238E27FC236}">
                <a16:creationId xmlns:a16="http://schemas.microsoft.com/office/drawing/2014/main" xmlns="" id="{A20A4CC7-85ED-4FA4-8DA4-E193F4C1849A}"/>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51520" y="235871"/>
            <a:ext cx="842954" cy="70104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9617141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ounded Rectangle 7">
            <a:extLst>
              <a:ext uri="{FF2B5EF4-FFF2-40B4-BE49-F238E27FC236}">
                <a16:creationId xmlns:a16="http://schemas.microsoft.com/office/drawing/2014/main" xmlns="" id="{13E537AC-E5BE-42CA-8330-5356FFF9683D}"/>
              </a:ext>
            </a:extLst>
          </p:cNvPr>
          <p:cNvSpPr>
            <a:spLocks noGrp="1"/>
          </p:cNvSpPr>
          <p:nvPr>
            <p:ph type="title"/>
          </p:nvPr>
        </p:nvSpPr>
        <p:spPr>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0000"/>
          </a:bodyPr>
          <a:lstStyle/>
          <a:p>
            <a:pPr algn="ctr"/>
            <a:r>
              <a:rPr lang="en-US" dirty="0">
                <a:solidFill>
                  <a:schemeClr val="tx1"/>
                </a:solidFill>
              </a:rPr>
              <a:t/>
            </a:r>
            <a:br>
              <a:rPr lang="en-US" dirty="0">
                <a:solidFill>
                  <a:schemeClr val="tx1"/>
                </a:solidFill>
              </a:rPr>
            </a:br>
            <a:r>
              <a:rPr lang="en-US" dirty="0">
                <a:solidFill>
                  <a:schemeClr val="tx1"/>
                </a:solidFill>
              </a:rPr>
              <a:t/>
            </a:r>
            <a:br>
              <a:rPr lang="en-US" dirty="0">
                <a:solidFill>
                  <a:schemeClr val="tx1"/>
                </a:solidFill>
              </a:rPr>
            </a:br>
            <a:r>
              <a:rPr lang="en-US" dirty="0">
                <a:solidFill>
                  <a:schemeClr val="tx1"/>
                </a:solidFill>
              </a:rPr>
              <a:t>Disadvantages of Array</a:t>
            </a:r>
            <a:br>
              <a:rPr lang="en-US" dirty="0">
                <a:solidFill>
                  <a:schemeClr val="tx1"/>
                </a:solidFill>
              </a:rPr>
            </a:br>
            <a:r>
              <a:rPr lang="en-US" dirty="0">
                <a:solidFill>
                  <a:schemeClr val="tx1"/>
                </a:solidFill>
              </a:rPr>
              <a:t/>
            </a:r>
            <a:br>
              <a:rPr lang="en-US" dirty="0">
                <a:solidFill>
                  <a:schemeClr val="tx1"/>
                </a:solidFill>
              </a:rPr>
            </a:br>
            <a:endParaRPr lang="en-IN" dirty="0">
              <a:solidFill>
                <a:schemeClr val="tx1"/>
              </a:solidFill>
            </a:endParaRPr>
          </a:p>
        </p:txBody>
      </p:sp>
      <p:sp>
        <p:nvSpPr>
          <p:cNvPr id="9" name="Footer Placeholder 8">
            <a:extLst>
              <a:ext uri="{FF2B5EF4-FFF2-40B4-BE49-F238E27FC236}">
                <a16:creationId xmlns:a16="http://schemas.microsoft.com/office/drawing/2014/main" xmlns="" id="{C8BA3F60-1992-4D29-AD21-4DE8EB66C2FB}"/>
              </a:ext>
            </a:extLst>
          </p:cNvPr>
          <p:cNvSpPr>
            <a:spLocks noGrp="1"/>
          </p:cNvSpPr>
          <p:nvPr>
            <p:ph type="ftr" sz="quarter" idx="11"/>
          </p:nvPr>
        </p:nvSpPr>
        <p:spPr>
          <a:xfrm>
            <a:off x="914400" y="6172200"/>
            <a:ext cx="7772400" cy="457200"/>
          </a:xfrm>
        </p:spPr>
        <p:txBody>
          <a:bodyPr/>
          <a:lstStyle/>
          <a:p>
            <a:r>
              <a:rPr lang="en-US" dirty="0"/>
              <a:t>Er. Neha Chadha                                     nehachadha@acetamritsar.org                                     CSE 3rd Sem.  OOPS</a:t>
            </a:r>
            <a:endParaRPr lang="en-IN" dirty="0"/>
          </a:p>
        </p:txBody>
      </p:sp>
      <p:sp>
        <p:nvSpPr>
          <p:cNvPr id="2" name="Slide Number Placeholder 1">
            <a:extLst>
              <a:ext uri="{FF2B5EF4-FFF2-40B4-BE49-F238E27FC236}">
                <a16:creationId xmlns:a16="http://schemas.microsoft.com/office/drawing/2014/main" xmlns="" id="{A9DDD371-E896-41EA-9CF7-4BF1CFD305D4}"/>
              </a:ext>
            </a:extLst>
          </p:cNvPr>
          <p:cNvSpPr>
            <a:spLocks noGrp="1"/>
          </p:cNvSpPr>
          <p:nvPr>
            <p:ph type="sldNum" sz="quarter" idx="12"/>
          </p:nvPr>
        </p:nvSpPr>
        <p:spPr/>
        <p:txBody>
          <a:bodyPr/>
          <a:lstStyle/>
          <a:p>
            <a:fld id="{91C56B5E-674D-46C0-9D75-C3C96832E557}" type="slidenum">
              <a:rPr lang="en-IN" smtClean="0"/>
              <a:pPr/>
              <a:t>11</a:t>
            </a:fld>
            <a:endParaRPr lang="en-IN"/>
          </a:p>
        </p:txBody>
      </p:sp>
      <p:sp>
        <p:nvSpPr>
          <p:cNvPr id="13" name="Content Placeholder 12">
            <a:extLst>
              <a:ext uri="{FF2B5EF4-FFF2-40B4-BE49-F238E27FC236}">
                <a16:creationId xmlns:a16="http://schemas.microsoft.com/office/drawing/2014/main" xmlns="" id="{D11F7079-FA70-45BE-9821-C6B1EA7318D9}"/>
              </a:ext>
            </a:extLst>
          </p:cNvPr>
          <p:cNvSpPr>
            <a:spLocks noGrp="1"/>
          </p:cNvSpPr>
          <p:nvPr>
            <p:ph sz="quarter" idx="1"/>
          </p:nvPr>
        </p:nvSpPr>
        <p:spPr/>
        <p:txBody>
          <a:bodyPr>
            <a:normAutofit/>
          </a:bodyPr>
          <a:lstStyle/>
          <a:p>
            <a:pPr algn="just"/>
            <a:r>
              <a:rPr lang="en-US" dirty="0"/>
              <a:t>The number of elements to be stored in an array should be known in advance.</a:t>
            </a:r>
          </a:p>
          <a:p>
            <a:pPr algn="just"/>
            <a:r>
              <a:rPr lang="en-US" dirty="0"/>
              <a:t>Insertion and deletion are quite difficult in an array as the elements are stored in consecutive memory locations and the shifting operation is costly.</a:t>
            </a:r>
          </a:p>
          <a:p>
            <a:pPr algn="just"/>
            <a:r>
              <a:rPr lang="en-US" dirty="0"/>
              <a:t>Allocating more memory than the requirement leads to wastage of memory space and less allocation of memory also leads to a problem.</a:t>
            </a:r>
          </a:p>
          <a:p>
            <a:pPr marL="0" indent="0" algn="just">
              <a:buNone/>
            </a:pPr>
            <a:endParaRPr lang="en-US" dirty="0"/>
          </a:p>
        </p:txBody>
      </p:sp>
      <p:pic>
        <p:nvPicPr>
          <p:cNvPr id="6" name="Picture 3">
            <a:extLst>
              <a:ext uri="{FF2B5EF4-FFF2-40B4-BE49-F238E27FC236}">
                <a16:creationId xmlns:a16="http://schemas.microsoft.com/office/drawing/2014/main" xmlns="" id="{A20A4CC7-85ED-4FA4-8DA4-E193F4C1849A}"/>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51520" y="264151"/>
            <a:ext cx="842954" cy="70104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7176756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0C6FE21-11EA-47A8-9A46-7D44067E7E08}"/>
              </a:ext>
            </a:extLst>
          </p:cNvPr>
          <p:cNvSpPr>
            <a:spLocks noGrp="1"/>
          </p:cNvSpPr>
          <p:nvPr>
            <p:ph type="title"/>
          </p:nvPr>
        </p:nvSpPr>
        <p:spPr/>
        <p:txBody>
          <a:bodyPr/>
          <a:lstStyle/>
          <a:p>
            <a:r>
              <a:rPr lang="en-US" b="1" dirty="0"/>
              <a:t>Increment /decrement pointer</a:t>
            </a:r>
            <a:endParaRPr lang="en-IN" dirty="0"/>
          </a:p>
        </p:txBody>
      </p:sp>
      <p:sp>
        <p:nvSpPr>
          <p:cNvPr id="3" name="Footer Placeholder 2">
            <a:extLst>
              <a:ext uri="{FF2B5EF4-FFF2-40B4-BE49-F238E27FC236}">
                <a16:creationId xmlns:a16="http://schemas.microsoft.com/office/drawing/2014/main" xmlns="" id="{B8FBC35B-7132-4F8A-A49F-5F03813BB126}"/>
              </a:ext>
            </a:extLst>
          </p:cNvPr>
          <p:cNvSpPr>
            <a:spLocks noGrp="1"/>
          </p:cNvSpPr>
          <p:nvPr>
            <p:ph type="ftr" sz="quarter" idx="11"/>
          </p:nvPr>
        </p:nvSpPr>
        <p:spPr>
          <a:xfrm>
            <a:off x="914400" y="6172200"/>
            <a:ext cx="7772400" cy="457200"/>
          </a:xfrm>
        </p:spPr>
        <p:txBody>
          <a:bodyPr/>
          <a:lstStyle/>
          <a:p>
            <a:r>
              <a:rPr lang="en-US" dirty="0"/>
              <a:t>Er. Neha Chadha                                     nehachadha@acetamritsar.org                                     CSE 3rd Sem.  OOPS</a:t>
            </a:r>
            <a:endParaRPr lang="en-IN" dirty="0"/>
          </a:p>
        </p:txBody>
      </p:sp>
      <p:sp>
        <p:nvSpPr>
          <p:cNvPr id="6" name="Slide Number Placeholder 5">
            <a:extLst>
              <a:ext uri="{FF2B5EF4-FFF2-40B4-BE49-F238E27FC236}">
                <a16:creationId xmlns:a16="http://schemas.microsoft.com/office/drawing/2014/main" xmlns="" id="{35C04BA3-51D7-4669-8656-8BBD592376EA}"/>
              </a:ext>
            </a:extLst>
          </p:cNvPr>
          <p:cNvSpPr>
            <a:spLocks noGrp="1"/>
          </p:cNvSpPr>
          <p:nvPr>
            <p:ph type="sldNum" sz="quarter" idx="12"/>
          </p:nvPr>
        </p:nvSpPr>
        <p:spPr/>
        <p:txBody>
          <a:bodyPr/>
          <a:lstStyle/>
          <a:p>
            <a:fld id="{91C56B5E-674D-46C0-9D75-C3C96832E557}" type="slidenum">
              <a:rPr lang="en-IN" smtClean="0"/>
              <a:pPr/>
              <a:t>12</a:t>
            </a:fld>
            <a:endParaRPr lang="en-IN"/>
          </a:p>
        </p:txBody>
      </p:sp>
      <p:sp>
        <p:nvSpPr>
          <p:cNvPr id="5" name="Content Placeholder 4">
            <a:extLst>
              <a:ext uri="{FF2B5EF4-FFF2-40B4-BE49-F238E27FC236}">
                <a16:creationId xmlns:a16="http://schemas.microsoft.com/office/drawing/2014/main" xmlns="" id="{434F5BB0-97A9-4173-9616-728A17E05D5C}"/>
              </a:ext>
            </a:extLst>
          </p:cNvPr>
          <p:cNvSpPr>
            <a:spLocks noGrp="1"/>
          </p:cNvSpPr>
          <p:nvPr>
            <p:ph sz="quarter" idx="1"/>
          </p:nvPr>
        </p:nvSpPr>
        <p:spPr/>
        <p:txBody>
          <a:bodyPr>
            <a:normAutofit fontScale="85000" lnSpcReduction="20000"/>
          </a:bodyPr>
          <a:lstStyle/>
          <a:p>
            <a:pPr>
              <a:buNone/>
            </a:pPr>
            <a:r>
              <a:rPr lang="en-US" dirty="0"/>
              <a:t>void main () </a:t>
            </a:r>
          </a:p>
          <a:p>
            <a:pPr>
              <a:buNone/>
            </a:pPr>
            <a:r>
              <a:rPr lang="en-US" dirty="0"/>
              <a:t> {</a:t>
            </a:r>
          </a:p>
          <a:p>
            <a:pPr>
              <a:buNone/>
            </a:pPr>
            <a:r>
              <a:rPr lang="en-US" dirty="0"/>
              <a:t> </a:t>
            </a:r>
            <a:r>
              <a:rPr lang="en-US" dirty="0" err="1"/>
              <a:t>clrscr</a:t>
            </a:r>
            <a:r>
              <a:rPr lang="en-US" dirty="0"/>
              <a:t>();</a:t>
            </a:r>
          </a:p>
          <a:p>
            <a:pPr>
              <a:buNone/>
            </a:pPr>
            <a:r>
              <a:rPr lang="en-US" dirty="0"/>
              <a:t> int  a = 20;</a:t>
            </a:r>
          </a:p>
          <a:p>
            <a:pPr>
              <a:buNone/>
            </a:pPr>
            <a:r>
              <a:rPr lang="en-US" dirty="0"/>
              <a:t> int *</a:t>
            </a:r>
            <a:r>
              <a:rPr lang="en-US" dirty="0" err="1"/>
              <a:t>ip</a:t>
            </a:r>
            <a:r>
              <a:rPr lang="en-US" dirty="0"/>
              <a:t>;</a:t>
            </a:r>
          </a:p>
          <a:p>
            <a:pPr>
              <a:buNone/>
            </a:pPr>
            <a:r>
              <a:rPr lang="en-US" dirty="0"/>
              <a:t> </a:t>
            </a:r>
            <a:r>
              <a:rPr lang="en-US" dirty="0" err="1"/>
              <a:t>ip</a:t>
            </a:r>
            <a:r>
              <a:rPr lang="en-US" dirty="0"/>
              <a:t>=&amp;a;</a:t>
            </a:r>
          </a:p>
          <a:p>
            <a:pPr>
              <a:buNone/>
            </a:pPr>
            <a:r>
              <a:rPr lang="en-US" dirty="0"/>
              <a:t> </a:t>
            </a:r>
            <a:r>
              <a:rPr lang="en-US" dirty="0" err="1"/>
              <a:t>cout</a:t>
            </a:r>
            <a:r>
              <a:rPr lang="en-US" dirty="0"/>
              <a:t>&lt;&lt;</a:t>
            </a:r>
            <a:r>
              <a:rPr lang="en-US" dirty="0" err="1"/>
              <a:t>ip</a:t>
            </a:r>
            <a:r>
              <a:rPr lang="en-US" dirty="0"/>
              <a:t>&lt;&lt;</a:t>
            </a:r>
            <a:r>
              <a:rPr lang="en-US" dirty="0" err="1"/>
              <a:t>endl</a:t>
            </a:r>
            <a:r>
              <a:rPr lang="en-US" dirty="0"/>
              <a:t>;</a:t>
            </a:r>
          </a:p>
          <a:p>
            <a:pPr>
              <a:buNone/>
            </a:pPr>
            <a:r>
              <a:rPr lang="en-US" dirty="0"/>
              <a:t> *</a:t>
            </a:r>
            <a:r>
              <a:rPr lang="en-US" dirty="0" err="1"/>
              <a:t>ip</a:t>
            </a:r>
            <a:r>
              <a:rPr lang="en-US" dirty="0"/>
              <a:t>++;</a:t>
            </a:r>
          </a:p>
          <a:p>
            <a:pPr>
              <a:buNone/>
            </a:pPr>
            <a:r>
              <a:rPr lang="en-US" dirty="0"/>
              <a:t>  </a:t>
            </a:r>
            <a:r>
              <a:rPr lang="en-US" dirty="0" err="1"/>
              <a:t>cout</a:t>
            </a:r>
            <a:r>
              <a:rPr lang="en-US" dirty="0"/>
              <a:t>&lt;&lt;</a:t>
            </a:r>
            <a:r>
              <a:rPr lang="en-US" dirty="0" err="1"/>
              <a:t>ip</a:t>
            </a:r>
            <a:r>
              <a:rPr lang="en-US" dirty="0"/>
              <a:t>;</a:t>
            </a:r>
          </a:p>
          <a:p>
            <a:pPr>
              <a:buNone/>
            </a:pPr>
            <a:r>
              <a:rPr lang="en-US" dirty="0"/>
              <a:t> *</a:t>
            </a:r>
            <a:r>
              <a:rPr lang="en-US" dirty="0" err="1"/>
              <a:t>ip</a:t>
            </a:r>
            <a:r>
              <a:rPr lang="en-US" dirty="0"/>
              <a:t>--;</a:t>
            </a:r>
          </a:p>
          <a:p>
            <a:pPr>
              <a:buNone/>
            </a:pPr>
            <a:r>
              <a:rPr lang="en-US" dirty="0"/>
              <a:t> </a:t>
            </a:r>
            <a:r>
              <a:rPr lang="en-US" dirty="0" err="1"/>
              <a:t>cout</a:t>
            </a:r>
            <a:r>
              <a:rPr lang="en-US" dirty="0"/>
              <a:t>&lt;&lt;</a:t>
            </a:r>
            <a:r>
              <a:rPr lang="en-US" dirty="0" err="1"/>
              <a:t>ip</a:t>
            </a:r>
            <a:r>
              <a:rPr lang="en-US" dirty="0"/>
              <a:t>;</a:t>
            </a:r>
          </a:p>
          <a:p>
            <a:pPr>
              <a:buNone/>
            </a:pPr>
            <a:r>
              <a:rPr lang="en-US" dirty="0" err="1"/>
              <a:t>getch</a:t>
            </a:r>
            <a:r>
              <a:rPr lang="en-US" dirty="0"/>
              <a:t>();</a:t>
            </a:r>
          </a:p>
          <a:p>
            <a:pPr>
              <a:buNone/>
            </a:pPr>
            <a:r>
              <a:rPr lang="en-US" dirty="0"/>
              <a:t>}</a:t>
            </a:r>
          </a:p>
          <a:p>
            <a:pPr marL="0" indent="0">
              <a:buNone/>
            </a:pPr>
            <a:endParaRPr lang="en-IN" dirty="0"/>
          </a:p>
        </p:txBody>
      </p:sp>
      <p:pic>
        <p:nvPicPr>
          <p:cNvPr id="7" name="Picture 3">
            <a:extLst>
              <a:ext uri="{FF2B5EF4-FFF2-40B4-BE49-F238E27FC236}">
                <a16:creationId xmlns:a16="http://schemas.microsoft.com/office/drawing/2014/main" xmlns="" id="{6217A69E-EA65-4332-95B5-75AD8FAA6F2F}"/>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28646" y="169770"/>
            <a:ext cx="842954" cy="7389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4386628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ounded Rectangle 7">
            <a:extLst>
              <a:ext uri="{FF2B5EF4-FFF2-40B4-BE49-F238E27FC236}">
                <a16:creationId xmlns:a16="http://schemas.microsoft.com/office/drawing/2014/main" xmlns="" id="{13E537AC-E5BE-42CA-8330-5356FFF9683D}"/>
              </a:ext>
            </a:extLst>
          </p:cNvPr>
          <p:cNvSpPr>
            <a:spLocks noGrp="1"/>
          </p:cNvSpPr>
          <p:nvPr>
            <p:ph type="title"/>
          </p:nvPr>
        </p:nvSpPr>
        <p:spPr>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0000"/>
          </a:bodyPr>
          <a:lstStyle/>
          <a:p>
            <a:pPr algn="ctr"/>
            <a:r>
              <a:rPr lang="en-US" dirty="0">
                <a:solidFill>
                  <a:schemeClr val="tx1"/>
                </a:solidFill>
              </a:rPr>
              <a:t/>
            </a:r>
            <a:br>
              <a:rPr lang="en-US" dirty="0">
                <a:solidFill>
                  <a:schemeClr val="tx1"/>
                </a:solidFill>
              </a:rPr>
            </a:br>
            <a:r>
              <a:rPr lang="en-US" dirty="0">
                <a:solidFill>
                  <a:schemeClr val="tx1"/>
                </a:solidFill>
              </a:rPr>
              <a:t/>
            </a:r>
            <a:br>
              <a:rPr lang="en-US" dirty="0">
                <a:solidFill>
                  <a:schemeClr val="tx1"/>
                </a:solidFill>
              </a:rPr>
            </a:br>
            <a:r>
              <a:rPr lang="en-US" dirty="0">
                <a:solidFill>
                  <a:schemeClr val="tx1"/>
                </a:solidFill>
              </a:rPr>
              <a:t>Introduction to Array</a:t>
            </a:r>
            <a:br>
              <a:rPr lang="en-US" dirty="0">
                <a:solidFill>
                  <a:schemeClr val="tx1"/>
                </a:solidFill>
              </a:rPr>
            </a:br>
            <a:r>
              <a:rPr lang="en-US" dirty="0">
                <a:solidFill>
                  <a:schemeClr val="tx1"/>
                </a:solidFill>
              </a:rPr>
              <a:t/>
            </a:r>
            <a:br>
              <a:rPr lang="en-US" dirty="0">
                <a:solidFill>
                  <a:schemeClr val="tx1"/>
                </a:solidFill>
              </a:rPr>
            </a:br>
            <a:endParaRPr lang="en-IN" dirty="0">
              <a:solidFill>
                <a:schemeClr val="tx1"/>
              </a:solidFill>
            </a:endParaRPr>
          </a:p>
        </p:txBody>
      </p:sp>
      <p:sp>
        <p:nvSpPr>
          <p:cNvPr id="9" name="Footer Placeholder 8">
            <a:extLst>
              <a:ext uri="{FF2B5EF4-FFF2-40B4-BE49-F238E27FC236}">
                <a16:creationId xmlns:a16="http://schemas.microsoft.com/office/drawing/2014/main" xmlns="" id="{C8BA3F60-1992-4D29-AD21-4DE8EB66C2FB}"/>
              </a:ext>
            </a:extLst>
          </p:cNvPr>
          <p:cNvSpPr>
            <a:spLocks noGrp="1"/>
          </p:cNvSpPr>
          <p:nvPr>
            <p:ph type="ftr" sz="quarter" idx="11"/>
          </p:nvPr>
        </p:nvSpPr>
        <p:spPr>
          <a:xfrm>
            <a:off x="914400" y="6172200"/>
            <a:ext cx="7772400" cy="457200"/>
          </a:xfrm>
        </p:spPr>
        <p:txBody>
          <a:bodyPr/>
          <a:lstStyle/>
          <a:p>
            <a:r>
              <a:rPr lang="en-US" dirty="0"/>
              <a:t>Er. Neha Chadha                                     nehachadha@acetamritsar.org                                     CSE 3rd Sem.  OOPS</a:t>
            </a:r>
            <a:endParaRPr lang="en-IN" dirty="0"/>
          </a:p>
        </p:txBody>
      </p:sp>
      <p:sp>
        <p:nvSpPr>
          <p:cNvPr id="2" name="Slide Number Placeholder 1">
            <a:extLst>
              <a:ext uri="{FF2B5EF4-FFF2-40B4-BE49-F238E27FC236}">
                <a16:creationId xmlns:a16="http://schemas.microsoft.com/office/drawing/2014/main" xmlns="" id="{325F19F9-32BC-46B1-9BFE-01931D3A1B4C}"/>
              </a:ext>
            </a:extLst>
          </p:cNvPr>
          <p:cNvSpPr>
            <a:spLocks noGrp="1"/>
          </p:cNvSpPr>
          <p:nvPr>
            <p:ph type="sldNum" sz="quarter" idx="12"/>
          </p:nvPr>
        </p:nvSpPr>
        <p:spPr/>
        <p:txBody>
          <a:bodyPr/>
          <a:lstStyle/>
          <a:p>
            <a:fld id="{91C56B5E-674D-46C0-9D75-C3C96832E557}" type="slidenum">
              <a:rPr lang="en-IN" smtClean="0"/>
              <a:pPr/>
              <a:t>2</a:t>
            </a:fld>
            <a:endParaRPr lang="en-IN"/>
          </a:p>
        </p:txBody>
      </p:sp>
      <p:sp>
        <p:nvSpPr>
          <p:cNvPr id="13" name="Content Placeholder 12">
            <a:extLst>
              <a:ext uri="{FF2B5EF4-FFF2-40B4-BE49-F238E27FC236}">
                <a16:creationId xmlns:a16="http://schemas.microsoft.com/office/drawing/2014/main" xmlns="" id="{D11F7079-FA70-45BE-9821-C6B1EA7318D9}"/>
              </a:ext>
            </a:extLst>
          </p:cNvPr>
          <p:cNvSpPr>
            <a:spLocks noGrp="1"/>
          </p:cNvSpPr>
          <p:nvPr>
            <p:ph sz="quarter" idx="1"/>
          </p:nvPr>
        </p:nvSpPr>
        <p:spPr/>
        <p:txBody>
          <a:bodyPr>
            <a:normAutofit/>
          </a:bodyPr>
          <a:lstStyle/>
          <a:p>
            <a:pPr algn="just"/>
            <a:r>
              <a:rPr lang="en-US" dirty="0"/>
              <a:t>C++ provides a data structure, the array, which stores a fixed-size sequential collection of elements of the same type.</a:t>
            </a:r>
          </a:p>
          <a:p>
            <a:pPr algn="just"/>
            <a:r>
              <a:rPr lang="en-US" dirty="0"/>
              <a:t>An array is used to store a collection of data, but it is often more useful to think of an array as a collection of variables of the same type.</a:t>
            </a:r>
          </a:p>
          <a:p>
            <a:pPr algn="just"/>
            <a:r>
              <a:rPr lang="en-US" dirty="0"/>
              <a:t>Instead of declaring individual variables, such as number0, number1, ..., and number99, you declare one array variable such as numbers and use numbers[0], numbers[1], and ..., numbers[99] to represent individual variables. A specific element in an array is accessed by an index.</a:t>
            </a:r>
          </a:p>
        </p:txBody>
      </p:sp>
      <p:pic>
        <p:nvPicPr>
          <p:cNvPr id="6" name="Picture 3">
            <a:extLst>
              <a:ext uri="{FF2B5EF4-FFF2-40B4-BE49-F238E27FC236}">
                <a16:creationId xmlns:a16="http://schemas.microsoft.com/office/drawing/2014/main" xmlns="" id="{A20A4CC7-85ED-4FA4-8DA4-E193F4C1849A}"/>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51520" y="264151"/>
            <a:ext cx="842954" cy="70104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9851556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9C1A899-0B0A-45FF-9C2F-806EBB09A8C8}"/>
              </a:ext>
            </a:extLst>
          </p:cNvPr>
          <p:cNvSpPr>
            <a:spLocks noGrp="1"/>
          </p:cNvSpPr>
          <p:nvPr>
            <p:ph type="title"/>
          </p:nvPr>
        </p:nvSpPr>
        <p:spPr/>
        <p:txBody>
          <a:bodyPr/>
          <a:lstStyle/>
          <a:p>
            <a:r>
              <a:rPr lang="en-IN" dirty="0"/>
              <a:t> Memory Location </a:t>
            </a:r>
          </a:p>
        </p:txBody>
      </p:sp>
      <p:sp>
        <p:nvSpPr>
          <p:cNvPr id="3" name="Footer Placeholder 2">
            <a:extLst>
              <a:ext uri="{FF2B5EF4-FFF2-40B4-BE49-F238E27FC236}">
                <a16:creationId xmlns:a16="http://schemas.microsoft.com/office/drawing/2014/main" xmlns="" id="{67198B10-B771-4184-97E3-43C158EB539C}"/>
              </a:ext>
            </a:extLst>
          </p:cNvPr>
          <p:cNvSpPr>
            <a:spLocks noGrp="1"/>
          </p:cNvSpPr>
          <p:nvPr>
            <p:ph type="ftr" sz="quarter" idx="11"/>
          </p:nvPr>
        </p:nvSpPr>
        <p:spPr>
          <a:xfrm>
            <a:off x="914400" y="6172200"/>
            <a:ext cx="7772400" cy="457200"/>
          </a:xfrm>
        </p:spPr>
        <p:txBody>
          <a:bodyPr/>
          <a:lstStyle/>
          <a:p>
            <a:r>
              <a:rPr lang="en-US" dirty="0"/>
              <a:t>Er. Neha Chadha                                     nehachadha@acetamritsar.org                                     CSE 3rd Sem.  OOPS</a:t>
            </a:r>
            <a:endParaRPr lang="en-IN" dirty="0"/>
          </a:p>
        </p:txBody>
      </p:sp>
      <p:sp>
        <p:nvSpPr>
          <p:cNvPr id="6" name="Slide Number Placeholder 5">
            <a:extLst>
              <a:ext uri="{FF2B5EF4-FFF2-40B4-BE49-F238E27FC236}">
                <a16:creationId xmlns:a16="http://schemas.microsoft.com/office/drawing/2014/main" xmlns="" id="{F96DD8A4-1A06-4B18-9607-DDA80E8E5732}"/>
              </a:ext>
            </a:extLst>
          </p:cNvPr>
          <p:cNvSpPr>
            <a:spLocks noGrp="1"/>
          </p:cNvSpPr>
          <p:nvPr>
            <p:ph type="sldNum" sz="quarter" idx="12"/>
          </p:nvPr>
        </p:nvSpPr>
        <p:spPr/>
        <p:txBody>
          <a:bodyPr/>
          <a:lstStyle/>
          <a:p>
            <a:fld id="{91C56B5E-674D-46C0-9D75-C3C96832E557}" type="slidenum">
              <a:rPr lang="en-IN" smtClean="0"/>
              <a:pPr/>
              <a:t>3</a:t>
            </a:fld>
            <a:endParaRPr lang="en-IN"/>
          </a:p>
        </p:txBody>
      </p:sp>
      <p:sp>
        <p:nvSpPr>
          <p:cNvPr id="5" name="Content Placeholder 4">
            <a:extLst>
              <a:ext uri="{FF2B5EF4-FFF2-40B4-BE49-F238E27FC236}">
                <a16:creationId xmlns:a16="http://schemas.microsoft.com/office/drawing/2014/main" xmlns="" id="{241821EE-194C-4646-AE30-E8349789E0C8}"/>
              </a:ext>
            </a:extLst>
          </p:cNvPr>
          <p:cNvSpPr>
            <a:spLocks noGrp="1"/>
          </p:cNvSpPr>
          <p:nvPr>
            <p:ph sz="quarter" idx="1"/>
          </p:nvPr>
        </p:nvSpPr>
        <p:spPr/>
        <p:txBody>
          <a:bodyPr/>
          <a:lstStyle/>
          <a:p>
            <a:pPr algn="just"/>
            <a:r>
              <a:rPr lang="en-US" dirty="0"/>
              <a:t>All arrays consist of contiguous memory locations. The lowest address corresponds to the first element and the highest address to the last element.</a:t>
            </a:r>
          </a:p>
          <a:p>
            <a:endParaRPr lang="en-IN" dirty="0"/>
          </a:p>
        </p:txBody>
      </p:sp>
      <p:pic>
        <p:nvPicPr>
          <p:cNvPr id="7" name="Picture 6">
            <a:extLst>
              <a:ext uri="{FF2B5EF4-FFF2-40B4-BE49-F238E27FC236}">
                <a16:creationId xmlns:a16="http://schemas.microsoft.com/office/drawing/2014/main" xmlns="" id="{11546ABA-C5CD-4963-A870-1D3825129AEF}"/>
              </a:ext>
            </a:extLst>
          </p:cNvPr>
          <p:cNvPicPr>
            <a:picLocks noChangeAspect="1"/>
          </p:cNvPicPr>
          <p:nvPr/>
        </p:nvPicPr>
        <p:blipFill>
          <a:blip r:embed="rId2"/>
          <a:stretch>
            <a:fillRect/>
          </a:stretch>
        </p:blipFill>
        <p:spPr>
          <a:xfrm>
            <a:off x="1500187" y="2876850"/>
            <a:ext cx="6143625" cy="2143125"/>
          </a:xfrm>
          <a:prstGeom prst="rect">
            <a:avLst/>
          </a:prstGeom>
        </p:spPr>
      </p:pic>
      <p:pic>
        <p:nvPicPr>
          <p:cNvPr id="8" name="Picture 3">
            <a:extLst>
              <a:ext uri="{FF2B5EF4-FFF2-40B4-BE49-F238E27FC236}">
                <a16:creationId xmlns:a16="http://schemas.microsoft.com/office/drawing/2014/main" xmlns="" id="{93B3D795-F103-4721-B41A-B95B4057F8F8}"/>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51520" y="264151"/>
            <a:ext cx="842954" cy="70104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4310754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E05C2D5-399A-48A3-B9E3-5555A360103C}"/>
              </a:ext>
            </a:extLst>
          </p:cNvPr>
          <p:cNvSpPr>
            <a:spLocks noGrp="1"/>
          </p:cNvSpPr>
          <p:nvPr>
            <p:ph type="title"/>
          </p:nvPr>
        </p:nvSpPr>
        <p:spPr/>
        <p:txBody>
          <a:bodyPr/>
          <a:lstStyle/>
          <a:p>
            <a:r>
              <a:rPr lang="en-IN" dirty="0"/>
              <a:t> Declaration</a:t>
            </a:r>
          </a:p>
        </p:txBody>
      </p:sp>
      <p:sp>
        <p:nvSpPr>
          <p:cNvPr id="3" name="Footer Placeholder 2">
            <a:extLst>
              <a:ext uri="{FF2B5EF4-FFF2-40B4-BE49-F238E27FC236}">
                <a16:creationId xmlns:a16="http://schemas.microsoft.com/office/drawing/2014/main" xmlns="" id="{A30BF5B9-A2D4-4981-A1ED-5EDE078AD500}"/>
              </a:ext>
            </a:extLst>
          </p:cNvPr>
          <p:cNvSpPr>
            <a:spLocks noGrp="1"/>
          </p:cNvSpPr>
          <p:nvPr>
            <p:ph type="ftr" sz="quarter" idx="11"/>
          </p:nvPr>
        </p:nvSpPr>
        <p:spPr>
          <a:xfrm>
            <a:off x="914400" y="6172200"/>
            <a:ext cx="7690048" cy="457200"/>
          </a:xfrm>
        </p:spPr>
        <p:txBody>
          <a:bodyPr/>
          <a:lstStyle/>
          <a:p>
            <a:r>
              <a:rPr lang="en-US" dirty="0"/>
              <a:t>Er. Neha Chadha                                     nehachadha@acetamritsar.org                                     CSE 3rd Sem.  OOPS</a:t>
            </a:r>
            <a:endParaRPr lang="en-IN" dirty="0"/>
          </a:p>
        </p:txBody>
      </p:sp>
      <p:sp>
        <p:nvSpPr>
          <p:cNvPr id="7" name="Slide Number Placeholder 6">
            <a:extLst>
              <a:ext uri="{FF2B5EF4-FFF2-40B4-BE49-F238E27FC236}">
                <a16:creationId xmlns:a16="http://schemas.microsoft.com/office/drawing/2014/main" xmlns="" id="{5F3053DE-CB66-4971-8E44-ED6235B75ADE}"/>
              </a:ext>
            </a:extLst>
          </p:cNvPr>
          <p:cNvSpPr>
            <a:spLocks noGrp="1"/>
          </p:cNvSpPr>
          <p:nvPr>
            <p:ph type="sldNum" sz="quarter" idx="12"/>
          </p:nvPr>
        </p:nvSpPr>
        <p:spPr/>
        <p:txBody>
          <a:bodyPr/>
          <a:lstStyle/>
          <a:p>
            <a:fld id="{91C56B5E-674D-46C0-9D75-C3C96832E557}" type="slidenum">
              <a:rPr lang="en-IN" smtClean="0"/>
              <a:pPr/>
              <a:t>4</a:t>
            </a:fld>
            <a:endParaRPr lang="en-IN"/>
          </a:p>
        </p:txBody>
      </p:sp>
      <p:sp>
        <p:nvSpPr>
          <p:cNvPr id="5" name="Content Placeholder 4">
            <a:extLst>
              <a:ext uri="{FF2B5EF4-FFF2-40B4-BE49-F238E27FC236}">
                <a16:creationId xmlns:a16="http://schemas.microsoft.com/office/drawing/2014/main" xmlns="" id="{C4D1FAF9-F9A3-49F7-BA80-0952EC7CFD22}"/>
              </a:ext>
            </a:extLst>
          </p:cNvPr>
          <p:cNvSpPr>
            <a:spLocks noGrp="1"/>
          </p:cNvSpPr>
          <p:nvPr>
            <p:ph sz="quarter" idx="1"/>
          </p:nvPr>
        </p:nvSpPr>
        <p:spPr/>
        <p:txBody>
          <a:bodyPr/>
          <a:lstStyle/>
          <a:p>
            <a:r>
              <a:rPr lang="en-US" dirty="0"/>
              <a:t>Arrays are declared by the given syntax: </a:t>
            </a:r>
          </a:p>
          <a:p>
            <a:r>
              <a:rPr lang="en-US" dirty="0"/>
              <a:t>Datatype </a:t>
            </a:r>
            <a:r>
              <a:rPr lang="en-US" dirty="0" err="1"/>
              <a:t>array_name</a:t>
            </a:r>
            <a:r>
              <a:rPr lang="en-US" dirty="0"/>
              <a:t> [dimensions] ; </a:t>
            </a:r>
          </a:p>
          <a:p>
            <a:pPr marL="0" indent="0">
              <a:buNone/>
            </a:pPr>
            <a:r>
              <a:rPr lang="en-US" dirty="0"/>
              <a:t>	example : int array[20]; </a:t>
            </a:r>
          </a:p>
          <a:p>
            <a:r>
              <a:rPr lang="en-US" dirty="0"/>
              <a:t>The above code creates an array with a name array which can hold 20 elements of int type. </a:t>
            </a:r>
          </a:p>
          <a:p>
            <a:endParaRPr lang="en-IN" dirty="0"/>
          </a:p>
        </p:txBody>
      </p:sp>
      <p:pic>
        <p:nvPicPr>
          <p:cNvPr id="6" name="Picture 3">
            <a:extLst>
              <a:ext uri="{FF2B5EF4-FFF2-40B4-BE49-F238E27FC236}">
                <a16:creationId xmlns:a16="http://schemas.microsoft.com/office/drawing/2014/main" xmlns="" id="{2FC4B1B4-682A-4837-8C55-F75490D368CA}"/>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51520" y="264151"/>
            <a:ext cx="842954" cy="70104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4614695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ounded Rectangle 7">
            <a:extLst>
              <a:ext uri="{FF2B5EF4-FFF2-40B4-BE49-F238E27FC236}">
                <a16:creationId xmlns:a16="http://schemas.microsoft.com/office/drawing/2014/main" xmlns="" id="{13E537AC-E5BE-42CA-8330-5356FFF9683D}"/>
              </a:ext>
            </a:extLst>
          </p:cNvPr>
          <p:cNvSpPr>
            <a:spLocks noGrp="1"/>
          </p:cNvSpPr>
          <p:nvPr>
            <p:ph type="title"/>
          </p:nvPr>
        </p:nvSpPr>
        <p:spPr>
          <a:xfrm>
            <a:off x="914400" y="224942"/>
            <a:ext cx="7772400" cy="11430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dirty="0">
                <a:solidFill>
                  <a:schemeClr val="tx1"/>
                </a:solidFill>
              </a:rPr>
              <a:t>Types of Array</a:t>
            </a:r>
            <a:endParaRPr lang="en-IN" dirty="0">
              <a:solidFill>
                <a:schemeClr val="tx1"/>
              </a:solidFill>
            </a:endParaRPr>
          </a:p>
        </p:txBody>
      </p:sp>
      <p:sp>
        <p:nvSpPr>
          <p:cNvPr id="9" name="Footer Placeholder 8">
            <a:extLst>
              <a:ext uri="{FF2B5EF4-FFF2-40B4-BE49-F238E27FC236}">
                <a16:creationId xmlns:a16="http://schemas.microsoft.com/office/drawing/2014/main" xmlns="" id="{C8BA3F60-1992-4D29-AD21-4DE8EB66C2FB}"/>
              </a:ext>
            </a:extLst>
          </p:cNvPr>
          <p:cNvSpPr>
            <a:spLocks noGrp="1"/>
          </p:cNvSpPr>
          <p:nvPr>
            <p:ph type="ftr" sz="quarter" idx="11"/>
          </p:nvPr>
        </p:nvSpPr>
        <p:spPr>
          <a:xfrm>
            <a:off x="914400" y="6172200"/>
            <a:ext cx="8083296" cy="457200"/>
          </a:xfrm>
        </p:spPr>
        <p:txBody>
          <a:bodyPr/>
          <a:lstStyle/>
          <a:p>
            <a:r>
              <a:rPr lang="en-US" dirty="0"/>
              <a:t>Er. Neha Chadha                                     nehachadha@acetamritsar.org                                     CSE 3rd Sem.  OOPS</a:t>
            </a:r>
            <a:endParaRPr lang="en-IN" dirty="0"/>
          </a:p>
        </p:txBody>
      </p:sp>
      <p:sp>
        <p:nvSpPr>
          <p:cNvPr id="2" name="Slide Number Placeholder 1">
            <a:extLst>
              <a:ext uri="{FF2B5EF4-FFF2-40B4-BE49-F238E27FC236}">
                <a16:creationId xmlns:a16="http://schemas.microsoft.com/office/drawing/2014/main" xmlns="" id="{C03C6678-70AF-45E3-9209-940528CA2562}"/>
              </a:ext>
            </a:extLst>
          </p:cNvPr>
          <p:cNvSpPr>
            <a:spLocks noGrp="1"/>
          </p:cNvSpPr>
          <p:nvPr>
            <p:ph type="sldNum" sz="quarter" idx="12"/>
          </p:nvPr>
        </p:nvSpPr>
        <p:spPr/>
        <p:txBody>
          <a:bodyPr/>
          <a:lstStyle/>
          <a:p>
            <a:fld id="{91C56B5E-674D-46C0-9D75-C3C96832E557}" type="slidenum">
              <a:rPr lang="en-IN" smtClean="0"/>
              <a:pPr/>
              <a:t>5</a:t>
            </a:fld>
            <a:endParaRPr lang="en-IN"/>
          </a:p>
        </p:txBody>
      </p:sp>
      <p:sp>
        <p:nvSpPr>
          <p:cNvPr id="13" name="Content Placeholder 12">
            <a:extLst>
              <a:ext uri="{FF2B5EF4-FFF2-40B4-BE49-F238E27FC236}">
                <a16:creationId xmlns:a16="http://schemas.microsoft.com/office/drawing/2014/main" xmlns="" id="{D11F7079-FA70-45BE-9821-C6B1EA7318D9}"/>
              </a:ext>
            </a:extLst>
          </p:cNvPr>
          <p:cNvSpPr>
            <a:spLocks noGrp="1"/>
          </p:cNvSpPr>
          <p:nvPr>
            <p:ph sz="quarter" idx="1"/>
          </p:nvPr>
        </p:nvSpPr>
        <p:spPr/>
        <p:txBody>
          <a:bodyPr>
            <a:normAutofit/>
          </a:bodyPr>
          <a:lstStyle/>
          <a:p>
            <a:pPr marL="0" indent="0">
              <a:buNone/>
            </a:pPr>
            <a:r>
              <a:rPr lang="en-US" dirty="0"/>
              <a:t>1. One dimensional (1-D) arrays or Linear arrays </a:t>
            </a:r>
          </a:p>
          <a:p>
            <a:pPr marL="0" indent="0">
              <a:buNone/>
            </a:pPr>
            <a:r>
              <a:rPr lang="en-US" dirty="0"/>
              <a:t>2. Multi dimensional arrays (Two dimensional (2-D) arrays or Matrix arrays) </a:t>
            </a:r>
          </a:p>
          <a:p>
            <a:pPr marL="0" indent="0">
              <a:buNone/>
            </a:pPr>
            <a:endParaRPr lang="en-US" dirty="0"/>
          </a:p>
        </p:txBody>
      </p:sp>
      <p:pic>
        <p:nvPicPr>
          <p:cNvPr id="6" name="Picture 3">
            <a:extLst>
              <a:ext uri="{FF2B5EF4-FFF2-40B4-BE49-F238E27FC236}">
                <a16:creationId xmlns:a16="http://schemas.microsoft.com/office/drawing/2014/main" xmlns="" id="{0EEFDBAA-EEEB-4A49-AD5E-FD4C0354F117}"/>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51520" y="264151"/>
            <a:ext cx="842954" cy="70104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41042903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654C7A8-A4B9-49A1-8644-40AF895759F8}"/>
              </a:ext>
            </a:extLst>
          </p:cNvPr>
          <p:cNvSpPr>
            <a:spLocks noGrp="1"/>
          </p:cNvSpPr>
          <p:nvPr>
            <p:ph type="title"/>
          </p:nvPr>
        </p:nvSpPr>
        <p:spPr/>
        <p:txBody>
          <a:bodyPr>
            <a:normAutofit fontScale="90000"/>
          </a:bodyPr>
          <a:lstStyle/>
          <a:p>
            <a:r>
              <a:rPr lang="en-US" b="1" dirty="0"/>
              <a:t/>
            </a:r>
            <a:br>
              <a:rPr lang="en-US" b="1" dirty="0"/>
            </a:br>
            <a:r>
              <a:rPr lang="en-US" b="1" dirty="0"/>
              <a:t/>
            </a:r>
            <a:br>
              <a:rPr lang="en-US" b="1" dirty="0"/>
            </a:br>
            <a:r>
              <a:rPr lang="en-US" b="1" dirty="0"/>
              <a:t/>
            </a:r>
            <a:br>
              <a:rPr lang="en-US" b="1" dirty="0"/>
            </a:br>
            <a:r>
              <a:rPr lang="en-US" b="1" dirty="0"/>
              <a:t>Array Initialization</a:t>
            </a:r>
            <a:endParaRPr lang="en-IN" dirty="0"/>
          </a:p>
        </p:txBody>
      </p:sp>
      <p:sp>
        <p:nvSpPr>
          <p:cNvPr id="3" name="Footer Placeholder 2">
            <a:extLst>
              <a:ext uri="{FF2B5EF4-FFF2-40B4-BE49-F238E27FC236}">
                <a16:creationId xmlns:a16="http://schemas.microsoft.com/office/drawing/2014/main" xmlns="" id="{7B9FF681-B590-4D55-A089-2D89D0F455AB}"/>
              </a:ext>
            </a:extLst>
          </p:cNvPr>
          <p:cNvSpPr>
            <a:spLocks noGrp="1"/>
          </p:cNvSpPr>
          <p:nvPr>
            <p:ph type="ftr" sz="quarter" idx="11"/>
          </p:nvPr>
        </p:nvSpPr>
        <p:spPr>
          <a:xfrm>
            <a:off x="914400" y="6172200"/>
            <a:ext cx="7772400" cy="457200"/>
          </a:xfrm>
        </p:spPr>
        <p:txBody>
          <a:bodyPr/>
          <a:lstStyle/>
          <a:p>
            <a:r>
              <a:rPr lang="en-US" dirty="0"/>
              <a:t>Er. Neha Chadha                                     nehachadha@acetamritsar.org                                     CSE 3rd Sem.  OOPS</a:t>
            </a:r>
            <a:endParaRPr lang="en-IN" dirty="0"/>
          </a:p>
        </p:txBody>
      </p:sp>
      <p:sp>
        <p:nvSpPr>
          <p:cNvPr id="7" name="Slide Number Placeholder 6">
            <a:extLst>
              <a:ext uri="{FF2B5EF4-FFF2-40B4-BE49-F238E27FC236}">
                <a16:creationId xmlns:a16="http://schemas.microsoft.com/office/drawing/2014/main" xmlns="" id="{70511372-C1D8-41A6-A243-BF41583BFA28}"/>
              </a:ext>
            </a:extLst>
          </p:cNvPr>
          <p:cNvSpPr>
            <a:spLocks noGrp="1"/>
          </p:cNvSpPr>
          <p:nvPr>
            <p:ph type="sldNum" sz="quarter" idx="12"/>
          </p:nvPr>
        </p:nvSpPr>
        <p:spPr/>
        <p:txBody>
          <a:bodyPr/>
          <a:lstStyle/>
          <a:p>
            <a:fld id="{91C56B5E-674D-46C0-9D75-C3C96832E557}" type="slidenum">
              <a:rPr lang="en-IN" smtClean="0"/>
              <a:pPr/>
              <a:t>6</a:t>
            </a:fld>
            <a:endParaRPr lang="en-IN"/>
          </a:p>
        </p:txBody>
      </p:sp>
      <p:sp>
        <p:nvSpPr>
          <p:cNvPr id="5" name="Content Placeholder 4">
            <a:extLst>
              <a:ext uri="{FF2B5EF4-FFF2-40B4-BE49-F238E27FC236}">
                <a16:creationId xmlns:a16="http://schemas.microsoft.com/office/drawing/2014/main" xmlns="" id="{D1F5B2FB-0B1B-49D3-A0A6-51814B8A4FD1}"/>
              </a:ext>
            </a:extLst>
          </p:cNvPr>
          <p:cNvSpPr>
            <a:spLocks noGrp="1"/>
          </p:cNvSpPr>
          <p:nvPr>
            <p:ph sz="quarter" idx="1"/>
          </p:nvPr>
        </p:nvSpPr>
        <p:spPr/>
        <p:txBody>
          <a:bodyPr/>
          <a:lstStyle/>
          <a:p>
            <a:pPr algn="just"/>
            <a:r>
              <a:rPr lang="en-US" dirty="0"/>
              <a:t>An array may be initialized at the time of its declaration, which means to give initial values to an array. Initialization of an array may take the following form: </a:t>
            </a:r>
          </a:p>
          <a:p>
            <a:r>
              <a:rPr lang="en-US" b="1" dirty="0"/>
              <a:t>example: </a:t>
            </a:r>
          </a:p>
          <a:p>
            <a:pPr marL="0" indent="0">
              <a:buNone/>
            </a:pPr>
            <a:r>
              <a:rPr lang="en-US" b="1" dirty="0"/>
              <a:t> 	int id[7] = {1, 2, 3, 4, 5, 6, 7}; </a:t>
            </a:r>
          </a:p>
          <a:p>
            <a:pPr marL="0" indent="0">
              <a:buNone/>
            </a:pPr>
            <a:r>
              <a:rPr lang="en-US" b="1" dirty="0"/>
              <a:t>	float x[5] = {5.6, 5.7, 5.8, 5.9, 6.1};</a:t>
            </a:r>
          </a:p>
          <a:p>
            <a:pPr marL="0" indent="0">
              <a:buNone/>
            </a:pPr>
            <a:r>
              <a:rPr lang="en-US" dirty="0"/>
              <a:t>	</a:t>
            </a:r>
            <a:r>
              <a:rPr lang="en-US" b="1" dirty="0"/>
              <a:t>int a[2][2]={10,20,30,40}</a:t>
            </a:r>
          </a:p>
          <a:p>
            <a:pPr marL="0" indent="0">
              <a:buNone/>
            </a:pPr>
            <a:endParaRPr lang="en-IN" dirty="0"/>
          </a:p>
        </p:txBody>
      </p:sp>
      <p:pic>
        <p:nvPicPr>
          <p:cNvPr id="6" name="Picture 3">
            <a:extLst>
              <a:ext uri="{FF2B5EF4-FFF2-40B4-BE49-F238E27FC236}">
                <a16:creationId xmlns:a16="http://schemas.microsoft.com/office/drawing/2014/main" xmlns="" id="{8EEC802C-4927-4756-AC68-C6DD39EC7140}"/>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51520" y="264151"/>
            <a:ext cx="842954" cy="70104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9819977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97D39A2-FEAA-4C76-BA59-826B633A524D}"/>
              </a:ext>
            </a:extLst>
          </p:cNvPr>
          <p:cNvSpPr>
            <a:spLocks noGrp="1"/>
          </p:cNvSpPr>
          <p:nvPr>
            <p:ph type="title"/>
          </p:nvPr>
        </p:nvSpPr>
        <p:spPr/>
        <p:txBody>
          <a:bodyPr/>
          <a:lstStyle/>
          <a:p>
            <a:r>
              <a:rPr lang="en-US" dirty="0"/>
              <a:t> 2D array Example-I</a:t>
            </a:r>
            <a:endParaRPr lang="en-IN" dirty="0"/>
          </a:p>
        </p:txBody>
      </p:sp>
      <p:sp>
        <p:nvSpPr>
          <p:cNvPr id="3" name="Footer Placeholder 2">
            <a:extLst>
              <a:ext uri="{FF2B5EF4-FFF2-40B4-BE49-F238E27FC236}">
                <a16:creationId xmlns:a16="http://schemas.microsoft.com/office/drawing/2014/main" xmlns="" id="{53452B28-9A6F-4CAE-B482-2DAAACCC62BC}"/>
              </a:ext>
            </a:extLst>
          </p:cNvPr>
          <p:cNvSpPr>
            <a:spLocks noGrp="1"/>
          </p:cNvSpPr>
          <p:nvPr>
            <p:ph type="ftr" sz="quarter" idx="11"/>
          </p:nvPr>
        </p:nvSpPr>
        <p:spPr>
          <a:xfrm>
            <a:off x="914400" y="6172200"/>
            <a:ext cx="7618040" cy="457200"/>
          </a:xfrm>
        </p:spPr>
        <p:txBody>
          <a:bodyPr/>
          <a:lstStyle/>
          <a:p>
            <a:r>
              <a:rPr lang="en-US" dirty="0"/>
              <a:t>Er. Neha Chadha                                     nehachadha@acetamritsar.org                                     CSE 3rd Sem.  OOPS</a:t>
            </a:r>
            <a:endParaRPr lang="en-IN" dirty="0"/>
          </a:p>
        </p:txBody>
      </p:sp>
      <p:sp>
        <p:nvSpPr>
          <p:cNvPr id="7" name="Slide Number Placeholder 6">
            <a:extLst>
              <a:ext uri="{FF2B5EF4-FFF2-40B4-BE49-F238E27FC236}">
                <a16:creationId xmlns:a16="http://schemas.microsoft.com/office/drawing/2014/main" xmlns="" id="{8E9DC94E-6F16-4CD4-BD62-2195222C691F}"/>
              </a:ext>
            </a:extLst>
          </p:cNvPr>
          <p:cNvSpPr>
            <a:spLocks noGrp="1"/>
          </p:cNvSpPr>
          <p:nvPr>
            <p:ph type="sldNum" sz="quarter" idx="12"/>
          </p:nvPr>
        </p:nvSpPr>
        <p:spPr/>
        <p:txBody>
          <a:bodyPr/>
          <a:lstStyle/>
          <a:p>
            <a:fld id="{91C56B5E-674D-46C0-9D75-C3C96832E557}" type="slidenum">
              <a:rPr lang="en-IN" smtClean="0"/>
              <a:pPr/>
              <a:t>7</a:t>
            </a:fld>
            <a:endParaRPr lang="en-IN"/>
          </a:p>
        </p:txBody>
      </p:sp>
      <p:sp>
        <p:nvSpPr>
          <p:cNvPr id="5" name="Content Placeholder 4">
            <a:extLst>
              <a:ext uri="{FF2B5EF4-FFF2-40B4-BE49-F238E27FC236}">
                <a16:creationId xmlns:a16="http://schemas.microsoft.com/office/drawing/2014/main" xmlns="" id="{DC47A5AD-60F1-4F5A-ADAB-DD21AFF054D4}"/>
              </a:ext>
            </a:extLst>
          </p:cNvPr>
          <p:cNvSpPr>
            <a:spLocks noGrp="1"/>
          </p:cNvSpPr>
          <p:nvPr>
            <p:ph sz="quarter" idx="1"/>
          </p:nvPr>
        </p:nvSpPr>
        <p:spPr/>
        <p:txBody>
          <a:bodyPr>
            <a:normAutofit fontScale="70000" lnSpcReduction="20000"/>
          </a:bodyPr>
          <a:lstStyle/>
          <a:p>
            <a:pPr>
              <a:buNone/>
            </a:pPr>
            <a:r>
              <a:rPr lang="en-US" dirty="0"/>
              <a:t>#include&lt;iostream.h&gt;</a:t>
            </a:r>
          </a:p>
          <a:p>
            <a:pPr>
              <a:buNone/>
            </a:pPr>
            <a:r>
              <a:rPr lang="en-US" dirty="0"/>
              <a:t>#include&lt;conio.h&gt;</a:t>
            </a:r>
          </a:p>
          <a:p>
            <a:pPr>
              <a:buNone/>
            </a:pPr>
            <a:r>
              <a:rPr lang="en-US" dirty="0"/>
              <a:t>void main()</a:t>
            </a:r>
          </a:p>
          <a:p>
            <a:pPr>
              <a:buNone/>
            </a:pPr>
            <a:r>
              <a:rPr lang="en-US" dirty="0"/>
              <a:t>{</a:t>
            </a:r>
          </a:p>
          <a:p>
            <a:pPr>
              <a:buNone/>
            </a:pPr>
            <a:r>
              <a:rPr lang="en-US" dirty="0" err="1"/>
              <a:t>clrscr</a:t>
            </a:r>
            <a:r>
              <a:rPr lang="en-US" dirty="0"/>
              <a:t>();</a:t>
            </a:r>
          </a:p>
          <a:p>
            <a:pPr>
              <a:buNone/>
            </a:pPr>
            <a:r>
              <a:rPr lang="en-US" b="1" dirty="0">
                <a:solidFill>
                  <a:srgbClr val="FF0000"/>
                </a:solidFill>
              </a:rPr>
              <a:t>int a[2][2]={1,2,3,4}; or int a[2][2]={{1,2},{3,4}};</a:t>
            </a:r>
          </a:p>
          <a:p>
            <a:pPr>
              <a:buNone/>
            </a:pPr>
            <a:endParaRPr lang="en-US" dirty="0"/>
          </a:p>
          <a:p>
            <a:pPr>
              <a:buNone/>
            </a:pPr>
            <a:r>
              <a:rPr lang="en-US" dirty="0"/>
              <a:t>for(int </a:t>
            </a:r>
            <a:r>
              <a:rPr lang="en-US" dirty="0" err="1"/>
              <a:t>i</a:t>
            </a:r>
            <a:r>
              <a:rPr lang="en-US" dirty="0"/>
              <a:t>=0;i&lt;2;i++)</a:t>
            </a:r>
          </a:p>
          <a:p>
            <a:pPr>
              <a:buNone/>
            </a:pPr>
            <a:r>
              <a:rPr lang="en-US" dirty="0"/>
              <a:t>{</a:t>
            </a:r>
          </a:p>
          <a:p>
            <a:pPr>
              <a:buNone/>
            </a:pPr>
            <a:r>
              <a:rPr lang="en-US" dirty="0"/>
              <a:t>for(int j=0;j&lt;2;j++)</a:t>
            </a:r>
          </a:p>
          <a:p>
            <a:pPr>
              <a:buNone/>
            </a:pPr>
            <a:r>
              <a:rPr lang="en-US" dirty="0"/>
              <a:t>{</a:t>
            </a:r>
            <a:r>
              <a:rPr lang="en-US" dirty="0" err="1"/>
              <a:t>cout</a:t>
            </a:r>
            <a:r>
              <a:rPr lang="en-US" dirty="0"/>
              <a:t>&lt;&lt;a[</a:t>
            </a:r>
            <a:r>
              <a:rPr lang="en-US" dirty="0" err="1"/>
              <a:t>i</a:t>
            </a:r>
            <a:r>
              <a:rPr lang="en-US" dirty="0"/>
              <a:t>][j];</a:t>
            </a:r>
          </a:p>
          <a:p>
            <a:pPr>
              <a:buNone/>
            </a:pPr>
            <a:r>
              <a:rPr lang="en-US" dirty="0"/>
              <a:t>}</a:t>
            </a:r>
          </a:p>
          <a:p>
            <a:pPr>
              <a:buNone/>
            </a:pPr>
            <a:r>
              <a:rPr lang="en-US" dirty="0" err="1"/>
              <a:t>cout</a:t>
            </a:r>
            <a:r>
              <a:rPr lang="en-US" dirty="0"/>
              <a:t>&lt;&lt;'\n';  }</a:t>
            </a:r>
          </a:p>
          <a:p>
            <a:pPr>
              <a:buNone/>
            </a:pPr>
            <a:r>
              <a:rPr lang="en-US" dirty="0" err="1"/>
              <a:t>getch</a:t>
            </a:r>
            <a:r>
              <a:rPr lang="en-US" dirty="0"/>
              <a:t>();</a:t>
            </a:r>
          </a:p>
          <a:p>
            <a:pPr>
              <a:buNone/>
            </a:pPr>
            <a:r>
              <a:rPr lang="en-US" dirty="0"/>
              <a:t>}</a:t>
            </a:r>
          </a:p>
        </p:txBody>
      </p:sp>
      <p:pic>
        <p:nvPicPr>
          <p:cNvPr id="6" name="Picture 3">
            <a:extLst>
              <a:ext uri="{FF2B5EF4-FFF2-40B4-BE49-F238E27FC236}">
                <a16:creationId xmlns:a16="http://schemas.microsoft.com/office/drawing/2014/main" xmlns="" id="{E7DB90ED-75D3-4E4B-A4E7-16780E4037E2}"/>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51520" y="264151"/>
            <a:ext cx="842954" cy="70104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7907300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2D array Example-II</a:t>
            </a:r>
          </a:p>
        </p:txBody>
      </p:sp>
      <p:sp>
        <p:nvSpPr>
          <p:cNvPr id="5" name="Footer Placeholder 4">
            <a:extLst>
              <a:ext uri="{FF2B5EF4-FFF2-40B4-BE49-F238E27FC236}">
                <a16:creationId xmlns:a16="http://schemas.microsoft.com/office/drawing/2014/main" xmlns="" id="{C273C664-86F5-4A61-B997-CC72DFAB7D47}"/>
              </a:ext>
            </a:extLst>
          </p:cNvPr>
          <p:cNvSpPr>
            <a:spLocks noGrp="1"/>
          </p:cNvSpPr>
          <p:nvPr>
            <p:ph type="ftr" sz="quarter" idx="11"/>
          </p:nvPr>
        </p:nvSpPr>
        <p:spPr>
          <a:xfrm>
            <a:off x="914400" y="6172200"/>
            <a:ext cx="7618040" cy="457200"/>
          </a:xfrm>
        </p:spPr>
        <p:txBody>
          <a:bodyPr/>
          <a:lstStyle/>
          <a:p>
            <a:r>
              <a:rPr lang="en-US" dirty="0"/>
              <a:t>Er. Neha Chadha                                     nehachadha@acetamritsar.org                                     CSE 3rd Sem.  OOPS</a:t>
            </a:r>
            <a:endParaRPr lang="en-IN" dirty="0"/>
          </a:p>
        </p:txBody>
      </p:sp>
      <p:sp>
        <p:nvSpPr>
          <p:cNvPr id="6" name="Slide Number Placeholder 5">
            <a:extLst>
              <a:ext uri="{FF2B5EF4-FFF2-40B4-BE49-F238E27FC236}">
                <a16:creationId xmlns:a16="http://schemas.microsoft.com/office/drawing/2014/main" xmlns="" id="{BD98E3D9-B0AB-436A-8669-12FC7CD3C4AD}"/>
              </a:ext>
            </a:extLst>
          </p:cNvPr>
          <p:cNvSpPr>
            <a:spLocks noGrp="1"/>
          </p:cNvSpPr>
          <p:nvPr>
            <p:ph type="sldNum" sz="quarter" idx="12"/>
          </p:nvPr>
        </p:nvSpPr>
        <p:spPr/>
        <p:txBody>
          <a:bodyPr/>
          <a:lstStyle/>
          <a:p>
            <a:fld id="{91C56B5E-674D-46C0-9D75-C3C96832E557}" type="slidenum">
              <a:rPr lang="en-IN" smtClean="0"/>
              <a:pPr/>
              <a:t>8</a:t>
            </a:fld>
            <a:endParaRPr lang="en-IN"/>
          </a:p>
        </p:txBody>
      </p:sp>
      <p:sp>
        <p:nvSpPr>
          <p:cNvPr id="3" name="Content Placeholder 2"/>
          <p:cNvSpPr>
            <a:spLocks noGrp="1"/>
          </p:cNvSpPr>
          <p:nvPr>
            <p:ph sz="quarter" idx="1"/>
          </p:nvPr>
        </p:nvSpPr>
        <p:spPr>
          <a:xfrm>
            <a:off x="453887" y="1417638"/>
            <a:ext cx="8229600" cy="4525963"/>
          </a:xfrm>
        </p:spPr>
        <p:txBody>
          <a:bodyPr>
            <a:normAutofit fontScale="70000" lnSpcReduction="20000"/>
          </a:bodyPr>
          <a:lstStyle/>
          <a:p>
            <a:pPr>
              <a:buNone/>
            </a:pPr>
            <a:r>
              <a:rPr lang="en-US" dirty="0"/>
              <a:t>#include&lt;</a:t>
            </a:r>
            <a:r>
              <a:rPr lang="en-US" dirty="0" err="1"/>
              <a:t>iostream.h</a:t>
            </a:r>
            <a:r>
              <a:rPr lang="en-US" dirty="0"/>
              <a:t>&gt;</a:t>
            </a:r>
          </a:p>
          <a:p>
            <a:pPr>
              <a:buNone/>
            </a:pPr>
            <a:r>
              <a:rPr lang="en-US" dirty="0"/>
              <a:t>#include&lt;</a:t>
            </a:r>
            <a:r>
              <a:rPr lang="en-US" dirty="0" err="1"/>
              <a:t>conio.h</a:t>
            </a:r>
            <a:r>
              <a:rPr lang="en-US" dirty="0"/>
              <a:t>&gt;</a:t>
            </a:r>
          </a:p>
          <a:p>
            <a:pPr>
              <a:buNone/>
            </a:pPr>
            <a:r>
              <a:rPr lang="en-US" dirty="0"/>
              <a:t>void main()</a:t>
            </a:r>
          </a:p>
          <a:p>
            <a:pPr>
              <a:buNone/>
            </a:pPr>
            <a:r>
              <a:rPr lang="en-US" dirty="0"/>
              <a:t>{</a:t>
            </a:r>
          </a:p>
          <a:p>
            <a:pPr>
              <a:buNone/>
            </a:pPr>
            <a:r>
              <a:rPr lang="en-US" dirty="0" err="1"/>
              <a:t>clrscr</a:t>
            </a:r>
            <a:r>
              <a:rPr lang="en-US" dirty="0"/>
              <a:t>();</a:t>
            </a:r>
          </a:p>
          <a:p>
            <a:pPr>
              <a:buNone/>
            </a:pPr>
            <a:r>
              <a:rPr lang="en-US" b="1" dirty="0" err="1">
                <a:solidFill>
                  <a:srgbClr val="FF0000"/>
                </a:solidFill>
              </a:rPr>
              <a:t>int</a:t>
            </a:r>
            <a:r>
              <a:rPr lang="en-US" b="1" dirty="0">
                <a:solidFill>
                  <a:srgbClr val="FF0000"/>
                </a:solidFill>
              </a:rPr>
              <a:t> a[][2]={10,20,30,40};</a:t>
            </a:r>
          </a:p>
          <a:p>
            <a:pPr>
              <a:buNone/>
            </a:pPr>
            <a:endParaRPr lang="en-US" dirty="0"/>
          </a:p>
          <a:p>
            <a:pPr>
              <a:buNone/>
            </a:pPr>
            <a:r>
              <a:rPr lang="en-US" dirty="0"/>
              <a:t>for(</a:t>
            </a:r>
            <a:r>
              <a:rPr lang="en-US" dirty="0" err="1"/>
              <a:t>int</a:t>
            </a:r>
            <a:r>
              <a:rPr lang="en-US" dirty="0"/>
              <a:t> </a:t>
            </a:r>
            <a:r>
              <a:rPr lang="en-US" dirty="0" err="1"/>
              <a:t>i</a:t>
            </a:r>
            <a:r>
              <a:rPr lang="en-US" dirty="0"/>
              <a:t>=0;i&lt;2;i++)</a:t>
            </a:r>
          </a:p>
          <a:p>
            <a:pPr>
              <a:buNone/>
            </a:pPr>
            <a:r>
              <a:rPr lang="en-US" dirty="0"/>
              <a:t>{</a:t>
            </a:r>
          </a:p>
          <a:p>
            <a:pPr>
              <a:buNone/>
            </a:pPr>
            <a:r>
              <a:rPr lang="en-US" dirty="0"/>
              <a:t>for(</a:t>
            </a:r>
            <a:r>
              <a:rPr lang="en-US" dirty="0" err="1"/>
              <a:t>int</a:t>
            </a:r>
            <a:r>
              <a:rPr lang="en-US" dirty="0"/>
              <a:t> j=0;j&lt;2;j++)</a:t>
            </a:r>
          </a:p>
          <a:p>
            <a:pPr>
              <a:buNone/>
            </a:pPr>
            <a:r>
              <a:rPr lang="en-US" dirty="0"/>
              <a:t>{</a:t>
            </a:r>
            <a:r>
              <a:rPr lang="en-US" dirty="0" err="1"/>
              <a:t>cout</a:t>
            </a:r>
            <a:r>
              <a:rPr lang="en-US" dirty="0"/>
              <a:t>&lt;&lt;a[</a:t>
            </a:r>
            <a:r>
              <a:rPr lang="en-US" dirty="0" err="1"/>
              <a:t>i</a:t>
            </a:r>
            <a:r>
              <a:rPr lang="en-US" dirty="0"/>
              <a:t>][j];</a:t>
            </a:r>
          </a:p>
          <a:p>
            <a:pPr>
              <a:buNone/>
            </a:pPr>
            <a:r>
              <a:rPr lang="en-US" dirty="0"/>
              <a:t>}</a:t>
            </a:r>
          </a:p>
          <a:p>
            <a:pPr>
              <a:buNone/>
            </a:pPr>
            <a:r>
              <a:rPr lang="en-US" dirty="0" err="1"/>
              <a:t>cout</a:t>
            </a:r>
            <a:r>
              <a:rPr lang="en-US" dirty="0"/>
              <a:t>&lt;&lt;'\n';  }</a:t>
            </a:r>
          </a:p>
          <a:p>
            <a:pPr>
              <a:buNone/>
            </a:pPr>
            <a:r>
              <a:rPr lang="en-US" dirty="0" err="1"/>
              <a:t>getch</a:t>
            </a:r>
            <a:r>
              <a:rPr lang="en-US" dirty="0"/>
              <a:t>();</a:t>
            </a:r>
          </a:p>
          <a:p>
            <a:pPr>
              <a:buNone/>
            </a:pPr>
            <a:r>
              <a:rPr lang="en-US" dirty="0"/>
              <a:t>}</a:t>
            </a:r>
          </a:p>
        </p:txBody>
      </p:sp>
      <p:pic>
        <p:nvPicPr>
          <p:cNvPr id="4" name="Picture 3">
            <a:extLst>
              <a:ext uri="{FF2B5EF4-FFF2-40B4-BE49-F238E27FC236}">
                <a16:creationId xmlns:a16="http://schemas.microsoft.com/office/drawing/2014/main" xmlns="" id="{9C733DBA-B7A6-443F-A526-9EF5DE79EB80}"/>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51520" y="264151"/>
            <a:ext cx="842954" cy="70104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2D array Example-III</a:t>
            </a:r>
          </a:p>
        </p:txBody>
      </p:sp>
      <p:sp>
        <p:nvSpPr>
          <p:cNvPr id="5" name="Footer Placeholder 4">
            <a:extLst>
              <a:ext uri="{FF2B5EF4-FFF2-40B4-BE49-F238E27FC236}">
                <a16:creationId xmlns:a16="http://schemas.microsoft.com/office/drawing/2014/main" xmlns="" id="{22CD62AB-C428-4258-A4B7-F7357CA81E34}"/>
              </a:ext>
            </a:extLst>
          </p:cNvPr>
          <p:cNvSpPr>
            <a:spLocks noGrp="1"/>
          </p:cNvSpPr>
          <p:nvPr>
            <p:ph type="ftr" sz="quarter" idx="11"/>
          </p:nvPr>
        </p:nvSpPr>
        <p:spPr>
          <a:xfrm>
            <a:off x="914400" y="6172200"/>
            <a:ext cx="7546032" cy="457200"/>
          </a:xfrm>
        </p:spPr>
        <p:txBody>
          <a:bodyPr/>
          <a:lstStyle/>
          <a:p>
            <a:r>
              <a:rPr lang="en-US" dirty="0"/>
              <a:t>Er. Neha Chadha                                     nehachadha@acetamritsar.org                                     CSE 3rd Sem.  OOPS</a:t>
            </a:r>
            <a:endParaRPr lang="en-IN" dirty="0"/>
          </a:p>
        </p:txBody>
      </p:sp>
      <p:sp>
        <p:nvSpPr>
          <p:cNvPr id="6" name="Slide Number Placeholder 5">
            <a:extLst>
              <a:ext uri="{FF2B5EF4-FFF2-40B4-BE49-F238E27FC236}">
                <a16:creationId xmlns:a16="http://schemas.microsoft.com/office/drawing/2014/main" xmlns="" id="{7F390363-A9A8-49A3-A176-F37B7CD11C6F}"/>
              </a:ext>
            </a:extLst>
          </p:cNvPr>
          <p:cNvSpPr>
            <a:spLocks noGrp="1"/>
          </p:cNvSpPr>
          <p:nvPr>
            <p:ph type="sldNum" sz="quarter" idx="12"/>
          </p:nvPr>
        </p:nvSpPr>
        <p:spPr/>
        <p:txBody>
          <a:bodyPr/>
          <a:lstStyle/>
          <a:p>
            <a:fld id="{91C56B5E-674D-46C0-9D75-C3C96832E557}" type="slidenum">
              <a:rPr lang="en-IN" smtClean="0"/>
              <a:pPr/>
              <a:t>9</a:t>
            </a:fld>
            <a:endParaRPr lang="en-IN"/>
          </a:p>
        </p:txBody>
      </p:sp>
      <p:sp>
        <p:nvSpPr>
          <p:cNvPr id="3" name="Content Placeholder 2"/>
          <p:cNvSpPr>
            <a:spLocks noGrp="1"/>
          </p:cNvSpPr>
          <p:nvPr>
            <p:ph sz="quarter" idx="1"/>
          </p:nvPr>
        </p:nvSpPr>
        <p:spPr/>
        <p:txBody>
          <a:bodyPr>
            <a:normAutofit fontScale="70000" lnSpcReduction="20000"/>
          </a:bodyPr>
          <a:lstStyle/>
          <a:p>
            <a:pPr>
              <a:buNone/>
            </a:pPr>
            <a:r>
              <a:rPr lang="en-US" dirty="0"/>
              <a:t>#include&lt;</a:t>
            </a:r>
            <a:r>
              <a:rPr lang="en-US" dirty="0" err="1"/>
              <a:t>iostream.h</a:t>
            </a:r>
            <a:r>
              <a:rPr lang="en-US" dirty="0"/>
              <a:t>&gt;</a:t>
            </a:r>
          </a:p>
          <a:p>
            <a:pPr>
              <a:buNone/>
            </a:pPr>
            <a:r>
              <a:rPr lang="en-US" dirty="0"/>
              <a:t>#include&lt;</a:t>
            </a:r>
            <a:r>
              <a:rPr lang="en-US" dirty="0" err="1"/>
              <a:t>conio.h</a:t>
            </a:r>
            <a:r>
              <a:rPr lang="en-US" dirty="0"/>
              <a:t>&gt;</a:t>
            </a:r>
          </a:p>
          <a:p>
            <a:pPr>
              <a:buNone/>
            </a:pPr>
            <a:r>
              <a:rPr lang="en-US" dirty="0"/>
              <a:t>void main()</a:t>
            </a:r>
          </a:p>
          <a:p>
            <a:pPr>
              <a:buNone/>
            </a:pPr>
            <a:r>
              <a:rPr lang="en-US" dirty="0"/>
              <a:t>{</a:t>
            </a:r>
          </a:p>
          <a:p>
            <a:pPr>
              <a:buNone/>
            </a:pPr>
            <a:r>
              <a:rPr lang="en-US" dirty="0" err="1"/>
              <a:t>clrscr</a:t>
            </a:r>
            <a:r>
              <a:rPr lang="en-US" dirty="0"/>
              <a:t>();</a:t>
            </a:r>
          </a:p>
          <a:p>
            <a:pPr>
              <a:buNone/>
            </a:pPr>
            <a:r>
              <a:rPr lang="en-US" b="1" dirty="0" err="1">
                <a:solidFill>
                  <a:srgbClr val="FF0000"/>
                </a:solidFill>
              </a:rPr>
              <a:t>int</a:t>
            </a:r>
            <a:r>
              <a:rPr lang="en-US" b="1" dirty="0">
                <a:solidFill>
                  <a:srgbClr val="FF0000"/>
                </a:solidFill>
              </a:rPr>
              <a:t> a[2][3]={{10,20,30},{40,50,60}};</a:t>
            </a:r>
          </a:p>
          <a:p>
            <a:pPr>
              <a:buNone/>
            </a:pPr>
            <a:endParaRPr lang="en-US" dirty="0"/>
          </a:p>
          <a:p>
            <a:pPr>
              <a:buNone/>
            </a:pPr>
            <a:r>
              <a:rPr lang="en-US" dirty="0"/>
              <a:t>for(</a:t>
            </a:r>
            <a:r>
              <a:rPr lang="en-US" dirty="0" err="1"/>
              <a:t>int</a:t>
            </a:r>
            <a:r>
              <a:rPr lang="en-US" dirty="0"/>
              <a:t> </a:t>
            </a:r>
            <a:r>
              <a:rPr lang="en-US" dirty="0" err="1"/>
              <a:t>i</a:t>
            </a:r>
            <a:r>
              <a:rPr lang="en-US" dirty="0"/>
              <a:t>=0;i&lt;2;i++)</a:t>
            </a:r>
          </a:p>
          <a:p>
            <a:pPr>
              <a:buNone/>
            </a:pPr>
            <a:r>
              <a:rPr lang="en-US" dirty="0"/>
              <a:t>{</a:t>
            </a:r>
          </a:p>
          <a:p>
            <a:pPr>
              <a:buNone/>
            </a:pPr>
            <a:r>
              <a:rPr lang="en-US" dirty="0"/>
              <a:t>for(</a:t>
            </a:r>
            <a:r>
              <a:rPr lang="en-US" dirty="0" err="1"/>
              <a:t>int</a:t>
            </a:r>
            <a:r>
              <a:rPr lang="en-US" dirty="0"/>
              <a:t> j=0;j&lt;3;j++)</a:t>
            </a:r>
          </a:p>
          <a:p>
            <a:pPr>
              <a:buNone/>
            </a:pPr>
            <a:r>
              <a:rPr lang="en-US" dirty="0"/>
              <a:t>{</a:t>
            </a:r>
            <a:r>
              <a:rPr lang="en-US" dirty="0" err="1"/>
              <a:t>cout</a:t>
            </a:r>
            <a:r>
              <a:rPr lang="en-US" dirty="0"/>
              <a:t>&lt;&lt;a[</a:t>
            </a:r>
            <a:r>
              <a:rPr lang="en-US" dirty="0" err="1"/>
              <a:t>i</a:t>
            </a:r>
            <a:r>
              <a:rPr lang="en-US" dirty="0"/>
              <a:t>][j];</a:t>
            </a:r>
          </a:p>
          <a:p>
            <a:pPr>
              <a:buNone/>
            </a:pPr>
            <a:r>
              <a:rPr lang="en-US" dirty="0"/>
              <a:t>}</a:t>
            </a:r>
          </a:p>
          <a:p>
            <a:pPr>
              <a:buNone/>
            </a:pPr>
            <a:r>
              <a:rPr lang="en-US" dirty="0" err="1"/>
              <a:t>cout</a:t>
            </a:r>
            <a:r>
              <a:rPr lang="en-US" dirty="0"/>
              <a:t>&lt;&lt;'\n';  }</a:t>
            </a:r>
          </a:p>
          <a:p>
            <a:pPr>
              <a:buNone/>
            </a:pPr>
            <a:r>
              <a:rPr lang="en-US" dirty="0" err="1"/>
              <a:t>getch</a:t>
            </a:r>
            <a:r>
              <a:rPr lang="en-US" dirty="0"/>
              <a:t>();</a:t>
            </a:r>
          </a:p>
          <a:p>
            <a:pPr>
              <a:buNone/>
            </a:pPr>
            <a:r>
              <a:rPr lang="en-US" dirty="0"/>
              <a:t>}</a:t>
            </a:r>
          </a:p>
          <a:p>
            <a:pPr>
              <a:buNone/>
            </a:pPr>
            <a:endParaRPr lang="en-US" dirty="0"/>
          </a:p>
        </p:txBody>
      </p:sp>
      <p:pic>
        <p:nvPicPr>
          <p:cNvPr id="4" name="Picture 3">
            <a:extLst>
              <a:ext uri="{FF2B5EF4-FFF2-40B4-BE49-F238E27FC236}">
                <a16:creationId xmlns:a16="http://schemas.microsoft.com/office/drawing/2014/main" xmlns="" id="{A000BCEF-E230-4E55-A4A5-27A3A702B6B1}"/>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51520" y="235871"/>
            <a:ext cx="842954" cy="70104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TotalTime>
  <Words>551</Words>
  <Application>Microsoft Office PowerPoint</Application>
  <PresentationFormat>On-screen Show (4:3)</PresentationFormat>
  <Paragraphs>125</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Equity</vt:lpstr>
      <vt:lpstr>Slide 1</vt:lpstr>
      <vt:lpstr>  Introduction to Array  </vt:lpstr>
      <vt:lpstr> Memory Location </vt:lpstr>
      <vt:lpstr> Declaration</vt:lpstr>
      <vt:lpstr>Types of Array</vt:lpstr>
      <vt:lpstr>   Array Initialization</vt:lpstr>
      <vt:lpstr> 2D array Example-I</vt:lpstr>
      <vt:lpstr> 2D array Example-II</vt:lpstr>
      <vt:lpstr> 2D array Example-III</vt:lpstr>
      <vt:lpstr>  Advantages of Array  </vt:lpstr>
      <vt:lpstr>  Disadvantages of Array  </vt:lpstr>
      <vt:lpstr>Increment /decrement pointer</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ASUS</dc:creator>
  <cp:lastModifiedBy>ASUS</cp:lastModifiedBy>
  <cp:revision>1</cp:revision>
  <dcterms:created xsi:type="dcterms:W3CDTF">2021-09-06T07:31:53Z</dcterms:created>
  <dcterms:modified xsi:type="dcterms:W3CDTF">2021-09-06T07:33:13Z</dcterms:modified>
</cp:coreProperties>
</file>