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1" r:id="rId3"/>
    <p:sldId id="445" r:id="rId4"/>
    <p:sldId id="307" r:id="rId5"/>
    <p:sldId id="443" r:id="rId6"/>
    <p:sldId id="308" r:id="rId7"/>
    <p:sldId id="444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DF02A35-FD07-4042-9DDE-387D3EA4E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97F21-6DF7-4A9D-B618-BD4ECD806A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166A-2E10-4203-B159-AC4F79FBBA3A}" type="datetimeFigureOut">
              <a:rPr lang="en-IN" smtClean="0"/>
              <a:pPr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F205C2-BB56-461E-AB4C-4DDA586C20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8AA32F-8993-4B3A-AB48-0D2ADE587E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BB97-D52F-4C6C-8D56-C3DC49EACC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26850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7C5E-58B7-4E5C-84FE-7B70DE679AC8}" type="datetimeFigureOut">
              <a:rPr lang="en-IN" smtClean="0"/>
              <a:pPr/>
              <a:t>21-08-2021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36B5-E15D-4B82-8961-6225E4FC69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46569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="" xmlns:a16="http://schemas.microsoft.com/office/drawing/2014/main" id="{9F2666A0-0DC6-4792-9C09-C6FCDDD7D1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81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6700-1301-4EB2-BE5F-DB95542A81D6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96E5-8769-4E58-A92F-02FD9D333C77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F9CB-70D6-49EB-932E-FE789AB752E3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1B4-E856-4C98-82FD-6DE76A626B73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A82-6985-4187-A7A9-6B08E394BB0D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A3-D6F9-43A8-B2DA-20609C97B71B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747-CCD1-41C4-82F0-6EC8549CA924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C6D-B88E-4E51-B918-9FFA7386B195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4FF-6D42-4FD2-83F0-4DCCB7E2FCE9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4D11-B05A-4B5B-97C4-6E113DF200B8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8943-F75A-420D-ACD9-CA338F31460B}" type="datetime1">
              <a:rPr lang="en-IN" smtClean="0"/>
              <a:pPr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886B73-118D-4E4B-B422-1432AC4BC783}" type="datetime1">
              <a:rPr lang="en-IN" smtClean="0"/>
              <a:pPr/>
              <a:t>21-08-2021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0824" y="1844824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SUBJECT: OOPS (ACCS-16302)</a:t>
            </a:r>
          </a:p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UNIT-I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Er.  Neha Chadha</a:t>
            </a:r>
          </a:p>
          <a:p>
            <a:pPr algn="ctr"/>
            <a:r>
              <a:rPr lang="en-IN" sz="2800" dirty="0"/>
              <a:t>Assistant Professor </a:t>
            </a:r>
          </a:p>
          <a:p>
            <a:pPr algn="ctr"/>
            <a:r>
              <a:rPr lang="en-IN" sz="2800" dirty="0"/>
              <a:t>Department of Computer Science and Engineering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62056" cy="457200"/>
          </a:xfrm>
        </p:spPr>
        <p:txBody>
          <a:bodyPr/>
          <a:lstStyle/>
          <a:p>
            <a:pPr algn="ctr"/>
            <a:r>
              <a:rPr lang="en-IN" sz="1200">
                <a:latin typeface="Times New Roman" pitchFamily="18" charset="0"/>
                <a:cs typeface="Times New Roman" pitchFamily="18" charset="0"/>
              </a:rPr>
              <a:t>Er. Neha Chadha                                     nehachadha@acetamritsar.org                                     CSE 3rd Sem.  OOPS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76199"/>
            <a:ext cx="7772400" cy="1176337"/>
          </a:xfrm>
          <a:prstGeom prst="rect">
            <a:avLst/>
          </a:prstGeom>
        </p:spPr>
        <p:txBody>
          <a:bodyPr vert="horz" bIns="91440" anchor="ctr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Amritsar College of Engineering &amp; Technology, Amritsar,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Punjab, INDIA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NAAC - A grade, NBA accredited courses(2009-12, 2016-18), UGC Autonomous College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47" y="26415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2489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89C13C-4E3F-4DD6-ACBD-8DBB73DE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Link Section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7D8D2F-D6E4-4EB2-927B-F234242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FDA504-1ED8-4D32-B78B-722AFEEC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63025B-0D20-48BC-B53D-B0FD74E2E7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Header files that are required to execute a  C++ program are included in this section</a:t>
            </a:r>
          </a:p>
          <a:p>
            <a:r>
              <a:rPr lang="en-US" dirty="0" err="1"/>
              <a:t>Eg</a:t>
            </a:r>
            <a:r>
              <a:rPr lang="en-US" dirty="0"/>
              <a:t> #include&lt;iostream.h&gt;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C9EB9A83-C02B-450E-979E-297137BB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9061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22D579-C2FA-4AF0-A2C3-0806AA92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Define Section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49CA16-EE8C-4A07-8A64-84211AFE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834064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CC1BE0-0388-4930-9D25-6529071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B60F101-F074-41D7-ADA6-1F01482F28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	this	section,	variables	are	define and  values are set to these variables.</a:t>
            </a:r>
          </a:p>
          <a:p>
            <a:r>
              <a:rPr lang="en-US" dirty="0"/>
              <a:t>#define pie 3.14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4776163E-345F-4DA2-9C73-5825F5B14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4460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2A3709-0D81-45BE-9A26-3AE8A3CD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Global Declaration Section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2E3AE5-0E1D-419B-A6FB-81573020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E1C83B-3ECB-427F-8940-3BF1225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5EE0525-FDDE-4F73-B4E5-F44BB34293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spc="-110" dirty="0"/>
              <a:t>Global </a:t>
            </a:r>
            <a:r>
              <a:rPr lang="en-US" sz="2800" spc="-120" dirty="0"/>
              <a:t>variables </a:t>
            </a:r>
            <a:r>
              <a:rPr lang="en-US" sz="2800" spc="-130" dirty="0"/>
              <a:t>are </a:t>
            </a:r>
            <a:r>
              <a:rPr lang="en-US" sz="2800" spc="-70" dirty="0"/>
              <a:t>defined </a:t>
            </a:r>
            <a:r>
              <a:rPr lang="en-US" sz="2800" spc="-30" dirty="0"/>
              <a:t>in </a:t>
            </a:r>
            <a:r>
              <a:rPr lang="en-US" sz="2800" spc="-40" dirty="0"/>
              <a:t>this </a:t>
            </a:r>
            <a:r>
              <a:rPr lang="en-US" sz="2800" spc="-140" dirty="0"/>
              <a:t>section.  When </a:t>
            </a:r>
            <a:r>
              <a:rPr lang="en-US" sz="2800" spc="-215" dirty="0"/>
              <a:t>a </a:t>
            </a:r>
            <a:r>
              <a:rPr lang="en-US" sz="2800" spc="-95" dirty="0"/>
              <a:t>variable </a:t>
            </a:r>
            <a:r>
              <a:rPr lang="en-US" sz="2800" spc="-145" dirty="0"/>
              <a:t>is </a:t>
            </a:r>
            <a:r>
              <a:rPr lang="en-US" sz="2800" spc="75" dirty="0"/>
              <a:t>to </a:t>
            </a:r>
            <a:r>
              <a:rPr lang="en-US" sz="2800" spc="-130" dirty="0"/>
              <a:t>be </a:t>
            </a:r>
            <a:r>
              <a:rPr lang="en-US" sz="2800" spc="-170" dirty="0"/>
              <a:t>used </a:t>
            </a:r>
            <a:r>
              <a:rPr lang="en-US" sz="2800" spc="-25" dirty="0"/>
              <a:t>throughout </a:t>
            </a:r>
            <a:r>
              <a:rPr lang="en-US" sz="2800" spc="-15" dirty="0"/>
              <a:t>the  </a:t>
            </a:r>
            <a:r>
              <a:rPr lang="en-US" sz="2800" spc="-60" dirty="0"/>
              <a:t>program,</a:t>
            </a:r>
            <a:r>
              <a:rPr lang="en-US" sz="2800" spc="-265" dirty="0"/>
              <a:t> </a:t>
            </a:r>
            <a:r>
              <a:rPr lang="en-US" sz="2800" spc="-170" dirty="0"/>
              <a:t>can</a:t>
            </a:r>
            <a:r>
              <a:rPr lang="en-US" sz="2800" spc="-254" dirty="0"/>
              <a:t> </a:t>
            </a:r>
            <a:r>
              <a:rPr lang="en-US" sz="2800" spc="-130" dirty="0"/>
              <a:t>be</a:t>
            </a:r>
            <a:r>
              <a:rPr lang="en-US" sz="2800" spc="-265" dirty="0"/>
              <a:t> </a:t>
            </a:r>
            <a:r>
              <a:rPr lang="en-US" sz="2800" spc="-65" dirty="0"/>
              <a:t>defined</a:t>
            </a:r>
            <a:r>
              <a:rPr lang="en-US" sz="2800" spc="-270" dirty="0"/>
              <a:t> </a:t>
            </a:r>
            <a:r>
              <a:rPr lang="en-US" sz="2800" spc="-30" dirty="0"/>
              <a:t>in</a:t>
            </a:r>
            <a:r>
              <a:rPr lang="en-US" sz="2800" spc="-290" dirty="0"/>
              <a:t> </a:t>
            </a:r>
            <a:r>
              <a:rPr lang="en-US" sz="2800" spc="-35" dirty="0"/>
              <a:t>this</a:t>
            </a:r>
            <a:r>
              <a:rPr lang="en-US" sz="2800" spc="-260" dirty="0"/>
              <a:t> </a:t>
            </a:r>
            <a:r>
              <a:rPr lang="en-US" sz="2800" spc="-85" dirty="0"/>
              <a:t>section.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B28E77B4-BBAB-47DC-BAF2-A679731A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776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7CCB-AAF6-4958-904B-18D9D7E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Main Section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17BA8E-1C58-46A4-9DF8-8B90F693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2C8F05-C864-4F84-96E6-A2462C90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BC4A5D0-AED5-45C4-9730-475995302D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It is the place from where the program  execution begins. Every C++ program always  begin from the “main” function.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8D3A2159-D204-484F-8B61-B8BFC958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5169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57F940-2B10-4C83-93D0-BD206E43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Local Declaration Section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417725-84E7-4378-94B5-340D9E3F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511E5C4-E01B-4431-9B59-7B63D765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4C53DB0-C6E4-4941-A3B1-4355A9CB81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Local Variable is always defined inside a  function or block. It is accessible only in the  function or block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98714390-B58C-4498-A955-9EA2BD169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431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5807DA-0281-4713-A780-A0C2A8B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Executable Statement(s) Section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95D7AD-4E6F-43C1-B84A-2CF1D73D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29065A-1367-4A16-8932-9E9E70C9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7CA7E68-A27C-4258-8BD8-9BB86B7288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Includes the input and output statements.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6E285FA8-1F41-41F9-8007-C48C8523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3078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14A44-70CF-4832-AF33-491455FB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Concepts of I/O Stream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1E20279-3DE4-4E08-BC73-F4705E83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7808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9A2B39-8373-4D5A-856B-B494934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CE44457-117B-44D5-9E4E-AF43233FA2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iostream.h</a:t>
            </a:r>
            <a:r>
              <a:rPr lang="en-US" dirty="0"/>
              <a:t> library of C++, </a:t>
            </a:r>
            <a:r>
              <a:rPr lang="en-US" dirty="0" err="1"/>
              <a:t>cin</a:t>
            </a:r>
            <a:r>
              <a:rPr lang="en-US" dirty="0"/>
              <a:t>,  and </a:t>
            </a:r>
            <a:r>
              <a:rPr lang="en-US" dirty="0" err="1"/>
              <a:t>cout</a:t>
            </a:r>
            <a:r>
              <a:rPr lang="en-US" dirty="0"/>
              <a:t> are the two data streams that are  used for input and output respectively.</a:t>
            </a:r>
          </a:p>
          <a:p>
            <a:r>
              <a:rPr lang="en-US" dirty="0" err="1"/>
              <a:t>cout</a:t>
            </a:r>
            <a:r>
              <a:rPr lang="en-US" dirty="0"/>
              <a:t> is normally directed to the screen and  </a:t>
            </a:r>
            <a:r>
              <a:rPr lang="en-US" dirty="0" err="1"/>
              <a:t>cin</a:t>
            </a:r>
            <a:r>
              <a:rPr lang="en-US" dirty="0"/>
              <a:t> is assigned to the keyboard.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47CD2188-C0A5-4639-9967-9BBC6002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5932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622ECF-EA85-4E8D-8694-358EC36B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cin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ACDC6C9-FBE1-4337-BBD9-DA1ABE64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834064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90ED62C-2834-4919-831C-D0B92AA9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02AB799-90F1-463D-BA11-D252AA00E0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“</a:t>
            </a:r>
            <a:r>
              <a:rPr lang="en-US" dirty="0" err="1"/>
              <a:t>cin</a:t>
            </a:r>
            <a:r>
              <a:rPr lang="en-US" dirty="0"/>
              <a:t>” (extraction operator): By using  overloaded operator &gt;&gt; with </a:t>
            </a:r>
            <a:r>
              <a:rPr lang="en-US" dirty="0" err="1"/>
              <a:t>cin</a:t>
            </a:r>
            <a:r>
              <a:rPr lang="en-US" dirty="0"/>
              <a:t> stream, C++  handles the standard input.</a:t>
            </a:r>
          </a:p>
          <a:p>
            <a:r>
              <a:rPr lang="en-US" dirty="0"/>
              <a:t>int age;  </a:t>
            </a:r>
            <a:r>
              <a:rPr lang="en-US" dirty="0" err="1"/>
              <a:t>cin</a:t>
            </a:r>
            <a:r>
              <a:rPr lang="en-US" dirty="0"/>
              <a:t>&gt;&gt;age;</a:t>
            </a:r>
          </a:p>
          <a:p>
            <a:endParaRPr lang="en-US" dirty="0"/>
          </a:p>
          <a:p>
            <a:pPr algn="just"/>
            <a:r>
              <a:rPr lang="en-US" dirty="0"/>
              <a:t>As shown in the above example, an integer  variable ‘age’ is declared and then it waits for </a:t>
            </a:r>
            <a:r>
              <a:rPr lang="en-US" dirty="0" err="1"/>
              <a:t>cin</a:t>
            </a:r>
            <a:r>
              <a:rPr lang="en-US" dirty="0"/>
              <a:t>  (keyboard) to enter the data. “</a:t>
            </a:r>
            <a:r>
              <a:rPr lang="en-US" dirty="0" err="1"/>
              <a:t>cin</a:t>
            </a:r>
            <a:r>
              <a:rPr lang="en-US" dirty="0"/>
              <a:t>” processes the  input only when the RETURN key is pressed.</a:t>
            </a: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5CB116BA-78EC-4834-8D2A-95457E9C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9540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0D68F-253E-42B1-B443-2683FA60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cout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CACEA67-E94B-49C4-B401-1357907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75FFF0-0D7D-48D0-A574-653D7296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15D359E-DF96-42B6-9B55-576202C83A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cout</a:t>
            </a:r>
            <a:r>
              <a:rPr lang="en-US" dirty="0"/>
              <a:t>” (insertion operator): This is used in  conjunction with the overloaded &lt;&lt; operator.  It directs the data that followed it into the  </a:t>
            </a:r>
            <a:r>
              <a:rPr lang="en-US" dirty="0" err="1"/>
              <a:t>cout</a:t>
            </a:r>
            <a:r>
              <a:rPr lang="en-US" dirty="0"/>
              <a:t> stream.</a:t>
            </a:r>
          </a:p>
          <a:p>
            <a:r>
              <a:rPr lang="en-US" dirty="0" err="1"/>
              <a:t>cout</a:t>
            </a:r>
            <a:r>
              <a:rPr lang="en-US" dirty="0"/>
              <a:t>&lt;&lt;”Hello World”;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2CDE8B7-2A25-406B-9E82-B57F5EA1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934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Content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83296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 of OOPS</a:t>
            </a:r>
          </a:p>
          <a:p>
            <a:r>
              <a:rPr lang="en-US" dirty="0" smtClean="0"/>
              <a:t>Compiling </a:t>
            </a:r>
            <a:r>
              <a:rPr lang="en-US" dirty="0"/>
              <a:t>and </a:t>
            </a:r>
            <a:r>
              <a:rPr lang="en-US" dirty="0" smtClean="0"/>
              <a:t>Linking</a:t>
            </a:r>
          </a:p>
          <a:p>
            <a:r>
              <a:rPr lang="en-US" dirty="0" smtClean="0"/>
              <a:t>Types </a:t>
            </a:r>
            <a:r>
              <a:rPr lang="en-US" dirty="0"/>
              <a:t>of Errors</a:t>
            </a:r>
          </a:p>
          <a:p>
            <a:r>
              <a:rPr lang="en-US" dirty="0" smtClean="0"/>
              <a:t>Introduction to </a:t>
            </a:r>
            <a:r>
              <a:rPr lang="en-US" dirty="0" smtClean="0"/>
              <a:t>IDE</a:t>
            </a:r>
          </a:p>
          <a:p>
            <a:r>
              <a:rPr lang="en-US" dirty="0" smtClean="0"/>
              <a:t>Structure of C++ Program</a:t>
            </a:r>
          </a:p>
          <a:p>
            <a:r>
              <a:rPr lang="en-US" dirty="0" smtClean="0"/>
              <a:t>Concept of I/O Stream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3700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10849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Basic Concepts of OOPS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834064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Dynamic Binding</a:t>
            </a:r>
          </a:p>
          <a:p>
            <a:r>
              <a:rPr lang="en-US" dirty="0"/>
              <a:t>Message Passing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2BB6FAB4-BB8C-4D8A-9920-E2D0288D3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7354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Compiling </a:t>
            </a:r>
            <a:r>
              <a:rPr lang="en-US" b="1" dirty="0" smtClean="0">
                <a:solidFill>
                  <a:schemeClr val="tx1"/>
                </a:solidFill>
              </a:rPr>
              <a:t>and Linking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7808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521296"/>
            <a:ext cx="7772400" cy="457200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B1DE144-BC03-4F23-879F-2A2C7159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0" name="Picture 2" descr="Compiling and Linking in C++ - C++ Artic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752600"/>
            <a:ext cx="6486525" cy="413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895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and Linking Contd..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7808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521296"/>
            <a:ext cx="7772400" cy="457200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B1DE144-BC03-4F23-879F-2A2C7159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7763" y="1890713"/>
            <a:ext cx="68484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8958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Types of Errors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72400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Syntax error </a:t>
            </a:r>
          </a:p>
          <a:p>
            <a:pPr algn="just">
              <a:buNone/>
            </a:pPr>
            <a:r>
              <a:rPr lang="en-US" dirty="0" smtClean="0"/>
              <a:t>	For </a:t>
            </a:r>
            <a:r>
              <a:rPr lang="en-US" dirty="0"/>
              <a:t>example, </a:t>
            </a:r>
            <a:r>
              <a:rPr lang="en-US" dirty="0" err="1"/>
              <a:t>cin</a:t>
            </a:r>
            <a:r>
              <a:rPr lang="en-US" dirty="0"/>
              <a:t>&lt;&lt;a; // instead of extraction operator insertion  operator is used.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Run time Error </a:t>
            </a:r>
          </a:p>
          <a:p>
            <a:pPr algn="just">
              <a:buNone/>
            </a:pPr>
            <a:r>
              <a:rPr lang="en-US" dirty="0" smtClean="0"/>
              <a:t>	For </a:t>
            </a:r>
            <a:r>
              <a:rPr lang="en-US" dirty="0"/>
              <a:t>example – a=n/0; // division by zero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Logical </a:t>
            </a:r>
            <a:r>
              <a:rPr lang="en-US" dirty="0" smtClean="0"/>
              <a:t>Error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	For </a:t>
            </a:r>
            <a:r>
              <a:rPr lang="en-US" dirty="0"/>
              <a:t>example: remainder = </a:t>
            </a:r>
            <a:r>
              <a:rPr lang="en-US" dirty="0" err="1"/>
              <a:t>a+b</a:t>
            </a:r>
            <a:r>
              <a:rPr lang="en-US" dirty="0"/>
              <a:t> // instead of using % operator +  operator is used.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53398A47-222B-4A20-AF60-56C9186B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3814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8FAA0A-772E-4AA0-A44F-132BCAC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D4BF35C-9757-44B4-9336-AF730ACF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9902D1-4088-43AD-A91E-F2F3D4BF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801623-10B4-4FF2-9C30-9F984CC843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An integrated development environment  (IDE) is a software application that provides  comprehensive facilities to computer  programmers for software development. </a:t>
            </a:r>
            <a:endParaRPr lang="en-US" dirty="0" smtClean="0"/>
          </a:p>
          <a:p>
            <a:pPr algn="just"/>
            <a:r>
              <a:rPr lang="en-US" dirty="0" smtClean="0"/>
              <a:t>An  </a:t>
            </a:r>
            <a:r>
              <a:rPr lang="en-US" dirty="0"/>
              <a:t>IDE normally consists of a source code editor,  build automation tools and a debugger</a:t>
            </a:r>
            <a:r>
              <a:rPr lang="en-US" dirty="0" smtClean="0"/>
              <a:t>.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304800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Integrated Development Environment  (IDE)</a:t>
            </a:r>
          </a:p>
          <a:p>
            <a:pPr algn="ctr">
              <a:spcBef>
                <a:spcPct val="0"/>
              </a:spcBef>
            </a:pP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86CAB056-BCC7-4477-A65F-F603BA8B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6479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Structure of C++ Program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Section //optional</a:t>
            </a:r>
          </a:p>
          <a:p>
            <a:r>
              <a:rPr lang="en-US" dirty="0"/>
              <a:t>Link Section</a:t>
            </a:r>
          </a:p>
          <a:p>
            <a:r>
              <a:rPr lang="en-US" dirty="0"/>
              <a:t>Define Section //optional</a:t>
            </a:r>
          </a:p>
          <a:p>
            <a:r>
              <a:rPr lang="en-US" dirty="0"/>
              <a:t>Global declaration Section //optional</a:t>
            </a:r>
          </a:p>
          <a:p>
            <a:r>
              <a:rPr lang="en-US" dirty="0"/>
              <a:t>Main Function Section</a:t>
            </a:r>
          </a:p>
          <a:p>
            <a:r>
              <a:rPr lang="en-US" dirty="0"/>
              <a:t>Local Variable Declaration Section</a:t>
            </a:r>
          </a:p>
          <a:p>
            <a:r>
              <a:rPr lang="en-US" dirty="0"/>
              <a:t>Executable Statement Section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A544FB59-F8A4-46C4-920C-EBA1677A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9464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74198-7BA1-4E79-A25F-79D60D03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Documentation Section //optional</a:t>
            </a: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99B836D-8DCA-4F17-BDFE-F7F2EDBC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06072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795C75-4131-4CB7-A549-16DDE21E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3A4E89F-A483-45CB-BC02-89AD4A1DF3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 give comments about the program,  creation or modified date, author name </a:t>
            </a:r>
            <a:r>
              <a:rPr lang="en-US" dirty="0" err="1"/>
              <a:t>etc</a:t>
            </a:r>
            <a:r>
              <a:rPr lang="en-US" dirty="0"/>
              <a:t> in  this section.</a:t>
            </a:r>
          </a:p>
          <a:p>
            <a:r>
              <a:rPr lang="en-US" dirty="0"/>
              <a:t>The characters or words or anything which are  given in documentation section won’t be  considered by C++ compiler for compilation  process.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Single Line </a:t>
            </a:r>
            <a:r>
              <a:rPr lang="en-US" dirty="0" err="1"/>
              <a:t>Eg.</a:t>
            </a:r>
            <a:r>
              <a:rPr lang="en-US" dirty="0"/>
              <a:t> //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Multiline </a:t>
            </a:r>
            <a:r>
              <a:rPr lang="en-US" dirty="0" err="1"/>
              <a:t>Eg.</a:t>
            </a:r>
            <a:r>
              <a:rPr lang="en-US" dirty="0"/>
              <a:t> 	/*…….</a:t>
            </a:r>
          </a:p>
          <a:p>
            <a:pPr marL="0" indent="0">
              <a:buNone/>
            </a:pPr>
            <a:r>
              <a:rPr lang="en-US" dirty="0"/>
              <a:t>		……..</a:t>
            </a:r>
          </a:p>
          <a:p>
            <a:pPr marL="0" indent="0">
              <a:buNone/>
            </a:pPr>
            <a:r>
              <a:rPr lang="en-US" dirty="0"/>
              <a:t>			……..*/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3667701D-9117-40D7-9240-F1388395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0647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663</Words>
  <Application>Microsoft Office PowerPoint</Application>
  <PresentationFormat>On-screen Show (4:3)</PresentationFormat>
  <Paragraphs>115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Slide 1</vt:lpstr>
      <vt:lpstr>Content</vt:lpstr>
      <vt:lpstr>  Basic Concepts of OOPS  </vt:lpstr>
      <vt:lpstr> Compiling and Linking </vt:lpstr>
      <vt:lpstr>Compiling and Linking Contd.. </vt:lpstr>
      <vt:lpstr> Types of Errors </vt:lpstr>
      <vt:lpstr>Slide 7</vt:lpstr>
      <vt:lpstr> Structure of C++ Program </vt:lpstr>
      <vt:lpstr>       Documentation Section //optional</vt:lpstr>
      <vt:lpstr> Link Section</vt:lpstr>
      <vt:lpstr> Define Section</vt:lpstr>
      <vt:lpstr> Global Declaration Section</vt:lpstr>
      <vt:lpstr> Main Section</vt:lpstr>
      <vt:lpstr> Local Declaration Section</vt:lpstr>
      <vt:lpstr> Executable Statement(s) Section</vt:lpstr>
      <vt:lpstr> Concepts of I/O Stream</vt:lpstr>
      <vt:lpstr> cin</vt:lpstr>
      <vt:lpstr> cout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 CSE</dc:creator>
  <cp:lastModifiedBy>ASUS</cp:lastModifiedBy>
  <cp:revision>124</cp:revision>
  <dcterms:created xsi:type="dcterms:W3CDTF">2021-07-16T04:55:10Z</dcterms:created>
  <dcterms:modified xsi:type="dcterms:W3CDTF">2021-08-21T10:56:38Z</dcterms:modified>
</cp:coreProperties>
</file>