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256" r:id="rId2"/>
    <p:sldId id="301" r:id="rId3"/>
    <p:sldId id="316" r:id="rId4"/>
    <p:sldId id="311" r:id="rId5"/>
    <p:sldId id="302" r:id="rId6"/>
    <p:sldId id="305" r:id="rId7"/>
    <p:sldId id="304" r:id="rId8"/>
    <p:sldId id="312" r:id="rId9"/>
    <p:sldId id="315" r:id="rId10"/>
    <p:sldId id="31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62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2DF02A35-FD07-4042-9DDE-387D3EA4E5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897F21-6DF7-4A9D-B618-BD4ECD806A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C166A-2E10-4203-B159-AC4F79FBBA3A}" type="datetimeFigureOut">
              <a:rPr lang="en-IN" smtClean="0"/>
              <a:pPr/>
              <a:t>18-08-2021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EF205C2-BB56-461E-AB4C-4DDA586C20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C8AA32F-8993-4B3A-AB48-0D2ADE587E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ABB97-D52F-4C6C-8D56-C3DC49EACC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7268507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07C5E-58B7-4E5C-84FE-7B70DE679AC8}" type="datetimeFigureOut">
              <a:rPr lang="en-IN" smtClean="0"/>
              <a:pPr/>
              <a:t>18-08-2021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736B5-E15D-4B82-8961-6225E4FC691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9465696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736B5-E15D-4B82-8961-6225E4FC6911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Header Placeholder 4">
            <a:extLst>
              <a:ext uri="{FF2B5EF4-FFF2-40B4-BE49-F238E27FC236}">
                <a16:creationId xmlns="" xmlns:a16="http://schemas.microsoft.com/office/drawing/2014/main" id="{9F2666A0-0DC6-4792-9C09-C6FCDDD7D1E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18182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736B5-E15D-4B82-8961-6225E4FC6911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13162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6700-1301-4EB2-BE5F-DB95542A81D6}" type="datetime1">
              <a:rPr lang="en-IN" smtClean="0"/>
              <a:pPr/>
              <a:t>18-08-2021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96E5-8769-4E58-A92F-02FD9D333C77}" type="datetime1">
              <a:rPr lang="en-IN" smtClean="0"/>
              <a:pPr/>
              <a:t>18-08-2021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F9CB-70D6-49EB-932E-FE789AB752E3}" type="datetime1">
              <a:rPr lang="en-IN" smtClean="0"/>
              <a:pPr/>
              <a:t>18-08-2021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D1B4-E856-4C98-82FD-6DE76A626B73}" type="datetime1">
              <a:rPr lang="en-IN" smtClean="0"/>
              <a:pPr/>
              <a:t>18-08-2021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AA82-6985-4187-A7A9-6B08E394BB0D}" type="datetime1">
              <a:rPr lang="en-IN" smtClean="0"/>
              <a:pPr/>
              <a:t>18-08-2021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94A3-D6F9-43A8-B2DA-20609C97B71B}" type="datetime1">
              <a:rPr lang="en-IN" smtClean="0"/>
              <a:pPr/>
              <a:t>18-08-2021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6747-CCD1-41C4-82F0-6EC8549CA924}" type="datetime1">
              <a:rPr lang="en-IN" smtClean="0"/>
              <a:pPr/>
              <a:t>18-08-2021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AC6D-B88E-4E51-B918-9FFA7386B195}" type="datetime1">
              <a:rPr lang="en-IN" smtClean="0"/>
              <a:pPr/>
              <a:t>18-08-2021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A04FF-6D42-4FD2-83F0-4DCCB7E2FCE9}" type="datetime1">
              <a:rPr lang="en-IN" smtClean="0"/>
              <a:pPr/>
              <a:t>18-08-2021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4D11-B05A-4B5B-97C4-6E113DF200B8}" type="datetime1">
              <a:rPr lang="en-IN" smtClean="0"/>
              <a:pPr/>
              <a:t>18-08-2021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8943-F75A-420D-ACD9-CA338F31460B}" type="datetime1">
              <a:rPr lang="en-IN" smtClean="0"/>
              <a:pPr/>
              <a:t>18-08-2021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5886B73-118D-4E4B-B422-1432AC4BC783}" type="datetime1">
              <a:rPr lang="en-IN" smtClean="0"/>
              <a:pPr/>
              <a:t>18-08-2021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90824" y="1844824"/>
            <a:ext cx="69847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SUBJECT: OOPS (ACCS-16302)</a:t>
            </a:r>
          </a:p>
          <a:p>
            <a:pPr algn="ctr"/>
            <a:r>
              <a:rPr lang="en-IN" sz="2800" dirty="0" smtClean="0">
                <a:solidFill>
                  <a:schemeClr val="bg1">
                    <a:lumMod val="95000"/>
                  </a:schemeClr>
                </a:solidFill>
              </a:rPr>
              <a:t>UNIT-I</a:t>
            </a:r>
            <a:endParaRPr lang="en-IN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IN" sz="2800" dirty="0"/>
          </a:p>
          <a:p>
            <a:pPr algn="ctr"/>
            <a:endParaRPr lang="en-IN" sz="2800" dirty="0"/>
          </a:p>
          <a:p>
            <a:pPr algn="ctr"/>
            <a:r>
              <a:rPr lang="en-IN" sz="2800" dirty="0"/>
              <a:t>Er.  Neha Chadha</a:t>
            </a:r>
          </a:p>
          <a:p>
            <a:pPr algn="ctr"/>
            <a:r>
              <a:rPr lang="en-IN" sz="2800" dirty="0"/>
              <a:t>Assistant Professor </a:t>
            </a:r>
          </a:p>
          <a:p>
            <a:pPr algn="ctr"/>
            <a:r>
              <a:rPr lang="en-IN" sz="2800" dirty="0"/>
              <a:t>Department of Computer Science and Engineering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62056" cy="457200"/>
          </a:xfrm>
        </p:spPr>
        <p:txBody>
          <a:bodyPr/>
          <a:lstStyle/>
          <a:p>
            <a:pPr algn="ctr"/>
            <a:r>
              <a:rPr lang="en-IN" sz="1200">
                <a:latin typeface="Times New Roman" pitchFamily="18" charset="0"/>
                <a:cs typeface="Times New Roman" pitchFamily="18" charset="0"/>
              </a:rPr>
              <a:t>Er. Neha Chadha                                     nehachadha@acetamritsar.org                                     CSE 3rd Sem.  OOPS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371600" y="76199"/>
            <a:ext cx="7772400" cy="1176337"/>
          </a:xfrm>
          <a:prstGeom prst="rect">
            <a:avLst/>
          </a:prstGeom>
        </p:spPr>
        <p:txBody>
          <a:bodyPr vert="horz" bIns="91440" anchor="ctr" anchorCtr="0">
            <a:normAutofit fontScale="975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20040" indent="-32004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Amritsar College of Engineering &amp; Technology, Amritsar,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Punjab, INDIA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NAAC - A grade, NBA accredited courses(2009-12, 2016-18), UGC Autonomous College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47" y="264150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82489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C8BA3F60-1992-4D29-AD21-4DE8EB6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8001000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62CB5E7A-0F71-41F5-8DE7-2EDDAA19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14" name="Rounded Rectangle 7">
            <a:extLst>
              <a:ext uri="{FF2B5EF4-FFF2-40B4-BE49-F238E27FC236}">
                <a16:creationId xmlns="" xmlns:a16="http://schemas.microsoft.com/office/drawing/2014/main" id="{13E537AC-E5BE-42CA-8330-5356FFF9683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71600" y="274638"/>
            <a:ext cx="7772400" cy="1143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Features of </a:t>
            </a:r>
            <a:r>
              <a:rPr lang="en-US" b="1" dirty="0">
                <a:solidFill>
                  <a:schemeClr val="tx1"/>
                </a:solidFill>
              </a:rPr>
              <a:t>C++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1C34AB66-CE70-4258-9BB0-EEF28E648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pp Featur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524000"/>
            <a:ext cx="6048375" cy="4248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76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7">
            <a:extLst>
              <a:ext uri="{FF2B5EF4-FFF2-40B4-BE49-F238E27FC236}">
                <a16:creationId xmlns="" xmlns:a16="http://schemas.microsoft.com/office/drawing/2014/main" id="{13E537AC-E5BE-42CA-8330-5356FFF9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24942"/>
            <a:ext cx="7772400" cy="1143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endParaRPr lang="en-IN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C8BA3F60-1992-4D29-AD21-4DE8EB6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8083296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62CB5E7A-0F71-41F5-8DE7-2EDDAA19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D11F7079-FA70-45BE-9821-C6B1EA7318D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History of C++</a:t>
            </a:r>
          </a:p>
          <a:p>
            <a:r>
              <a:rPr lang="en-US" dirty="0"/>
              <a:t>Introduction to C</a:t>
            </a:r>
            <a:r>
              <a:rPr lang="en-US" dirty="0" smtClean="0"/>
              <a:t>++</a:t>
            </a:r>
          </a:p>
          <a:p>
            <a:r>
              <a:rPr lang="en-US" dirty="0" smtClean="0"/>
              <a:t>Application areas of C++</a:t>
            </a:r>
          </a:p>
          <a:p>
            <a:r>
              <a:rPr lang="en-US" dirty="0" smtClean="0"/>
              <a:t>Difference </a:t>
            </a:r>
            <a:r>
              <a:rPr lang="en-US" dirty="0"/>
              <a:t>between POP and </a:t>
            </a:r>
            <a:r>
              <a:rPr lang="en-US" dirty="0" smtClean="0"/>
              <a:t>OOP</a:t>
            </a:r>
          </a:p>
          <a:p>
            <a:r>
              <a:rPr lang="en-US" dirty="0" smtClean="0"/>
              <a:t>Difference between C and C++</a:t>
            </a:r>
          </a:p>
          <a:p>
            <a:r>
              <a:rPr lang="en-US" dirty="0" smtClean="0"/>
              <a:t>Features of C++</a:t>
            </a:r>
            <a:endParaRPr lang="en-US" dirty="0"/>
          </a:p>
          <a:p>
            <a:r>
              <a:rPr lang="en-US" dirty="0" smtClean="0"/>
              <a:t>Basic </a:t>
            </a:r>
            <a:r>
              <a:rPr lang="en-US" dirty="0"/>
              <a:t>Concepts of OOPS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0EEFDBAA-EEEB-4A49-AD5E-FD4C0354F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2370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7">
            <a:extLst>
              <a:ext uri="{FF2B5EF4-FFF2-40B4-BE49-F238E27FC236}">
                <a16:creationId xmlns="" xmlns:a16="http://schemas.microsoft.com/office/drawing/2014/main" id="{13E537AC-E5BE-42CA-8330-5356FFF9683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History of </a:t>
            </a:r>
            <a:r>
              <a:rPr lang="en-US" b="1" dirty="0">
                <a:solidFill>
                  <a:schemeClr val="tx1"/>
                </a:solidFill>
              </a:rPr>
              <a:t>C++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C8BA3F60-1992-4D29-AD21-4DE8EB6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62CB5E7A-0F71-41F5-8DE7-2EDDAA19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D11F7079-FA70-45BE-9821-C6B1EA7318D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C Front</a:t>
            </a:r>
          </a:p>
          <a:p>
            <a:pPr algn="just"/>
            <a:r>
              <a:rPr lang="en-US" dirty="0" smtClean="0"/>
              <a:t>C Pre</a:t>
            </a:r>
          </a:p>
          <a:p>
            <a:pPr algn="just"/>
            <a:r>
              <a:rPr lang="en-US" dirty="0" smtClean="0"/>
              <a:t>C with Classes</a:t>
            </a:r>
          </a:p>
          <a:p>
            <a:pPr algn="just"/>
            <a:r>
              <a:rPr lang="en-US" dirty="0" smtClean="0"/>
              <a:t>C++</a:t>
            </a:r>
          </a:p>
          <a:p>
            <a:pPr algn="just"/>
            <a:r>
              <a:rPr lang="en-US" b="1" dirty="0" smtClean="0"/>
              <a:t>C++ was initially known as “C with classes, ” and was renamed C++ in 1983. ++ is shorthand for adding one to variety in programming; therefore C++ roughly means that “one higher than C.”</a:t>
            </a:r>
            <a:r>
              <a:rPr lang="en-US" dirty="0" smtClean="0"/>
              <a:t> </a:t>
            </a:r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A20A4CC7-85ED-4FA4-8DA4-E193F4C18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8515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42C84F-3B54-4774-BD9A-A4216939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4E182C0-E2E7-4C89-B92E-F7FB5039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978080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47D9F3A-DBCA-48B0-9454-BA82F79D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BC9028A-B9F9-4D35-839C-B2873D255E5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32740" indent="-320040">
              <a:lnSpc>
                <a:spcPct val="150000"/>
              </a:lnSpc>
              <a:spcBef>
                <a:spcPts val="105"/>
              </a:spcBef>
              <a:buClr>
                <a:srgbClr val="EFAC00"/>
              </a:buClr>
              <a:buSzPct val="79687"/>
              <a:buChar char=""/>
              <a:tabLst>
                <a:tab pos="332105" algn="l"/>
                <a:tab pos="332740" algn="l"/>
              </a:tabLst>
            </a:pPr>
            <a:r>
              <a:rPr lang="en-US" sz="2800" spc="-100" dirty="0"/>
              <a:t>Developer: </a:t>
            </a:r>
            <a:r>
              <a:rPr lang="en-US" sz="2800" spc="-114" dirty="0" err="1" smtClean="0"/>
              <a:t>Bjarne</a:t>
            </a:r>
            <a:r>
              <a:rPr lang="en-US" sz="2800" spc="-114" dirty="0" smtClean="0"/>
              <a:t> </a:t>
            </a:r>
            <a:r>
              <a:rPr lang="en-US" sz="2800" spc="-65" dirty="0" err="1" smtClean="0"/>
              <a:t>Stroustrup</a:t>
            </a:r>
            <a:endParaRPr lang="en-US" sz="2800" dirty="0"/>
          </a:p>
          <a:p>
            <a:pPr marL="332740" indent="-320040">
              <a:lnSpc>
                <a:spcPct val="150000"/>
              </a:lnSpc>
              <a:buClr>
                <a:srgbClr val="EFAC00"/>
              </a:buClr>
              <a:buSzPct val="79687"/>
              <a:buChar char=""/>
              <a:tabLst>
                <a:tab pos="332105" algn="l"/>
                <a:tab pos="332740" algn="l"/>
              </a:tabLst>
            </a:pPr>
            <a:r>
              <a:rPr lang="en-US" sz="2800" spc="-130" dirty="0"/>
              <a:t>Name </a:t>
            </a:r>
            <a:r>
              <a:rPr lang="en-US" sz="2800" spc="-125" dirty="0"/>
              <a:t>suggested </a:t>
            </a:r>
            <a:r>
              <a:rPr lang="en-US" sz="2800" spc="-45" dirty="0"/>
              <a:t>:</a:t>
            </a:r>
            <a:r>
              <a:rPr lang="en-US" sz="2800" spc="-700" dirty="0"/>
              <a:t> </a:t>
            </a:r>
            <a:r>
              <a:rPr lang="en-US" sz="2800" spc="-125" dirty="0" err="1"/>
              <a:t>Rrick</a:t>
            </a:r>
            <a:r>
              <a:rPr lang="en-US" sz="2800" spc="-125" dirty="0"/>
              <a:t> </a:t>
            </a:r>
            <a:r>
              <a:rPr lang="en-US" sz="2800" spc="-30" dirty="0" err="1"/>
              <a:t>Mascitti</a:t>
            </a:r>
            <a:endParaRPr lang="en-IN" dirty="0"/>
          </a:p>
        </p:txBody>
      </p:sp>
      <p:pic>
        <p:nvPicPr>
          <p:cNvPr id="7" name="Picture 3">
            <a:extLst>
              <a:ext uri="{FF2B5EF4-FFF2-40B4-BE49-F238E27FC236}">
                <a16:creationId xmlns="" xmlns:a16="http://schemas.microsoft.com/office/drawing/2014/main" id="{EBE15D4B-C8E7-42F2-901B-3EDEBABA6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9686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3387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7">
            <a:extLst>
              <a:ext uri="{FF2B5EF4-FFF2-40B4-BE49-F238E27FC236}">
                <a16:creationId xmlns="" xmlns:a16="http://schemas.microsoft.com/office/drawing/2014/main" id="{13E537AC-E5BE-42CA-8330-5356FFF9683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Introduction to C++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C8BA3F60-1992-4D29-AD21-4DE8EB6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62CB5E7A-0F71-41F5-8DE7-2EDDAA19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D11F7079-FA70-45BE-9821-C6B1EA7318D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C++ is a general purpose, high level , compiler  based and object oriented programming  language.</a:t>
            </a:r>
          </a:p>
          <a:p>
            <a:pPr algn="just"/>
            <a:r>
              <a:rPr lang="en-US" dirty="0"/>
              <a:t>General Purpose: Different types of software </a:t>
            </a:r>
            <a:endParaRPr lang="en-US" dirty="0" smtClean="0"/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OS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Editors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Commercial Applications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Database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 Translators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Device drivers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Games 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Protocols</a:t>
            </a:r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A20A4CC7-85ED-4FA4-8DA4-E193F4C18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8515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7">
            <a:extLst>
              <a:ext uri="{FF2B5EF4-FFF2-40B4-BE49-F238E27FC236}">
                <a16:creationId xmlns="" xmlns:a16="http://schemas.microsoft.com/office/drawing/2014/main" id="{13E537AC-E5BE-42CA-8330-5356FFF9683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Applications </a:t>
            </a:r>
            <a:r>
              <a:rPr lang="en-US" b="1" dirty="0" smtClean="0">
                <a:solidFill>
                  <a:schemeClr val="tx1"/>
                </a:solidFill>
              </a:rPr>
              <a:t>areas </a:t>
            </a:r>
            <a:r>
              <a:rPr lang="en-US" b="1" dirty="0">
                <a:solidFill>
                  <a:schemeClr val="tx1"/>
                </a:solidFill>
              </a:rPr>
              <a:t>of C++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C8BA3F60-1992-4D29-AD21-4DE8EB6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62CB5E7A-0F71-41F5-8DE7-2EDDAA19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D11F7079-FA70-45BE-9821-C6B1EA7318D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User	</a:t>
            </a:r>
            <a:r>
              <a:rPr lang="en-US" dirty="0" smtClean="0"/>
              <a:t>interface design</a:t>
            </a:r>
            <a:r>
              <a:rPr lang="en-US" dirty="0"/>
              <a:t> </a:t>
            </a:r>
            <a:r>
              <a:rPr lang="en-US" dirty="0" smtClean="0"/>
              <a:t>such</a:t>
            </a:r>
            <a:r>
              <a:rPr lang="en-US" dirty="0"/>
              <a:t> </a:t>
            </a:r>
            <a:r>
              <a:rPr lang="en-US" dirty="0" smtClean="0"/>
              <a:t>as</a:t>
            </a:r>
            <a:r>
              <a:rPr lang="en-US" dirty="0"/>
              <a:t> </a:t>
            </a:r>
            <a:r>
              <a:rPr lang="en-US" dirty="0" smtClean="0"/>
              <a:t>windows</a:t>
            </a:r>
            <a:r>
              <a:rPr lang="en-US" dirty="0"/>
              <a:t>, </a:t>
            </a:r>
            <a:r>
              <a:rPr lang="en-US" dirty="0" smtClean="0"/>
              <a:t>menu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Real Time Systems.</a:t>
            </a:r>
          </a:p>
          <a:p>
            <a:pPr algn="just"/>
            <a:r>
              <a:rPr lang="en-US" dirty="0"/>
              <a:t>Simulation and Modeling.</a:t>
            </a:r>
          </a:p>
          <a:p>
            <a:pPr algn="just"/>
            <a:r>
              <a:rPr lang="en-US" dirty="0"/>
              <a:t>Object oriented databases.</a:t>
            </a:r>
          </a:p>
          <a:p>
            <a:pPr algn="just"/>
            <a:r>
              <a:rPr lang="en-US" dirty="0"/>
              <a:t>AI and Expert System.</a:t>
            </a:r>
          </a:p>
          <a:p>
            <a:pPr algn="just"/>
            <a:r>
              <a:rPr lang="en-US" dirty="0"/>
              <a:t>Neural Networks and parallel programming.</a:t>
            </a:r>
          </a:p>
          <a:p>
            <a:pPr algn="just"/>
            <a:r>
              <a:rPr lang="en-US" dirty="0" smtClean="0"/>
              <a:t>Decision</a:t>
            </a:r>
            <a:r>
              <a:rPr lang="en-US" dirty="0"/>
              <a:t> </a:t>
            </a:r>
            <a:r>
              <a:rPr lang="en-US" dirty="0" smtClean="0"/>
              <a:t>support and</a:t>
            </a:r>
            <a:r>
              <a:rPr lang="en-US" dirty="0"/>
              <a:t> </a:t>
            </a:r>
            <a:r>
              <a:rPr lang="en-US" dirty="0" smtClean="0"/>
              <a:t>office</a:t>
            </a:r>
            <a:r>
              <a:rPr lang="en-US" dirty="0"/>
              <a:t> </a:t>
            </a:r>
            <a:r>
              <a:rPr lang="en-US" dirty="0" smtClean="0"/>
              <a:t>automation  </a:t>
            </a:r>
            <a:r>
              <a:rPr lang="en-US" dirty="0"/>
              <a:t>systems etc.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1C34AB66-CE70-4258-9BB0-EEF28E648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876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7">
            <a:extLst>
              <a:ext uri="{FF2B5EF4-FFF2-40B4-BE49-F238E27FC236}">
                <a16:creationId xmlns="" xmlns:a16="http://schemas.microsoft.com/office/drawing/2014/main" id="{13E537AC-E5BE-42CA-8330-5356FFF9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1143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Difference between POP and OOP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C8BA3F60-1992-4D29-AD21-4DE8EB6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906072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62CB5E7A-0F71-41F5-8DE7-2EDDAA19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7</a:t>
            </a:fld>
            <a:endParaRPr lang="en-IN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80010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255"/>
                <a:gridCol w="3320415"/>
                <a:gridCol w="2640330"/>
              </a:tblGrid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en-US" b="1" dirty="0"/>
                        <a:t>Parameters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b="1" dirty="0"/>
                        <a:t>OOP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b="1" dirty="0"/>
                        <a:t>POP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en-US" b="1" i="1"/>
                        <a:t>Basic Definition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b="0" dirty="0"/>
                        <a:t>OOP is object-oriented.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b="0" dirty="0"/>
                        <a:t>POP is structure or procedure-oriented.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en-US" b="1" i="1"/>
                        <a:t>Program Division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b="0"/>
                        <a:t>The program is divided into objects.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b="0"/>
                        <a:t>The program is divided into functions.</a:t>
                      </a:r>
                      <a:endParaRPr 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en-US" b="1" i="1"/>
                        <a:t>Approach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b="0"/>
                        <a:t>Bottom-Up approach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b="0"/>
                        <a:t>Top-down approach</a:t>
                      </a:r>
                      <a:endParaRPr 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en-US" b="1" i="1"/>
                        <a:t>Data Control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b="0" dirty="0"/>
                        <a:t>Data in each object is controlled on its own.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b="0" dirty="0"/>
                        <a:t>Every function has different data, so there’s no control over it.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en-US" b="1" i="1" dirty="0"/>
                        <a:t>Entity Linkage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b="0"/>
                        <a:t>Object functions are linked through message passing.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b="0"/>
                        <a:t>Parts of a program are linked through parameter passing.</a:t>
                      </a:r>
                      <a:endParaRPr 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en-US" b="1" i="1"/>
                        <a:t>Expansion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b="0"/>
                        <a:t>Adding new data and functions is easy.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b="0"/>
                        <a:t>Expanding data and function is not easy.</a:t>
                      </a:r>
                      <a:endParaRPr 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en-US" b="1" i="1" dirty="0"/>
                        <a:t>Inheritance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b="0" dirty="0"/>
                        <a:t>Inheritance is supported in three modes: public, private &amp; protected.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b="0" dirty="0"/>
                        <a:t>Inheritance is not supported.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68CAEC25-9654-4694-ABAB-7F34BD6CB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6213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924800" cy="457200"/>
          </a:xfrm>
        </p:spPr>
        <p:txBody>
          <a:bodyPr/>
          <a:lstStyle/>
          <a:p>
            <a:r>
              <a:rPr lang="en-US" dirty="0" err="1" smtClean="0"/>
              <a:t>Er</a:t>
            </a:r>
            <a:r>
              <a:rPr lang="en-US" dirty="0" smtClean="0"/>
              <a:t>. </a:t>
            </a:r>
            <a:r>
              <a:rPr lang="en-US" dirty="0" err="1" smtClean="0"/>
              <a:t>Neha</a:t>
            </a:r>
            <a:r>
              <a:rPr lang="en-US" dirty="0" smtClean="0"/>
              <a:t> </a:t>
            </a:r>
            <a:r>
              <a:rPr lang="en-US" dirty="0" err="1" smtClean="0"/>
              <a:t>Chadha</a:t>
            </a:r>
            <a:r>
              <a:rPr lang="en-US" dirty="0" smtClean="0"/>
              <a:t>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8</a:t>
            </a:fld>
            <a:endParaRPr lang="en-IN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303777">
                <a:tc>
                  <a:txBody>
                    <a:bodyPr/>
                    <a:lstStyle/>
                    <a:p>
                      <a:pPr latinLnBrk="0"/>
                      <a:r>
                        <a:rPr lang="en-US" b="1" dirty="0"/>
                        <a:t>Parameters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b="1" dirty="0"/>
                        <a:t>OOP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b="1" dirty="0"/>
                        <a:t>POP</a:t>
                      </a:r>
                      <a:endParaRPr lang="en-US" dirty="0"/>
                    </a:p>
                  </a:txBody>
                  <a:tcPr anchor="ctr"/>
                </a:tc>
              </a:tr>
              <a:tr h="524327">
                <a:tc>
                  <a:txBody>
                    <a:bodyPr/>
                    <a:lstStyle/>
                    <a:p>
                      <a:pPr latinLnBrk="0"/>
                      <a:r>
                        <a:rPr lang="en-US" b="1" i="1" dirty="0"/>
                        <a:t>Access control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b="0" dirty="0"/>
                        <a:t>Access control is done with access modifiers.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b="0"/>
                        <a:t>No access modifiers supported.</a:t>
                      </a:r>
                      <a:endParaRPr lang="en-US"/>
                    </a:p>
                  </a:txBody>
                  <a:tcPr anchor="ctr"/>
                </a:tc>
              </a:tr>
              <a:tr h="524327">
                <a:tc>
                  <a:txBody>
                    <a:bodyPr/>
                    <a:lstStyle/>
                    <a:p>
                      <a:pPr latinLnBrk="0"/>
                      <a:r>
                        <a:rPr lang="en-US" b="1" i="1"/>
                        <a:t>Data Hiding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b="0"/>
                        <a:t>Data can be hidden using Encapsulation.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b="0"/>
                        <a:t>No data hiding. Data is accessible globally.</a:t>
                      </a:r>
                      <a:endParaRPr lang="en-US"/>
                    </a:p>
                  </a:txBody>
                  <a:tcPr anchor="ctr"/>
                </a:tc>
              </a:tr>
              <a:tr h="749038">
                <a:tc>
                  <a:txBody>
                    <a:bodyPr/>
                    <a:lstStyle/>
                    <a:p>
                      <a:pPr latinLnBrk="0"/>
                      <a:r>
                        <a:rPr lang="en-US" b="1" i="1"/>
                        <a:t>Overloading or Polymorphism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b="0"/>
                        <a:t>Overloading functions, constructors, and operators are done.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b="0"/>
                        <a:t>Overloading is not possible.</a:t>
                      </a:r>
                      <a:endParaRPr lang="en-US"/>
                    </a:p>
                  </a:txBody>
                  <a:tcPr anchor="ctr"/>
                </a:tc>
              </a:tr>
              <a:tr h="749038">
                <a:tc>
                  <a:txBody>
                    <a:bodyPr/>
                    <a:lstStyle/>
                    <a:p>
                      <a:pPr latinLnBrk="0"/>
                      <a:r>
                        <a:rPr lang="en-US" b="1" i="1"/>
                        <a:t>Friend function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b="0"/>
                        <a:t>Classes or functions can be linked using the keyword “friend, only in C++.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b="0"/>
                        <a:t>No friend function.</a:t>
                      </a:r>
                      <a:endParaRPr lang="en-US"/>
                    </a:p>
                  </a:txBody>
                  <a:tcPr anchor="ctr"/>
                </a:tc>
              </a:tr>
              <a:tr h="524327">
                <a:tc>
                  <a:txBody>
                    <a:bodyPr/>
                    <a:lstStyle/>
                    <a:p>
                      <a:pPr latinLnBrk="0"/>
                      <a:r>
                        <a:rPr lang="en-US" b="1" i="1"/>
                        <a:t>Virtual classes or functions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b="0"/>
                        <a:t>The virtual function appears during inheritance.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b="0"/>
                        <a:t>No virtual classes or functions.</a:t>
                      </a:r>
                      <a:endParaRPr lang="en-US"/>
                    </a:p>
                  </a:txBody>
                  <a:tcPr anchor="ctr"/>
                </a:tc>
              </a:tr>
              <a:tr h="524327">
                <a:tc>
                  <a:txBody>
                    <a:bodyPr/>
                    <a:lstStyle/>
                    <a:p>
                      <a:pPr latinLnBrk="0"/>
                      <a:r>
                        <a:rPr lang="en-US" b="1" i="1"/>
                        <a:t>Code Reusability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b="0" dirty="0"/>
                        <a:t>The existing code can be reused.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b="0" dirty="0"/>
                        <a:t>No code reusability.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Picture 3">
            <a:extLst>
              <a:ext uri="{FF2B5EF4-FFF2-40B4-BE49-F238E27FC236}">
                <a16:creationId xmlns="" xmlns:a16="http://schemas.microsoft.com/office/drawing/2014/main" id="{68CAEC25-9654-4694-ABAB-7F34BD6CB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7">
            <a:extLst>
              <a:ext uri="{FF2B5EF4-FFF2-40B4-BE49-F238E27FC236}">
                <a16:creationId xmlns="" xmlns:a16="http://schemas.microsoft.com/office/drawing/2014/main" id="{13E537AC-E5BE-42CA-8330-5356FFF9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530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Difference</a:t>
            </a:r>
            <a:r>
              <a:rPr lang="en-US" dirty="0">
                <a:solidFill>
                  <a:schemeClr val="tx1"/>
                </a:solidFill>
              </a:rPr>
              <a:t> between C and C++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C8BA3F60-1992-4D29-AD21-4DE8EB6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62CB5E7A-0F71-41F5-8DE7-2EDDAA19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9</a:t>
            </a:fld>
            <a:endParaRPr lang="en-IN"/>
          </a:p>
        </p:txBody>
      </p:sp>
      <p:graphicFrame>
        <p:nvGraphicFramePr>
          <p:cNvPr id="6" name="object 11">
            <a:extLst>
              <a:ext uri="{FF2B5EF4-FFF2-40B4-BE49-F238E27FC236}">
                <a16:creationId xmlns="" xmlns:a16="http://schemas.microsoft.com/office/drawing/2014/main" id="{C798E137-45ED-40F2-8A25-B12410C520C1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2523829342"/>
              </p:ext>
            </p:extLst>
          </p:nvPr>
        </p:nvGraphicFramePr>
        <p:xfrm>
          <a:off x="0" y="908721"/>
          <a:ext cx="9144000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8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958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98024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716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S.No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FAC00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FAC00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C++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FAC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361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85445" algn="l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0" spc="-20" dirty="0"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sz="1800" b="0" spc="-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55" dirty="0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800" b="0" spc="-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90" dirty="0">
                          <a:latin typeface="Trebuchet MS"/>
                          <a:cs typeface="Trebuchet MS"/>
                        </a:rPr>
                        <a:t>structure</a:t>
                      </a:r>
                      <a:r>
                        <a:rPr sz="1800" b="0" spc="-1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85" dirty="0"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sz="1800" b="0" spc="-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95" dirty="0">
                          <a:latin typeface="Trebuchet MS"/>
                          <a:cs typeface="Trebuchet MS"/>
                        </a:rPr>
                        <a:t>procedure</a:t>
                      </a:r>
                      <a:r>
                        <a:rPr sz="1800" b="0" spc="-1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85" dirty="0">
                          <a:latin typeface="Trebuchet MS"/>
                          <a:cs typeface="Trebuchet MS"/>
                        </a:rPr>
                        <a:t>oriented  </a:t>
                      </a:r>
                      <a:r>
                        <a:rPr sz="1800" b="0" spc="-40" dirty="0">
                          <a:latin typeface="Trebuchet MS"/>
                          <a:cs typeface="Trebuchet MS"/>
                        </a:rPr>
                        <a:t>programming</a:t>
                      </a:r>
                      <a:r>
                        <a:rPr sz="1800" b="0" spc="-1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35" dirty="0">
                          <a:latin typeface="Trebuchet MS"/>
                          <a:cs typeface="Trebuchet MS"/>
                        </a:rPr>
                        <a:t>language</a:t>
                      </a:r>
                      <a:endParaRPr sz="1800" b="0" dirty="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70180" algn="l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0" spc="-20" dirty="0"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sz="1800" b="0" spc="-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55" dirty="0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800" b="0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90" dirty="0">
                          <a:latin typeface="Trebuchet MS"/>
                          <a:cs typeface="Trebuchet MS"/>
                        </a:rPr>
                        <a:t>object</a:t>
                      </a:r>
                      <a:r>
                        <a:rPr sz="1800" b="0" spc="-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80" dirty="0">
                          <a:latin typeface="Trebuchet MS"/>
                          <a:cs typeface="Trebuchet MS"/>
                        </a:rPr>
                        <a:t>oriented</a:t>
                      </a:r>
                      <a:r>
                        <a:rPr sz="1800" b="0" spc="-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40" dirty="0">
                          <a:latin typeface="Trebuchet MS"/>
                          <a:cs typeface="Trebuchet MS"/>
                        </a:rPr>
                        <a:t>programming  </a:t>
                      </a:r>
                      <a:r>
                        <a:rPr sz="1800" b="0" spc="-35" dirty="0">
                          <a:latin typeface="Trebuchet MS"/>
                          <a:cs typeface="Trebuchet MS"/>
                        </a:rPr>
                        <a:t>language</a:t>
                      </a:r>
                      <a:endParaRPr sz="1800" b="0" dirty="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716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2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0" spc="-20" dirty="0"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sz="1800" b="0" spc="-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55" dirty="0">
                          <a:latin typeface="Trebuchet MS"/>
                          <a:cs typeface="Trebuchet MS"/>
                        </a:rPr>
                        <a:t>follows</a:t>
                      </a:r>
                      <a:r>
                        <a:rPr sz="1800" b="0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45" dirty="0">
                          <a:latin typeface="Trebuchet MS"/>
                          <a:cs typeface="Trebuchet MS"/>
                        </a:rPr>
                        <a:t>top</a:t>
                      </a:r>
                      <a:r>
                        <a:rPr sz="1800" b="0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50" dirty="0">
                          <a:latin typeface="Trebuchet MS"/>
                          <a:cs typeface="Trebuchet MS"/>
                        </a:rPr>
                        <a:t>down</a:t>
                      </a:r>
                      <a:r>
                        <a:rPr sz="1800" b="0" spc="-1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70" dirty="0">
                          <a:latin typeface="Trebuchet MS"/>
                          <a:cs typeface="Trebuchet MS"/>
                        </a:rPr>
                        <a:t>approach</a:t>
                      </a:r>
                      <a:endParaRPr sz="1800" b="0" dirty="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l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0" spc="-20" dirty="0"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sz="1800" b="0" spc="-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55" dirty="0">
                          <a:latin typeface="Trebuchet MS"/>
                          <a:cs typeface="Trebuchet MS"/>
                        </a:rPr>
                        <a:t>follows</a:t>
                      </a:r>
                      <a:r>
                        <a:rPr sz="1800" b="0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30" dirty="0">
                          <a:latin typeface="Trebuchet MS"/>
                          <a:cs typeface="Trebuchet MS"/>
                        </a:rPr>
                        <a:t>bottom</a:t>
                      </a:r>
                      <a:r>
                        <a:rPr sz="1800" b="0" spc="-1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75" dirty="0">
                          <a:latin typeface="Trebuchet MS"/>
                          <a:cs typeface="Trebuchet MS"/>
                        </a:rPr>
                        <a:t>up</a:t>
                      </a:r>
                      <a:r>
                        <a:rPr sz="1800" b="0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70" dirty="0">
                          <a:latin typeface="Trebuchet MS"/>
                          <a:cs typeface="Trebuchet MS"/>
                        </a:rPr>
                        <a:t>approach</a:t>
                      </a:r>
                      <a:endParaRPr sz="1800" b="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7026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88290" algn="l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0" spc="-70" dirty="0">
                          <a:latin typeface="Trebuchet MS"/>
                          <a:cs typeface="Trebuchet MS"/>
                        </a:rPr>
                        <a:t>Polymorphism,Inheritance </a:t>
                      </a:r>
                      <a:r>
                        <a:rPr sz="1800" b="0" spc="-5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800" b="0" spc="-2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5" dirty="0">
                          <a:latin typeface="Trebuchet MS"/>
                          <a:cs typeface="Trebuchet MS"/>
                        </a:rPr>
                        <a:t>Data  </a:t>
                      </a:r>
                      <a:r>
                        <a:rPr sz="1800" b="0" spc="-65" dirty="0">
                          <a:latin typeface="Trebuchet MS"/>
                          <a:cs typeface="Trebuchet MS"/>
                        </a:rPr>
                        <a:t>encapsulation</a:t>
                      </a:r>
                      <a:r>
                        <a:rPr sz="1800" b="0" spc="-1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100" dirty="0">
                          <a:latin typeface="Trebuchet MS"/>
                          <a:cs typeface="Trebuchet MS"/>
                        </a:rPr>
                        <a:t>are</a:t>
                      </a:r>
                      <a:r>
                        <a:rPr sz="1800" b="0" spc="-1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40" dirty="0">
                          <a:latin typeface="Trebuchet MS"/>
                          <a:cs typeface="Trebuchet MS"/>
                        </a:rPr>
                        <a:t>not</a:t>
                      </a:r>
                      <a:r>
                        <a:rPr lang="en-US" sz="1800" b="0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55" dirty="0">
                          <a:latin typeface="Trebuchet MS"/>
                          <a:cs typeface="Trebuchet MS"/>
                        </a:rPr>
                        <a:t>possible</a:t>
                      </a:r>
                      <a:r>
                        <a:rPr sz="1800" b="0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80" dirty="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800" b="0" spc="-2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50" dirty="0">
                          <a:latin typeface="Trebuchet MS"/>
                          <a:cs typeface="Trebuchet MS"/>
                        </a:rPr>
                        <a:t>C</a:t>
                      </a:r>
                      <a:endParaRPr sz="1800" b="0" dirty="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20014" algn="l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0" spc="-70" dirty="0">
                          <a:latin typeface="Trebuchet MS"/>
                          <a:cs typeface="Trebuchet MS"/>
                        </a:rPr>
                        <a:t>Polymorphism,Inheritance </a:t>
                      </a:r>
                      <a:r>
                        <a:rPr sz="1800" b="0" spc="-50" dirty="0">
                          <a:latin typeface="Trebuchet MS"/>
                          <a:cs typeface="Trebuchet MS"/>
                        </a:rPr>
                        <a:t>and  </a:t>
                      </a:r>
                      <a:r>
                        <a:rPr sz="1800" b="0" spc="-5" dirty="0"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sz="1800" b="0" spc="-1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65" dirty="0">
                          <a:latin typeface="Trebuchet MS"/>
                          <a:cs typeface="Trebuchet MS"/>
                        </a:rPr>
                        <a:t>encapsulation</a:t>
                      </a:r>
                      <a:r>
                        <a:rPr sz="1800" b="0" spc="-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95" dirty="0">
                          <a:latin typeface="Trebuchet MS"/>
                          <a:cs typeface="Trebuchet MS"/>
                        </a:rPr>
                        <a:t>are</a:t>
                      </a:r>
                      <a:r>
                        <a:rPr sz="1800" b="0" spc="-1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55" dirty="0">
                          <a:latin typeface="Trebuchet MS"/>
                          <a:cs typeface="Trebuchet MS"/>
                        </a:rPr>
                        <a:t>possible</a:t>
                      </a:r>
                      <a:r>
                        <a:rPr sz="1800" b="0" spc="-1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80" dirty="0">
                          <a:latin typeface="Trebuchet MS"/>
                          <a:cs typeface="Trebuchet MS"/>
                        </a:rPr>
                        <a:t>in  </a:t>
                      </a:r>
                      <a:r>
                        <a:rPr sz="1800" b="0" spc="-95" dirty="0">
                          <a:latin typeface="Trebuchet MS"/>
                          <a:cs typeface="Trebuchet MS"/>
                        </a:rPr>
                        <a:t>C++</a:t>
                      </a:r>
                      <a:endParaRPr sz="1800" b="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780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0" spc="40" dirty="0">
                          <a:latin typeface="Trebuchet MS"/>
                          <a:cs typeface="Trebuchet MS"/>
                        </a:rPr>
                        <a:t>No </a:t>
                      </a:r>
                      <a:r>
                        <a:rPr sz="1800" b="0" spc="-35" dirty="0"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sz="1800" b="0" spc="-3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85" dirty="0">
                          <a:latin typeface="Trebuchet MS"/>
                          <a:cs typeface="Trebuchet MS"/>
                        </a:rPr>
                        <a:t>security</a:t>
                      </a:r>
                      <a:endParaRPr sz="1800" b="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l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0" spc="-5" dirty="0">
                          <a:latin typeface="Trebuchet MS"/>
                          <a:cs typeface="Trebuchet MS"/>
                        </a:rPr>
                        <a:t>Data </a:t>
                      </a:r>
                      <a:r>
                        <a:rPr sz="1800" b="0" spc="-80" dirty="0">
                          <a:latin typeface="Trebuchet MS"/>
                          <a:cs typeface="Trebuchet MS"/>
                        </a:rPr>
                        <a:t>security </a:t>
                      </a:r>
                      <a:r>
                        <a:rPr sz="1800" b="0" spc="-55" dirty="0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800" b="0" spc="-4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55" dirty="0">
                          <a:latin typeface="Trebuchet MS"/>
                          <a:cs typeface="Trebuchet MS"/>
                        </a:rPr>
                        <a:t>possible</a:t>
                      </a:r>
                      <a:endParaRPr sz="1800" b="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8425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9695" algn="l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0" spc="-10" dirty="0"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sz="1800" b="0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60" dirty="0">
                          <a:latin typeface="Trebuchet MS"/>
                          <a:cs typeface="Trebuchet MS"/>
                        </a:rPr>
                        <a:t>abstraction</a:t>
                      </a:r>
                      <a:r>
                        <a:rPr sz="1800" b="0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120" dirty="0">
                          <a:latin typeface="Trebuchet MS"/>
                          <a:cs typeface="Trebuchet MS"/>
                        </a:rPr>
                        <a:t>i.e.</a:t>
                      </a:r>
                      <a:r>
                        <a:rPr sz="1800" b="0" spc="-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35" dirty="0"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sz="1800" b="0" spc="-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45" dirty="0">
                          <a:latin typeface="Trebuchet MS"/>
                          <a:cs typeface="Trebuchet MS"/>
                        </a:rPr>
                        <a:t>hiding</a:t>
                      </a:r>
                      <a:r>
                        <a:rPr sz="1800" b="0" spc="-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55" dirty="0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800" b="0" spc="-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40" dirty="0">
                          <a:latin typeface="Trebuchet MS"/>
                          <a:cs typeface="Trebuchet MS"/>
                        </a:rPr>
                        <a:t>not  </a:t>
                      </a:r>
                      <a:r>
                        <a:rPr sz="1800" b="0" spc="-55" dirty="0">
                          <a:latin typeface="Trebuchet MS"/>
                          <a:cs typeface="Trebuchet MS"/>
                        </a:rPr>
                        <a:t>possible </a:t>
                      </a:r>
                      <a:r>
                        <a:rPr sz="1800" b="0" spc="-80" dirty="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800" b="0" spc="-3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50" dirty="0">
                          <a:latin typeface="Trebuchet MS"/>
                          <a:cs typeface="Trebuchet MS"/>
                        </a:rPr>
                        <a:t>C</a:t>
                      </a:r>
                      <a:endParaRPr sz="1800" b="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0330" algn="l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0" spc="-5" dirty="0"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sz="1800" b="0" spc="-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60" dirty="0">
                          <a:latin typeface="Trebuchet MS"/>
                          <a:cs typeface="Trebuchet MS"/>
                        </a:rPr>
                        <a:t>abstraction</a:t>
                      </a:r>
                      <a:r>
                        <a:rPr sz="1800" b="0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120" dirty="0">
                          <a:latin typeface="Trebuchet MS"/>
                          <a:cs typeface="Trebuchet MS"/>
                        </a:rPr>
                        <a:t>i.e.</a:t>
                      </a:r>
                      <a:r>
                        <a:rPr sz="1800" b="0" spc="-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35" dirty="0"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sz="1800" b="0" spc="-1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45" dirty="0">
                          <a:latin typeface="Trebuchet MS"/>
                          <a:cs typeface="Trebuchet MS"/>
                        </a:rPr>
                        <a:t>hiding</a:t>
                      </a:r>
                      <a:r>
                        <a:rPr sz="1800" b="0" spc="-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55" dirty="0">
                          <a:latin typeface="Trebuchet MS"/>
                          <a:cs typeface="Trebuchet MS"/>
                        </a:rPr>
                        <a:t>is  possible </a:t>
                      </a:r>
                      <a:r>
                        <a:rPr sz="1800" b="0" spc="-80" dirty="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800" b="0" spc="-3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95" dirty="0">
                          <a:latin typeface="Trebuchet MS"/>
                          <a:cs typeface="Trebuchet MS"/>
                        </a:rPr>
                        <a:t>C++</a:t>
                      </a:r>
                      <a:endParaRPr sz="1800" b="0" dirty="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7026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45770" algn="l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0" spc="-80" dirty="0">
                          <a:latin typeface="Trebuchet MS"/>
                          <a:cs typeface="Trebuchet MS"/>
                        </a:rPr>
                        <a:t>Function </a:t>
                      </a:r>
                      <a:r>
                        <a:rPr sz="1800" b="0" spc="-55" dirty="0">
                          <a:latin typeface="Trebuchet MS"/>
                          <a:cs typeface="Trebuchet MS"/>
                        </a:rPr>
                        <a:t>overloading </a:t>
                      </a:r>
                      <a:r>
                        <a:rPr sz="1800" b="0" spc="-5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800" b="0" spc="-3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75" dirty="0">
                          <a:latin typeface="Trebuchet MS"/>
                          <a:cs typeface="Trebuchet MS"/>
                        </a:rPr>
                        <a:t>operator  </a:t>
                      </a:r>
                      <a:r>
                        <a:rPr sz="1800" b="0" spc="-55" dirty="0">
                          <a:latin typeface="Trebuchet MS"/>
                          <a:cs typeface="Trebuchet MS"/>
                        </a:rPr>
                        <a:t>overloading</a:t>
                      </a:r>
                      <a:r>
                        <a:rPr sz="1800" b="0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55" dirty="0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800" b="0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40" dirty="0">
                          <a:latin typeface="Trebuchet MS"/>
                          <a:cs typeface="Trebuchet MS"/>
                        </a:rPr>
                        <a:t>not</a:t>
                      </a:r>
                      <a:r>
                        <a:rPr sz="1800" b="0" spc="-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55" dirty="0">
                          <a:latin typeface="Trebuchet MS"/>
                          <a:cs typeface="Trebuchet MS"/>
                        </a:rPr>
                        <a:t>possible</a:t>
                      </a:r>
                      <a:r>
                        <a:rPr sz="1800" b="0" spc="-1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80" dirty="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800" b="0" spc="-2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50" dirty="0">
                          <a:latin typeface="Trebuchet MS"/>
                          <a:cs typeface="Trebuchet MS"/>
                        </a:rPr>
                        <a:t>C</a:t>
                      </a:r>
                      <a:endParaRPr sz="1800" b="0" dirty="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95275" algn="l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0" spc="-75" dirty="0">
                          <a:latin typeface="Trebuchet MS"/>
                          <a:cs typeface="Trebuchet MS"/>
                        </a:rPr>
                        <a:t>Function </a:t>
                      </a:r>
                      <a:r>
                        <a:rPr sz="1800" b="0" spc="-55" dirty="0">
                          <a:latin typeface="Trebuchet MS"/>
                          <a:cs typeface="Trebuchet MS"/>
                        </a:rPr>
                        <a:t>overloading </a:t>
                      </a:r>
                      <a:r>
                        <a:rPr sz="1800" b="0" spc="-50" dirty="0">
                          <a:latin typeface="Trebuchet MS"/>
                          <a:cs typeface="Trebuchet MS"/>
                        </a:rPr>
                        <a:t>and  </a:t>
                      </a:r>
                      <a:r>
                        <a:rPr sz="1800" b="0" spc="-70" dirty="0">
                          <a:latin typeface="Trebuchet MS"/>
                          <a:cs typeface="Trebuchet MS"/>
                        </a:rPr>
                        <a:t>operator </a:t>
                      </a:r>
                      <a:r>
                        <a:rPr sz="1800" b="0" spc="-55" dirty="0">
                          <a:latin typeface="Trebuchet MS"/>
                          <a:cs typeface="Trebuchet MS"/>
                        </a:rPr>
                        <a:t>overloading is possible  </a:t>
                      </a:r>
                      <a:r>
                        <a:rPr sz="1800" b="0" spc="-80" dirty="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800" b="0" spc="-2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95" dirty="0">
                          <a:latin typeface="Trebuchet MS"/>
                          <a:cs typeface="Trebuchet MS"/>
                        </a:rPr>
                        <a:t>C++</a:t>
                      </a:r>
                      <a:endParaRPr sz="1800" b="0" dirty="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8425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0" spc="-100" dirty="0">
                          <a:latin typeface="Trebuchet MS"/>
                          <a:cs typeface="Trebuchet MS"/>
                        </a:rPr>
                        <a:t>Generic</a:t>
                      </a:r>
                      <a:r>
                        <a:rPr sz="1800" b="0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70" dirty="0">
                          <a:latin typeface="Trebuchet MS"/>
                          <a:cs typeface="Trebuchet MS"/>
                        </a:rPr>
                        <a:t>Functions</a:t>
                      </a:r>
                      <a:r>
                        <a:rPr sz="1800" b="0" spc="-1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100" dirty="0">
                          <a:latin typeface="Trebuchet MS"/>
                          <a:cs typeface="Trebuchet MS"/>
                        </a:rPr>
                        <a:t>are</a:t>
                      </a:r>
                      <a:r>
                        <a:rPr sz="1800" b="0" spc="-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40" dirty="0">
                          <a:latin typeface="Trebuchet MS"/>
                          <a:cs typeface="Trebuchet MS"/>
                        </a:rPr>
                        <a:t>not</a:t>
                      </a:r>
                      <a:r>
                        <a:rPr sz="1800" b="0" spc="-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55" dirty="0">
                          <a:latin typeface="Trebuchet MS"/>
                          <a:cs typeface="Trebuchet MS"/>
                        </a:rPr>
                        <a:t>possible</a:t>
                      </a:r>
                      <a:r>
                        <a:rPr sz="1800" b="0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80" dirty="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800" b="0" spc="-2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50" dirty="0">
                          <a:latin typeface="Trebuchet MS"/>
                          <a:cs typeface="Trebuchet MS"/>
                        </a:rPr>
                        <a:t>C</a:t>
                      </a:r>
                      <a:endParaRPr sz="1800" b="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64795" algn="l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0" spc="-95" dirty="0">
                          <a:latin typeface="Trebuchet MS"/>
                          <a:cs typeface="Trebuchet MS"/>
                        </a:rPr>
                        <a:t>Generic</a:t>
                      </a:r>
                      <a:r>
                        <a:rPr sz="1800" b="0" spc="-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70" dirty="0">
                          <a:latin typeface="Trebuchet MS"/>
                          <a:cs typeface="Trebuchet MS"/>
                        </a:rPr>
                        <a:t>Functions</a:t>
                      </a:r>
                      <a:r>
                        <a:rPr sz="1800" b="0" spc="-1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95" dirty="0">
                          <a:latin typeface="Trebuchet MS"/>
                          <a:cs typeface="Trebuchet MS"/>
                        </a:rPr>
                        <a:t>are</a:t>
                      </a:r>
                      <a:r>
                        <a:rPr sz="1800" b="0" spc="-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55" dirty="0">
                          <a:latin typeface="Trebuchet MS"/>
                          <a:cs typeface="Trebuchet MS"/>
                        </a:rPr>
                        <a:t>possible</a:t>
                      </a:r>
                      <a:r>
                        <a:rPr sz="1800" b="0" spc="-1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80" dirty="0">
                          <a:latin typeface="Trebuchet MS"/>
                          <a:cs typeface="Trebuchet MS"/>
                        </a:rPr>
                        <a:t>in  </a:t>
                      </a:r>
                      <a:r>
                        <a:rPr sz="1800" b="0" spc="-95" dirty="0">
                          <a:latin typeface="Trebuchet MS"/>
                          <a:cs typeface="Trebuchet MS"/>
                        </a:rPr>
                        <a:t>C++</a:t>
                      </a:r>
                      <a:endParaRPr sz="1800" b="0" dirty="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86134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0489" algn="l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0" spc="-40" dirty="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800" b="0" spc="-2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80" dirty="0">
                          <a:latin typeface="Trebuchet MS"/>
                          <a:cs typeface="Trebuchet MS"/>
                        </a:rPr>
                        <a:t>C,Calloc()</a:t>
                      </a:r>
                      <a:r>
                        <a:rPr sz="1800" b="0" spc="-1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5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800" b="0" spc="-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55" dirty="0">
                          <a:latin typeface="Trebuchet MS"/>
                          <a:cs typeface="Trebuchet MS"/>
                        </a:rPr>
                        <a:t>Malloc()</a:t>
                      </a:r>
                      <a:r>
                        <a:rPr sz="1800" b="0" spc="-1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70" dirty="0">
                          <a:latin typeface="Trebuchet MS"/>
                          <a:cs typeface="Trebuchet MS"/>
                        </a:rPr>
                        <a:t>functions</a:t>
                      </a:r>
                      <a:r>
                        <a:rPr sz="1800" b="0" spc="-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100" dirty="0">
                          <a:latin typeface="Trebuchet MS"/>
                          <a:cs typeface="Trebuchet MS"/>
                        </a:rPr>
                        <a:t>are  </a:t>
                      </a:r>
                      <a:r>
                        <a:rPr sz="1800" b="0" spc="-65" dirty="0">
                          <a:latin typeface="Trebuchet MS"/>
                          <a:cs typeface="Trebuchet MS"/>
                        </a:rPr>
                        <a:t>used</a:t>
                      </a:r>
                      <a:r>
                        <a:rPr sz="1800" b="0" spc="-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85" dirty="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1800" b="0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60" dirty="0">
                          <a:latin typeface="Trebuchet MS"/>
                          <a:cs typeface="Trebuchet MS"/>
                        </a:rPr>
                        <a:t>memory</a:t>
                      </a:r>
                      <a:r>
                        <a:rPr sz="1800" b="0" spc="-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60" dirty="0">
                          <a:latin typeface="Trebuchet MS"/>
                          <a:cs typeface="Trebuchet MS"/>
                        </a:rPr>
                        <a:t>allocation</a:t>
                      </a:r>
                      <a:r>
                        <a:rPr sz="1800" b="0" spc="-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5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800" b="0" spc="-1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114" dirty="0">
                          <a:latin typeface="Trebuchet MS"/>
                          <a:cs typeface="Trebuchet MS"/>
                        </a:rPr>
                        <a:t>free()  </a:t>
                      </a:r>
                      <a:r>
                        <a:rPr sz="1800" b="0" spc="-75" dirty="0">
                          <a:latin typeface="Trebuchet MS"/>
                          <a:cs typeface="Trebuchet MS"/>
                        </a:rPr>
                        <a:t>function </a:t>
                      </a:r>
                      <a:r>
                        <a:rPr sz="1800" b="0" spc="-85" dirty="0">
                          <a:latin typeface="Trebuchet MS"/>
                          <a:cs typeface="Trebuchet MS"/>
                        </a:rPr>
                        <a:t>for </a:t>
                      </a:r>
                      <a:r>
                        <a:rPr sz="1800" b="0" spc="-60" dirty="0">
                          <a:latin typeface="Trebuchet MS"/>
                          <a:cs typeface="Trebuchet MS"/>
                        </a:rPr>
                        <a:t>memory</a:t>
                      </a:r>
                      <a:r>
                        <a:rPr sz="1800" b="0" spc="-3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65" dirty="0">
                          <a:latin typeface="Trebuchet MS"/>
                          <a:cs typeface="Trebuchet MS"/>
                        </a:rPr>
                        <a:t>deallocation</a:t>
                      </a:r>
                      <a:endParaRPr sz="1800" b="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88290" algn="l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0" spc="-35" dirty="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800" b="0" spc="-25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85" dirty="0">
                          <a:latin typeface="Trebuchet MS"/>
                          <a:cs typeface="Trebuchet MS"/>
                        </a:rPr>
                        <a:t>C++,new</a:t>
                      </a:r>
                      <a:r>
                        <a:rPr sz="1800" b="0" spc="-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5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800" b="0" spc="-1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80" dirty="0">
                          <a:latin typeface="Trebuchet MS"/>
                          <a:cs typeface="Trebuchet MS"/>
                        </a:rPr>
                        <a:t>delete</a:t>
                      </a:r>
                      <a:r>
                        <a:rPr sz="1800" b="0" spc="-1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65" dirty="0">
                          <a:latin typeface="Trebuchet MS"/>
                          <a:cs typeface="Trebuchet MS"/>
                        </a:rPr>
                        <a:t>operators  </a:t>
                      </a:r>
                      <a:r>
                        <a:rPr sz="1800" b="0" spc="-95" dirty="0">
                          <a:latin typeface="Trebuchet MS"/>
                          <a:cs typeface="Trebuchet MS"/>
                        </a:rPr>
                        <a:t>are </a:t>
                      </a:r>
                      <a:r>
                        <a:rPr sz="1800" b="0" spc="-65" dirty="0">
                          <a:latin typeface="Trebuchet MS"/>
                          <a:cs typeface="Trebuchet MS"/>
                        </a:rPr>
                        <a:t>used </a:t>
                      </a:r>
                      <a:r>
                        <a:rPr sz="1800" b="0" spc="-85" dirty="0">
                          <a:latin typeface="Trebuchet MS"/>
                          <a:cs typeface="Trebuchet MS"/>
                        </a:rPr>
                        <a:t>for </a:t>
                      </a:r>
                      <a:r>
                        <a:rPr sz="1800" b="0" spc="-60" dirty="0">
                          <a:latin typeface="Trebuchet MS"/>
                          <a:cs typeface="Trebuchet MS"/>
                        </a:rPr>
                        <a:t>memory allocation  </a:t>
                      </a:r>
                      <a:r>
                        <a:rPr sz="1800" b="0" spc="-5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800" b="0" spc="-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65" dirty="0">
                          <a:latin typeface="Trebuchet MS"/>
                          <a:cs typeface="Trebuchet MS"/>
                        </a:rPr>
                        <a:t>deallocation</a:t>
                      </a:r>
                      <a:endParaRPr sz="1800" b="0" dirty="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84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9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0" spc="-40" dirty="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800" b="0" spc="-2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90" dirty="0">
                          <a:latin typeface="Trebuchet MS"/>
                          <a:cs typeface="Trebuchet MS"/>
                        </a:rPr>
                        <a:t>C,file</a:t>
                      </a:r>
                      <a:r>
                        <a:rPr sz="1800" b="0" spc="-1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65" dirty="0">
                          <a:latin typeface="Trebuchet MS"/>
                          <a:cs typeface="Trebuchet MS"/>
                        </a:rPr>
                        <a:t>extension</a:t>
                      </a:r>
                      <a:r>
                        <a:rPr sz="1800" b="0" spc="-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55" dirty="0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800" b="0" spc="-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140" dirty="0">
                          <a:latin typeface="Trebuchet MS"/>
                          <a:cs typeface="Trebuchet MS"/>
                        </a:rPr>
                        <a:t>.c</a:t>
                      </a:r>
                      <a:endParaRPr sz="1800" b="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l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0" spc="-40" dirty="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800" b="0" spc="-2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95" dirty="0">
                          <a:latin typeface="Trebuchet MS"/>
                          <a:cs typeface="Trebuchet MS"/>
                        </a:rPr>
                        <a:t>C++,file</a:t>
                      </a:r>
                      <a:r>
                        <a:rPr sz="1800" b="0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65" dirty="0">
                          <a:latin typeface="Trebuchet MS"/>
                          <a:cs typeface="Trebuchet MS"/>
                        </a:rPr>
                        <a:t>extension</a:t>
                      </a:r>
                      <a:r>
                        <a:rPr sz="1800" b="0" spc="-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55" dirty="0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800" b="0" spc="-1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0" spc="-95" dirty="0">
                          <a:latin typeface="Trebuchet MS"/>
                          <a:cs typeface="Trebuchet MS"/>
                        </a:rPr>
                        <a:t>.cpp</a:t>
                      </a:r>
                      <a:endParaRPr sz="1800" b="0" dirty="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8E2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7" name="Picture 3">
            <a:extLst>
              <a:ext uri="{FF2B5EF4-FFF2-40B4-BE49-F238E27FC236}">
                <a16:creationId xmlns="" xmlns:a16="http://schemas.microsoft.com/office/drawing/2014/main" id="{4D17766C-CF1D-4F03-BA50-EB9413E51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62380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Words>662</Words>
  <Application>Microsoft Office PowerPoint</Application>
  <PresentationFormat>On-screen Show (4:3)</PresentationFormat>
  <Paragraphs>143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Slide 1</vt:lpstr>
      <vt:lpstr>Content</vt:lpstr>
      <vt:lpstr>  History of C++  </vt:lpstr>
      <vt:lpstr>Slide 4</vt:lpstr>
      <vt:lpstr>  Introduction to C++  </vt:lpstr>
      <vt:lpstr>  Applications areas of C++  </vt:lpstr>
      <vt:lpstr>  Difference between POP and OOP  </vt:lpstr>
      <vt:lpstr>Slide 8</vt:lpstr>
      <vt:lpstr>  Difference between C and C++  </vt:lpstr>
      <vt:lpstr>  Features of C++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HOD CSE</dc:creator>
  <cp:lastModifiedBy>ASUS</cp:lastModifiedBy>
  <cp:revision>144</cp:revision>
  <dcterms:created xsi:type="dcterms:W3CDTF">2021-07-16T04:55:10Z</dcterms:created>
  <dcterms:modified xsi:type="dcterms:W3CDTF">2021-08-18T05:58:51Z</dcterms:modified>
</cp:coreProperties>
</file>