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5" r:id="rId3"/>
    <p:sldId id="469" r:id="rId4"/>
    <p:sldId id="514" r:id="rId5"/>
    <p:sldId id="466" r:id="rId6"/>
    <p:sldId id="470" r:id="rId7"/>
    <p:sldId id="467" r:id="rId8"/>
    <p:sldId id="468" r:id="rId9"/>
    <p:sldId id="471" r:id="rId10"/>
    <p:sldId id="474" r:id="rId11"/>
    <p:sldId id="511" r:id="rId12"/>
    <p:sldId id="512" r:id="rId13"/>
    <p:sldId id="477" r:id="rId14"/>
    <p:sldId id="476" r:id="rId15"/>
    <p:sldId id="478" r:id="rId16"/>
    <p:sldId id="479" r:id="rId17"/>
    <p:sldId id="480" r:id="rId18"/>
    <p:sldId id="481" r:id="rId19"/>
    <p:sldId id="4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DF02A35-FD07-4042-9DDE-387D3EA4E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97F21-6DF7-4A9D-B618-BD4ECD806A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C166A-2E10-4203-B159-AC4F79FBBA3A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F205C2-BB56-461E-AB4C-4DDA586C20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8AA32F-8993-4B3A-AB48-0D2ADE587E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BB97-D52F-4C6C-8D56-C3DC49EACC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6850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7C5E-58B7-4E5C-84FE-7B70DE679AC8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36B5-E15D-4B82-8961-6225E4FC69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46569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xmlns="" id="{9F2666A0-0DC6-4792-9C09-C6FCDDD7D1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81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346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449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83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25CA-17A5-4B2C-BDAF-A0E04774052B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FF0F-04AC-4438-9E8F-C224D0E55C3A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D30-175D-4890-96FC-062A1F1C257F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47DC-F736-4AD2-BF2D-7D1C8D409063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B3E2-976A-4FD2-8117-11404214B1AE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B553-CE95-4156-892D-AF6ABDC8597F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C5F3-CD17-4472-999B-6AC041E30F55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5D3-784A-4A81-81AA-C07CB6B33ABE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C10E-FC76-41F0-92E3-C7DECD9DA3AC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2A1F-7B0B-4047-B9A2-1E0718EEB7AC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3A16-033B-4584-B568-E4F84B9CFEC7}" type="datetime1">
              <a:rPr lang="en-IN" smtClean="0"/>
              <a:pPr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CF9FE0-DC01-4F93-9276-70368A0F78E9}" type="datetime1">
              <a:rPr lang="en-IN" smtClean="0"/>
              <a:pPr/>
              <a:t>15-09-2021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0824" y="1844824"/>
            <a:ext cx="6984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SUBJECT: OOPS (ACCS-16302)</a:t>
            </a:r>
          </a:p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UNIT-II</a:t>
            </a: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Er.  Neha Chadha</a:t>
            </a:r>
          </a:p>
          <a:p>
            <a:pPr algn="ctr"/>
            <a:r>
              <a:rPr lang="en-IN" sz="2800" dirty="0"/>
              <a:t>Assistant Professor </a:t>
            </a:r>
          </a:p>
          <a:p>
            <a:pPr algn="ctr"/>
            <a:r>
              <a:rPr lang="en-IN" sz="2800" dirty="0"/>
              <a:t>Department of Computer Science and Engineering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62056" cy="457200"/>
          </a:xfrm>
        </p:spPr>
        <p:txBody>
          <a:bodyPr/>
          <a:lstStyle/>
          <a:p>
            <a:pPr algn="ctr"/>
            <a:r>
              <a:rPr lang="en-IN" sz="1200">
                <a:latin typeface="Times New Roman" pitchFamily="18" charset="0"/>
                <a:cs typeface="Times New Roman" pitchFamily="18" charset="0"/>
              </a:rPr>
              <a:t>Er. Neha Chadha                                     nehachadha@acetamritsar.org                                     CSE 3rd Sem.  OOPS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1600" y="76199"/>
            <a:ext cx="7772400" cy="1176337"/>
          </a:xfrm>
          <a:prstGeom prst="rect">
            <a:avLst/>
          </a:prstGeom>
        </p:spPr>
        <p:txBody>
          <a:bodyPr vert="horz" bIns="91440" anchor="ctr" anchorCtr="0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Amritsar College of Engineering &amp; Technology, Amritsar,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Punjab, INDIA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NAAC - A grade, NBA accredited courses(2009-12, 2016-18), UGC Autonomous College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9347" y="26415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4DE02AB-1B4D-4BFA-AF8E-04961758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489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Default Argument(s)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default argument is a value provided in a function declaration that is automatically assigned by the compiler if the caller of the function doesn't provide a value for the argument with a default value. 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87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AC8EAF-2A4A-4B9A-883F-FD6EF9DA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635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81193-4C7E-49B8-9A20-B7597BAF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Default Argument Example-I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119FCE-5DDA-40B8-A778-3690F269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9E6260B-50CB-4BEE-82D5-327662B08D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int sum(int x, int y, int z=0,int w=0)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return(</a:t>
            </a:r>
            <a:r>
              <a:rPr lang="en-US" sz="2800" dirty="0" err="1"/>
              <a:t>x+y+z+w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main()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&lt;&lt;sum(10,15)&lt;&lt;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&lt;&lt;sum(10,15,25)&lt;&lt;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&lt;&lt;sum(10,15,25,30)&lt;&lt;</a:t>
            </a:r>
            <a:r>
              <a:rPr lang="en-US" sz="2800" dirty="0" err="1"/>
              <a:t>endl</a:t>
            </a:r>
            <a:r>
              <a:rPr lang="en-US" sz="2800" dirty="0"/>
              <a:t>;}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339B6-06F1-4A00-A9EF-6B527B15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39270522-3210-4421-8CF4-503F0E029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135"/>
            <a:ext cx="948218" cy="78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320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81193-4C7E-49B8-9A20-B7597BAF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Default Argument Example-II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119FCE-5DDA-40B8-A778-3690F269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9E6260B-50CB-4BEE-82D5-327662B08D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800" dirty="0"/>
              <a:t>int sum(</a:t>
            </a:r>
            <a:r>
              <a:rPr lang="en-US" sz="2800" dirty="0" err="1"/>
              <a:t>int,int,int</a:t>
            </a:r>
            <a:r>
              <a:rPr lang="en-US" sz="2800" dirty="0"/>
              <a:t>=0);</a:t>
            </a:r>
          </a:p>
          <a:p>
            <a:pPr>
              <a:buNone/>
            </a:pPr>
            <a:r>
              <a:rPr lang="en-US" sz="2800" dirty="0"/>
              <a:t>void main()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 err="1"/>
              <a:t>clrscr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int </a:t>
            </a:r>
            <a:r>
              <a:rPr lang="en-US" sz="2800" dirty="0" err="1"/>
              <a:t>a,b,c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&lt;&lt;"enter two values";</a:t>
            </a:r>
          </a:p>
          <a:p>
            <a:pPr>
              <a:buNone/>
            </a:pPr>
            <a:r>
              <a:rPr lang="en-US" sz="2800" dirty="0" err="1"/>
              <a:t>cin</a:t>
            </a:r>
            <a:r>
              <a:rPr lang="en-US" sz="2800" dirty="0"/>
              <a:t>&gt;&gt;a&gt;&gt;b;</a:t>
            </a:r>
          </a:p>
          <a:p>
            <a:pPr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&lt;&lt;"sum"&lt;&lt;sum(</a:t>
            </a:r>
            <a:r>
              <a:rPr lang="en-US" sz="2800" dirty="0" err="1"/>
              <a:t>a,b</a:t>
            </a:r>
            <a:r>
              <a:rPr lang="en-US" sz="2800" dirty="0"/>
              <a:t>)&lt;&lt;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&lt;&lt;"enter three values";</a:t>
            </a:r>
          </a:p>
          <a:p>
            <a:pPr>
              <a:buNone/>
            </a:pPr>
            <a:r>
              <a:rPr lang="en-US" sz="2800" dirty="0" err="1"/>
              <a:t>cin</a:t>
            </a:r>
            <a:r>
              <a:rPr lang="en-US" sz="2800" dirty="0"/>
              <a:t>&gt;&gt;a&gt;&gt;b&gt;&gt;c;</a:t>
            </a:r>
          </a:p>
          <a:p>
            <a:pPr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&lt;&lt;"sum"&lt;&lt;sum(</a:t>
            </a:r>
            <a:r>
              <a:rPr lang="en-US" sz="2800" dirty="0" err="1"/>
              <a:t>a,b,c</a:t>
            </a:r>
            <a:r>
              <a:rPr lang="en-US" sz="2800" dirty="0"/>
              <a:t>);</a:t>
            </a:r>
          </a:p>
          <a:p>
            <a:pPr>
              <a:buNone/>
            </a:pPr>
            <a:r>
              <a:rPr lang="en-US" sz="2800" dirty="0" err="1"/>
              <a:t>getch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/>
              <a:t>int sum(int </a:t>
            </a:r>
            <a:r>
              <a:rPr lang="en-US" sz="2800" dirty="0" err="1"/>
              <a:t>x,int</a:t>
            </a:r>
            <a:r>
              <a:rPr lang="en-US" sz="2800" dirty="0"/>
              <a:t> </a:t>
            </a:r>
            <a:r>
              <a:rPr lang="en-US" sz="2800" dirty="0" err="1"/>
              <a:t>y,int</a:t>
            </a:r>
            <a:r>
              <a:rPr lang="en-US" sz="2800" dirty="0"/>
              <a:t> z)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int w=</a:t>
            </a:r>
            <a:r>
              <a:rPr lang="en-US" sz="2800" dirty="0" err="1"/>
              <a:t>x+y+z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return w;</a:t>
            </a:r>
          </a:p>
          <a:p>
            <a:pPr>
              <a:buNone/>
            </a:pPr>
            <a:r>
              <a:rPr lang="en-US" sz="2800" dirty="0"/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339B6-06F1-4A00-A9EF-6B527B15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C4F9CD9D-ACA0-4CFA-862C-4F0458BE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0"/>
            <a:ext cx="948218" cy="78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522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Function overloading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Function overloading is a C++ Programming feature that allows us to have more than one function having same name but different parameter list.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myfunc</a:t>
            </a:r>
            <a:r>
              <a:rPr lang="en-US" dirty="0"/>
              <a:t>(int a, float b)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myfuncn</a:t>
            </a:r>
            <a:r>
              <a:rPr lang="en-US" dirty="0"/>
              <a:t>(int a, int b, int c) </a:t>
            </a:r>
          </a:p>
          <a:p>
            <a:pPr algn="just"/>
            <a:r>
              <a:rPr lang="en-US" dirty="0"/>
              <a:t>Function overloading is a compile-time polymorphism.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54886-FA0E-4A23-BAE1-1E0D55AA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49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81193-4C7E-49B8-9A20-B7597BAF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overloading Example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119FCE-5DDA-40B8-A778-3690F269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9E6260B-50CB-4BEE-82D5-327662B08D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800" dirty="0"/>
              <a:t>void sum(int </a:t>
            </a:r>
            <a:r>
              <a:rPr lang="en-US" sz="2800" dirty="0" err="1"/>
              <a:t>a,int</a:t>
            </a:r>
            <a:r>
              <a:rPr lang="en-US" sz="2800" dirty="0"/>
              <a:t> b)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int c;</a:t>
            </a:r>
          </a:p>
          <a:p>
            <a:pPr>
              <a:buNone/>
            </a:pPr>
            <a:r>
              <a:rPr lang="en-US" sz="2800" dirty="0"/>
              <a:t>c=</a:t>
            </a:r>
            <a:r>
              <a:rPr lang="en-US" sz="2800" dirty="0" err="1"/>
              <a:t>a+b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&lt;&lt;c;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/>
              <a:t>void sum(int </a:t>
            </a:r>
            <a:r>
              <a:rPr lang="en-US" sz="2800" dirty="0" err="1"/>
              <a:t>a,int</a:t>
            </a:r>
            <a:r>
              <a:rPr lang="en-US" sz="2800" dirty="0"/>
              <a:t> </a:t>
            </a:r>
            <a:r>
              <a:rPr lang="en-US" sz="2800" dirty="0" err="1"/>
              <a:t>b,int</a:t>
            </a:r>
            <a:r>
              <a:rPr lang="en-US" sz="2800" dirty="0"/>
              <a:t> c)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int d;</a:t>
            </a:r>
          </a:p>
          <a:p>
            <a:pPr>
              <a:buNone/>
            </a:pPr>
            <a:r>
              <a:rPr lang="en-US" sz="2800" dirty="0"/>
              <a:t>d=</a:t>
            </a:r>
            <a:r>
              <a:rPr lang="en-US" sz="2800" dirty="0" err="1"/>
              <a:t>a+b+c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&lt;&lt;d;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/>
              <a:t>void main()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 err="1"/>
              <a:t>clrscr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sum(2,3,4);</a:t>
            </a:r>
          </a:p>
          <a:p>
            <a:pPr>
              <a:buNone/>
            </a:pPr>
            <a:r>
              <a:rPr lang="en-US" sz="2800" dirty="0"/>
              <a:t>sum(2,3);</a:t>
            </a:r>
          </a:p>
          <a:p>
            <a:pPr>
              <a:buNone/>
            </a:pPr>
            <a:r>
              <a:rPr lang="en-US" sz="2800" dirty="0" err="1"/>
              <a:t>getch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}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339B6-06F1-4A00-A9EF-6B527B15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1524361F-F461-4C22-90B2-A70A26C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473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Structure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Structure is a collection of variables of different data types under a single name. It is similar to a class in that, both holds a collection of data of different data types.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5D812F5-B20F-49EC-AD93-319C335E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208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902B7-8BED-4B4F-9988-C4BDBE65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of Structure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4AC48E-5A6A-47AE-896E-105DF384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0048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22D04B-1A97-4D5F-9CBC-81DB6AD717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struct [structure tag]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member definition;</a:t>
            </a:r>
          </a:p>
          <a:p>
            <a:pPr>
              <a:buNone/>
            </a:pPr>
            <a:r>
              <a:rPr lang="en-US" dirty="0"/>
              <a:t>member definition;</a:t>
            </a:r>
          </a:p>
          <a:p>
            <a:pPr>
              <a:buNone/>
            </a:pPr>
            <a:r>
              <a:rPr lang="en-US" dirty="0"/>
              <a:t>...</a:t>
            </a:r>
          </a:p>
          <a:p>
            <a:pPr>
              <a:buNone/>
            </a:pPr>
            <a:r>
              <a:rPr lang="en-US" dirty="0"/>
              <a:t>member definition;</a:t>
            </a:r>
          </a:p>
          <a:p>
            <a:pPr>
              <a:buNone/>
            </a:pPr>
            <a:r>
              <a:rPr lang="en-US" dirty="0"/>
              <a:t>} [one or more structure variables];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struct student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int </a:t>
            </a:r>
            <a:r>
              <a:rPr lang="en-US" dirty="0" err="1"/>
              <a:t>rollnumber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char name[20];</a:t>
            </a:r>
          </a:p>
          <a:p>
            <a:pPr>
              <a:buNone/>
            </a:pPr>
            <a:r>
              <a:rPr lang="en-US" dirty="0"/>
              <a:t>}s;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7C603C-DF37-4F6C-8A60-3D848DB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FCB293AB-1386-4250-A7A2-0F45045E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208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1DE03-D714-44D3-A409-2835CE0D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Structure Example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180D643-47F1-4CBF-B088-7E94EB9C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0048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1D6C013-5320-44F3-9932-B1E3512BEE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#include&lt;iostream.h&gt;</a:t>
            </a:r>
          </a:p>
          <a:p>
            <a:pPr>
              <a:buNone/>
            </a:pPr>
            <a:r>
              <a:rPr lang="en-US" dirty="0"/>
              <a:t>#include&lt;conio.h&gt;</a:t>
            </a:r>
          </a:p>
          <a:p>
            <a:pPr>
              <a:buNone/>
            </a:pPr>
            <a:r>
              <a:rPr lang="en-US" dirty="0"/>
              <a:t>struct </a:t>
            </a:r>
            <a:r>
              <a:rPr lang="en-US" dirty="0" err="1"/>
              <a:t>stu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int </a:t>
            </a:r>
            <a:r>
              <a:rPr lang="en-US" dirty="0" err="1"/>
              <a:t>rn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r>
              <a:rPr lang="en-US" dirty="0"/>
              <a:t>void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struct </a:t>
            </a:r>
            <a:r>
              <a:rPr lang="en-US" dirty="0" err="1"/>
              <a:t>stu</a:t>
            </a:r>
            <a:r>
              <a:rPr lang="en-US" dirty="0"/>
              <a:t> s1;</a:t>
            </a:r>
          </a:p>
          <a:p>
            <a:pPr>
              <a:buNone/>
            </a:pPr>
            <a:r>
              <a:rPr lang="en-US" dirty="0"/>
              <a:t>s1.rn=101;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&lt;&lt;s1.rn;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A204FD-96FD-474B-9022-C006CCE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FC69BB1F-71F2-4448-98F5-0548277D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155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Self Referential Structure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Self referential structure is a structure which help one or more link(pointer) which point itself.</a:t>
            </a:r>
          </a:p>
          <a:p>
            <a:pPr marL="0" indent="0" algn="just">
              <a:buNone/>
            </a:pPr>
            <a:r>
              <a:rPr lang="en-US" dirty="0"/>
              <a:t>Syntax:</a:t>
            </a:r>
          </a:p>
          <a:p>
            <a:pPr marL="0" indent="0" algn="just">
              <a:buNone/>
            </a:pPr>
            <a:r>
              <a:rPr lang="en-US" dirty="0"/>
              <a:t>struct </a:t>
            </a:r>
            <a:r>
              <a:rPr lang="en-US" dirty="0" err="1"/>
              <a:t>structname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struct </a:t>
            </a:r>
            <a:r>
              <a:rPr lang="en-US" dirty="0" err="1"/>
              <a:t>structname</a:t>
            </a:r>
            <a:r>
              <a:rPr lang="en-US" dirty="0"/>
              <a:t> *</a:t>
            </a:r>
            <a:r>
              <a:rPr lang="en-US" dirty="0" err="1"/>
              <a:t>pointername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};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C295B33-DC23-42ED-B702-838E5916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693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BB229-F06C-4592-A91A-E47C84F5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Self referential structure Example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727AAA-9C9B-4591-90AF-918F73D1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0048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3A459C3-3D82-40B1-BFB4-BAEFF743A6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800" dirty="0"/>
              <a:t>struct </a:t>
            </a:r>
            <a:r>
              <a:rPr lang="en-US" sz="2800" dirty="0" err="1"/>
              <a:t>stu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int </a:t>
            </a:r>
            <a:r>
              <a:rPr lang="en-US" sz="2800" dirty="0" err="1"/>
              <a:t>rn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struct </a:t>
            </a:r>
            <a:r>
              <a:rPr lang="en-US" sz="2800" dirty="0" err="1"/>
              <a:t>stu</a:t>
            </a:r>
            <a:r>
              <a:rPr lang="en-US" sz="2800" dirty="0"/>
              <a:t> *link;			//self referential structure</a:t>
            </a:r>
          </a:p>
          <a:p>
            <a:pPr>
              <a:buNone/>
            </a:pPr>
            <a:r>
              <a:rPr lang="en-US" sz="2800" dirty="0"/>
              <a:t>};</a:t>
            </a:r>
          </a:p>
          <a:p>
            <a:pPr>
              <a:buNone/>
            </a:pPr>
            <a:r>
              <a:rPr lang="en-US" sz="2800" dirty="0"/>
              <a:t>void main()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 err="1"/>
              <a:t>clrscr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struct </a:t>
            </a:r>
            <a:r>
              <a:rPr lang="en-US" sz="2800" dirty="0" err="1"/>
              <a:t>stu</a:t>
            </a:r>
            <a:r>
              <a:rPr lang="en-US" sz="2800" dirty="0"/>
              <a:t> s1;</a:t>
            </a:r>
          </a:p>
          <a:p>
            <a:pPr>
              <a:buNone/>
            </a:pPr>
            <a:r>
              <a:rPr lang="en-US" sz="2800" dirty="0"/>
              <a:t>struct </a:t>
            </a:r>
            <a:r>
              <a:rPr lang="en-US" sz="2800" dirty="0" err="1"/>
              <a:t>stu</a:t>
            </a:r>
            <a:r>
              <a:rPr lang="en-US" sz="2800" dirty="0"/>
              <a:t> s2;</a:t>
            </a:r>
          </a:p>
          <a:p>
            <a:pPr>
              <a:buNone/>
            </a:pPr>
            <a:r>
              <a:rPr lang="en-US" sz="2800" dirty="0"/>
              <a:t>s1.link=NULL;  			 //initial s1 link is null</a:t>
            </a:r>
          </a:p>
          <a:p>
            <a:pPr>
              <a:buNone/>
            </a:pPr>
            <a:r>
              <a:rPr lang="en-US" sz="2800" dirty="0"/>
              <a:t>s1.rn=1;</a:t>
            </a:r>
          </a:p>
          <a:p>
            <a:pPr>
              <a:buNone/>
            </a:pPr>
            <a:r>
              <a:rPr lang="en-US" sz="2800" dirty="0"/>
              <a:t>s2.link=NULL; 			 //initial s2 link is null</a:t>
            </a:r>
          </a:p>
          <a:p>
            <a:pPr>
              <a:buNone/>
            </a:pPr>
            <a:r>
              <a:rPr lang="en-US" sz="2800" dirty="0"/>
              <a:t>s2.rn=2;</a:t>
            </a:r>
          </a:p>
          <a:p>
            <a:pPr>
              <a:buNone/>
            </a:pPr>
            <a:r>
              <a:rPr lang="en-US" sz="2800" dirty="0"/>
              <a:t>//in above two different nodes have been created</a:t>
            </a:r>
          </a:p>
          <a:p>
            <a:pPr>
              <a:buNone/>
            </a:pPr>
            <a:r>
              <a:rPr lang="en-US" sz="2800" dirty="0"/>
              <a:t>s1.link=&amp;s2;</a:t>
            </a:r>
          </a:p>
          <a:p>
            <a:pPr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&lt;&lt;"roll no of s2"&lt;&lt;s1.link-&gt;</a:t>
            </a:r>
            <a:r>
              <a:rPr lang="en-US" sz="2800" dirty="0" err="1"/>
              <a:t>rn</a:t>
            </a:r>
            <a:r>
              <a:rPr lang="en-US" sz="2800" dirty="0"/>
              <a:t>;	//s1 link access </a:t>
            </a:r>
            <a:r>
              <a:rPr lang="en-US" sz="2800" dirty="0" err="1"/>
              <a:t>rn</a:t>
            </a:r>
            <a:r>
              <a:rPr lang="en-US" sz="2800" dirty="0"/>
              <a:t> of s2 coz contain </a:t>
            </a:r>
            <a:r>
              <a:rPr lang="en-US" sz="2800" dirty="0" err="1"/>
              <a:t>addrs</a:t>
            </a:r>
            <a:r>
              <a:rPr lang="en-US" sz="2800" dirty="0"/>
              <a:t> of s2</a:t>
            </a:r>
          </a:p>
          <a:p>
            <a:pPr>
              <a:buNone/>
            </a:pPr>
            <a:r>
              <a:rPr lang="en-US" sz="2800" dirty="0" err="1"/>
              <a:t>getch</a:t>
            </a:r>
            <a:r>
              <a:rPr lang="en-US" sz="2800" dirty="0"/>
              <a:t>();}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FFF454-49AF-4DD3-8EE0-C4216306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8C8ADC8D-F1AC-451B-A69E-CDFC9461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750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Passing Array to Function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</a:t>
            </a:r>
            <a:r>
              <a:rPr lang="en-US" dirty="0"/>
              <a:t>(int a[ ],int);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i,a</a:t>
            </a:r>
            <a:r>
              <a:rPr lang="en-US" dirty="0"/>
              <a:t>[5];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=0;i&lt;5;i++)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&gt;&gt;a[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disp</a:t>
            </a:r>
            <a:r>
              <a:rPr lang="en-US" dirty="0"/>
              <a:t>(a,5);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</a:t>
            </a:r>
            <a:r>
              <a:rPr lang="en-US" dirty="0"/>
              <a:t>(int b[5],int size)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C9B872C-A598-49A0-A955-E2D7518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75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Inline Function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inline functions are a C++ enhancement feature to </a:t>
            </a:r>
            <a:r>
              <a:rPr lang="en-US" dirty="0" smtClean="0"/>
              <a:t>decrease control time </a:t>
            </a:r>
            <a:r>
              <a:rPr lang="en-US" dirty="0"/>
              <a:t>of a program.</a:t>
            </a:r>
          </a:p>
          <a:p>
            <a:pPr algn="just"/>
            <a:r>
              <a:rPr lang="en-US" dirty="0"/>
              <a:t>Functions can be instructed to compiler to make them inline so that compiler can replace those function definition wherever those are being called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Inlining</a:t>
            </a:r>
            <a:r>
              <a:rPr lang="en-US" dirty="0" smtClean="0"/>
              <a:t> is only a request to the compiler, not a command. Compiler can ignore the request for </a:t>
            </a:r>
            <a:r>
              <a:rPr lang="en-US" dirty="0" err="1" smtClean="0"/>
              <a:t>inlining</a:t>
            </a:r>
            <a:r>
              <a:rPr lang="en-US" dirty="0" smtClean="0"/>
              <a:t>. 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CDF28AC-55CF-4756-868C-3D107197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101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Compiler may not perform </a:t>
            </a:r>
            <a:r>
              <a:rPr lang="en-US" dirty="0" err="1" smtClean="0"/>
              <a:t>inlining</a:t>
            </a:r>
            <a:r>
              <a:rPr lang="en-US" dirty="0" smtClean="0"/>
              <a:t> in such circumstances like:</a:t>
            </a:r>
            <a:br>
              <a:rPr lang="en-US" dirty="0" smtClean="0"/>
            </a:br>
            <a:r>
              <a:rPr lang="en-US" dirty="0" smtClean="0"/>
              <a:t>1) If a function contains a loop. (for, while, </a:t>
            </a:r>
            <a:r>
              <a:rPr lang="en-US" smtClean="0"/>
              <a:t>do-while).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If a function contains static variables.</a:t>
            </a:r>
            <a:br>
              <a:rPr lang="en-US" dirty="0" smtClean="0"/>
            </a:br>
            <a:r>
              <a:rPr lang="en-US" dirty="0" smtClean="0"/>
              <a:t>3) If a function is recursive.</a:t>
            </a:r>
            <a:br>
              <a:rPr lang="en-US" dirty="0" smtClean="0"/>
            </a:br>
            <a:r>
              <a:rPr lang="en-US" dirty="0" smtClean="0"/>
              <a:t>4) If a function return type is other than void.</a:t>
            </a:r>
            <a:br>
              <a:rPr lang="en-US" dirty="0" smtClean="0"/>
            </a:br>
            <a:r>
              <a:rPr lang="en-US" dirty="0" smtClean="0"/>
              <a:t>5) If a function contains switch or </a:t>
            </a:r>
            <a:r>
              <a:rPr lang="en-US" dirty="0" err="1" smtClean="0"/>
              <a:t>goto</a:t>
            </a:r>
            <a:r>
              <a:rPr lang="en-US" dirty="0" smtClean="0"/>
              <a:t> statement.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62408-1DF2-490E-AD70-8A55CD27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Inline Function Example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2FFCF9-72C1-4FCB-8C86-994B0C9F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4D62F5D-C952-440C-89C2-E782C21B62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/>
              <a:t>#include&lt;iostream.h&gt;</a:t>
            </a:r>
          </a:p>
          <a:p>
            <a:pPr>
              <a:buNone/>
            </a:pPr>
            <a:r>
              <a:rPr lang="en-US" sz="2800" dirty="0"/>
              <a:t>#include&lt;conio.h&gt;</a:t>
            </a:r>
          </a:p>
          <a:p>
            <a:pPr>
              <a:buNone/>
            </a:pPr>
            <a:r>
              <a:rPr lang="en-US" sz="2800" dirty="0"/>
              <a:t>inline void sum(int </a:t>
            </a:r>
            <a:r>
              <a:rPr lang="en-US" sz="2800" dirty="0" err="1"/>
              <a:t>a,int</a:t>
            </a:r>
            <a:r>
              <a:rPr lang="en-US" sz="2800" dirty="0"/>
              <a:t> b)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int c;</a:t>
            </a:r>
          </a:p>
          <a:p>
            <a:pPr>
              <a:buNone/>
            </a:pPr>
            <a:r>
              <a:rPr lang="en-US" sz="2800" dirty="0"/>
              <a:t>c=</a:t>
            </a:r>
            <a:r>
              <a:rPr lang="en-US" sz="2800" dirty="0" err="1"/>
              <a:t>a+b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 err="1"/>
              <a:t>cout</a:t>
            </a:r>
            <a:r>
              <a:rPr lang="en-US" sz="2800" dirty="0"/>
              <a:t>&lt;&lt;c;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/>
              <a:t>void main()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 err="1"/>
              <a:t>clrscr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sum(2,3);</a:t>
            </a:r>
          </a:p>
          <a:p>
            <a:pPr>
              <a:buNone/>
            </a:pPr>
            <a:r>
              <a:rPr lang="en-US" sz="2800" dirty="0" err="1"/>
              <a:t>getch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 descr="C++ Programming Inline Function (Working mechanism &amp; Example)">
            <a:extLst>
              <a:ext uri="{FF2B5EF4-FFF2-40B4-BE49-F238E27FC236}">
                <a16:creationId xmlns:a16="http://schemas.microsoft.com/office/drawing/2014/main" xmlns="" id="{69564898-A095-42CA-B787-249FDDBB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2348880"/>
            <a:ext cx="6231464" cy="3505200"/>
          </a:xfrm>
          <a:prstGeom prst="rect">
            <a:avLst/>
          </a:prstGeom>
          <a:noFill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9B2B172A-D37B-4C3D-BDA6-A5C0E6AAA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CE2CC8-03C8-4778-9BB0-A60A9BA8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080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Macro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Macro means to define identifier with pre defined value or use substitute for identifier which will be replaced by pre defined </a:t>
            </a:r>
            <a:r>
              <a:rPr lang="en-US" dirty="0" smtClean="0"/>
              <a:t>value</a:t>
            </a:r>
          </a:p>
          <a:p>
            <a:pPr algn="just"/>
            <a:r>
              <a:rPr lang="en-US" dirty="0" smtClean="0"/>
              <a:t>Two types: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Object Macro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Function Macro</a:t>
            </a: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20A4CC7-85ED-4FA4-8DA4-E193F4C1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E97BF7E-4EF6-4A35-86CA-59EC7DF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899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A1B89-182C-4727-9BE6-545F6A22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Object Macro </a:t>
            </a:r>
            <a:r>
              <a:rPr lang="en-US" dirty="0"/>
              <a:t>Program Example -I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271C17-C9E9-4FFE-99E5-517E4BDB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80C3F8D-5348-4654-9148-618CE9EA42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#include&lt;iostream.h&gt;</a:t>
            </a:r>
          </a:p>
          <a:p>
            <a:pPr>
              <a:buNone/>
            </a:pPr>
            <a:r>
              <a:rPr lang="en-US" dirty="0"/>
              <a:t>#include&lt;conio.h&gt;</a:t>
            </a:r>
          </a:p>
          <a:p>
            <a:pPr>
              <a:buNone/>
            </a:pPr>
            <a:r>
              <a:rPr lang="en-US" dirty="0"/>
              <a:t>#define value 10 //macro</a:t>
            </a:r>
          </a:p>
          <a:p>
            <a:pPr>
              <a:buNone/>
            </a:pPr>
            <a:r>
              <a:rPr lang="en-US" dirty="0"/>
              <a:t>void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int x=value-5;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&lt;&lt;x;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58F0AFEB-FBAB-49EF-A9A7-1AA215E7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2F8CB-31CD-44D3-B143-137C5AFE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560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636D7-DFFD-470D-B430-D4284E46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Function Macro </a:t>
            </a:r>
            <a:r>
              <a:rPr lang="en-US" b="1" dirty="0"/>
              <a:t>Program Example -II</a:t>
            </a: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5D971E-DDEB-458A-A664-A5C36E6C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0048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EFEEE8A-769E-47C7-BD46-04DCA9A228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#include&lt;iostream.h&gt;</a:t>
            </a:r>
          </a:p>
          <a:p>
            <a:pPr>
              <a:buNone/>
            </a:pPr>
            <a:r>
              <a:rPr lang="en-US" dirty="0"/>
              <a:t>#include&lt;conio.h&gt;</a:t>
            </a:r>
          </a:p>
          <a:p>
            <a:pPr>
              <a:buNone/>
            </a:pPr>
            <a:r>
              <a:rPr lang="en-US" dirty="0"/>
              <a:t>#define sum(</a:t>
            </a:r>
            <a:r>
              <a:rPr lang="en-US" dirty="0" err="1"/>
              <a:t>a,b</a:t>
            </a:r>
            <a:r>
              <a:rPr lang="en-US" dirty="0"/>
              <a:t>)</a:t>
            </a:r>
            <a:r>
              <a:rPr lang="en-US" dirty="0" err="1"/>
              <a:t>a+b</a:t>
            </a:r>
            <a:r>
              <a:rPr lang="en-US" dirty="0"/>
              <a:t>       //macro</a:t>
            </a:r>
          </a:p>
          <a:p>
            <a:pPr>
              <a:buNone/>
            </a:pPr>
            <a:r>
              <a:rPr lang="en-US" dirty="0"/>
              <a:t>void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&lt;&lt;"sum of 3 and 4is"&lt;&lt;sum(3,4);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83BB5B80-7B54-46C1-BBF3-12CC6228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3A6E1-9196-4265-8BF8-9383B3F3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09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7CDC0-F9D4-4D3D-8C25-CBA7B414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055F5D0-3804-419A-BC11-52D6E82C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7772399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74B7992-8057-4DED-B0EE-3CB2DC474F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C502AA2E-AC57-403D-9A62-D461E485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691" y="228600"/>
            <a:ext cx="798175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72C92A-2024-47B0-91AA-E714A28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F09EB72A-5C88-4EFC-801A-F445AC70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027" y="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951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784</Words>
  <Application>Microsoft Office PowerPoint</Application>
  <PresentationFormat>On-screen Show (4:3)</PresentationFormat>
  <Paragraphs>232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Slide 1</vt:lpstr>
      <vt:lpstr>  Passing Array to Function  </vt:lpstr>
      <vt:lpstr>  Inline Function  </vt:lpstr>
      <vt:lpstr>Slide 4</vt:lpstr>
      <vt:lpstr> Inline Function Example</vt:lpstr>
      <vt:lpstr>  Macro  </vt:lpstr>
      <vt:lpstr> Object Macro Program Example -I</vt:lpstr>
      <vt:lpstr> Function Macro Program Example -II</vt:lpstr>
      <vt:lpstr>Slide 9</vt:lpstr>
      <vt:lpstr>  Default Argument(s)  </vt:lpstr>
      <vt:lpstr> Default Argument Example-I</vt:lpstr>
      <vt:lpstr>  Default Argument Example-II</vt:lpstr>
      <vt:lpstr>Function overloading </vt:lpstr>
      <vt:lpstr> Function overloading Example</vt:lpstr>
      <vt:lpstr>Structure </vt:lpstr>
      <vt:lpstr> Syntax of Structure </vt:lpstr>
      <vt:lpstr> Structure Example</vt:lpstr>
      <vt:lpstr>Self Referential Structure </vt:lpstr>
      <vt:lpstr> Self referential structure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 CSE</dc:creator>
  <cp:lastModifiedBy>ASUS</cp:lastModifiedBy>
  <cp:revision>217</cp:revision>
  <dcterms:created xsi:type="dcterms:W3CDTF">2021-07-16T04:55:10Z</dcterms:created>
  <dcterms:modified xsi:type="dcterms:W3CDTF">2021-09-15T05:52:41Z</dcterms:modified>
</cp:coreProperties>
</file>