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452" r:id="rId3"/>
    <p:sldId id="448" r:id="rId4"/>
    <p:sldId id="449" r:id="rId5"/>
    <p:sldId id="455" r:id="rId6"/>
    <p:sldId id="456" r:id="rId7"/>
    <p:sldId id="453" r:id="rId8"/>
    <p:sldId id="454" r:id="rId9"/>
    <p:sldId id="458" r:id="rId10"/>
    <p:sldId id="459" r:id="rId11"/>
    <p:sldId id="460" r:id="rId12"/>
    <p:sldId id="463" r:id="rId13"/>
    <p:sldId id="462" r:id="rId14"/>
    <p:sldId id="4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62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DF02A35-FD07-4042-9DDE-387D3EA4E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97F21-6DF7-4A9D-B618-BD4ECD806A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C166A-2E10-4203-B159-AC4F79FBBA3A}" type="datetimeFigureOut">
              <a:rPr lang="en-IN" smtClean="0"/>
              <a:pPr/>
              <a:t>08-09-2021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F205C2-BB56-461E-AB4C-4DDA586C20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8AA32F-8993-4B3A-AB48-0D2ADE587E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ABB97-D52F-4C6C-8D56-C3DC49EACC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268507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7C5E-58B7-4E5C-84FE-7B70DE679AC8}" type="datetimeFigureOut">
              <a:rPr lang="en-IN" smtClean="0"/>
              <a:pPr/>
              <a:t>08-09-2021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36B5-E15D-4B82-8961-6225E4FC69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9465696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36B5-E15D-4B82-8961-6225E4FC6911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="" xmlns:a16="http://schemas.microsoft.com/office/drawing/2014/main" id="{9F2666A0-0DC6-4792-9C09-C6FCDDD7D1E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1818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25CA-17A5-4B2C-BDAF-A0E04774052B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FF0F-04AC-4438-9E8F-C224D0E55C3A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D30-175D-4890-96FC-062A1F1C257F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47DC-F736-4AD2-BF2D-7D1C8D409063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B3E2-976A-4FD2-8117-11404214B1AE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B553-CE95-4156-892D-AF6ABDC8597F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C5F3-CD17-4472-999B-6AC041E30F55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5D3-784A-4A81-81AA-C07CB6B33ABE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10E-FC76-41F0-92E3-C7DECD9DA3AC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2A1F-7B0B-4047-B9A2-1E0718EEB7AC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3A16-033B-4584-B568-E4F84B9CFEC7}" type="datetime1">
              <a:rPr lang="en-IN" smtClean="0"/>
              <a:pPr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CF9FE0-DC01-4F93-9276-70368A0F78E9}" type="datetime1">
              <a:rPr lang="en-IN" smtClean="0"/>
              <a:pPr/>
              <a:t>08-09-2021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0824" y="1844824"/>
            <a:ext cx="6984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SUBJECT: OOPS (ACCS-16302)</a:t>
            </a:r>
          </a:p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UNIT-II</a:t>
            </a:r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Er.  Neha Chadha</a:t>
            </a:r>
          </a:p>
          <a:p>
            <a:pPr algn="ctr"/>
            <a:r>
              <a:rPr lang="en-IN" sz="2800" dirty="0"/>
              <a:t>Assistant Professor </a:t>
            </a:r>
          </a:p>
          <a:p>
            <a:pPr algn="ctr"/>
            <a:r>
              <a:rPr lang="en-IN" sz="2800" dirty="0"/>
              <a:t>Department of Computer Science and Engineering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62056" cy="457200"/>
          </a:xfrm>
        </p:spPr>
        <p:txBody>
          <a:bodyPr/>
          <a:lstStyle/>
          <a:p>
            <a:pPr algn="ctr"/>
            <a:r>
              <a:rPr lang="en-IN" sz="1200">
                <a:latin typeface="Times New Roman" pitchFamily="18" charset="0"/>
                <a:cs typeface="Times New Roman" pitchFamily="18" charset="0"/>
              </a:rPr>
              <a:t>Er. Neha Chadha                                     nehachadha@acetamritsar.org                                     CSE 3rd Sem.  OOPS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71600" y="76199"/>
            <a:ext cx="7772400" cy="1176337"/>
          </a:xfrm>
          <a:prstGeom prst="rect">
            <a:avLst/>
          </a:prstGeom>
        </p:spPr>
        <p:txBody>
          <a:bodyPr vert="horz" bIns="91440" anchor="ctr" anchorCtr="0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20040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Amritsar College of Engineering &amp; Technology, Amritsar,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Punjab, INDIA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NAAC - A grade, NBA accredited courses(2009-12, 2016-18), UGC Autonomous College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47" y="264150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4DE02AB-1B4D-4BFA-AF8E-04961758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2489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7B677B-B131-45F4-B2CA-23937F84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definition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26A778E-558B-4C15-8EDB-17CE972A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987D61D-C109-4EDD-A65C-BD08D3CE43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definition consists of the body of function. The body consists of block of statements that specify what task is to be performed. When a function is called, the control is transferred to the function definition.</a:t>
            </a:r>
          </a:p>
          <a:p>
            <a:pPr marL="0" indent="0">
              <a:buNone/>
            </a:pPr>
            <a:r>
              <a:rPr lang="en-US" b="1" dirty="0"/>
              <a:t>Syntax for function 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 ([arguments])</a:t>
            </a:r>
          </a:p>
          <a:p>
            <a:pPr marL="0" indent="0">
              <a:buNone/>
            </a:pPr>
            <a:r>
              <a:rPr lang="en-US" dirty="0"/>
              <a:t> 	{ statement(s);  </a:t>
            </a:r>
          </a:p>
          <a:p>
            <a:pPr marL="0" indent="0">
              <a:buNone/>
            </a:pPr>
            <a:r>
              <a:rPr lang="en-US" dirty="0"/>
              <a:t>	 ... </a:t>
            </a:r>
          </a:p>
          <a:p>
            <a:pPr marL="0" indent="0">
              <a:buNone/>
            </a:pPr>
            <a:r>
              <a:rPr lang="en-US" dirty="0"/>
              <a:t>	... </a:t>
            </a:r>
          </a:p>
          <a:p>
            <a:pPr marL="0" indent="0">
              <a:buNone/>
            </a:pPr>
            <a:r>
              <a:rPr lang="en-US" dirty="0"/>
              <a:t>	...</a:t>
            </a:r>
          </a:p>
          <a:p>
            <a:pPr marL="0" indent="0">
              <a:buNone/>
            </a:pPr>
            <a:r>
              <a:rPr lang="en-US" dirty="0"/>
              <a:t> 	}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104E58FF-4BF2-444C-AEEF-5E9FB61F1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13BC1A-7A25-44B6-B8D7-21C1CF39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5975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Categories of Function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Functions are divided into four categories </a:t>
            </a:r>
          </a:p>
          <a:p>
            <a:pPr algn="just">
              <a:buNone/>
            </a:pPr>
            <a:r>
              <a:rPr lang="en-US" dirty="0"/>
              <a:t>1. Function with no argument and no return value </a:t>
            </a:r>
          </a:p>
          <a:p>
            <a:pPr algn="just">
              <a:buNone/>
            </a:pPr>
            <a:r>
              <a:rPr lang="en-US" dirty="0"/>
              <a:t>2. Function with no argument but return value </a:t>
            </a:r>
          </a:p>
          <a:p>
            <a:pPr algn="just">
              <a:buNone/>
            </a:pPr>
            <a:r>
              <a:rPr lang="en-US" dirty="0"/>
              <a:t>3. Function with argument but no return value </a:t>
            </a:r>
          </a:p>
          <a:p>
            <a:pPr algn="just">
              <a:buNone/>
            </a:pPr>
            <a:r>
              <a:rPr lang="en-US" dirty="0"/>
              <a:t>4. Function with argument and return value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360B74D-D11B-4A9C-829C-37C52788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301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 Calling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by Value</a:t>
            </a:r>
          </a:p>
          <a:p>
            <a:r>
              <a:rPr lang="en-US" dirty="0"/>
              <a:t>Call by Reference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1D574C6-851A-4193-82D6-75E33F1F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1398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09BD8-5E25-4337-BECC-DB75849A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Call by Value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7A0539-9569-4D7F-8B53-79C68971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BB3A15A-FABE-43E3-BD14-A79EEA840A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 function is called by value, a copy of actual argument is passed to the called function. </a:t>
            </a:r>
          </a:p>
          <a:p>
            <a:r>
              <a:rPr lang="en-US" dirty="0"/>
              <a:t>The copied arguments occupy separate memory location than the actual argument. </a:t>
            </a:r>
          </a:p>
          <a:p>
            <a:pPr algn="just"/>
            <a:r>
              <a:rPr lang="en-US" dirty="0"/>
              <a:t>If any changes done to those values inside the function, it is only visible inside the function. Their values remain unchanged outside it.</a:t>
            </a: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BBA0033F-2123-4A96-BEAB-0B50D929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DD5BADB-B04A-4CDC-8EF9-3EAA61B5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971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A339B-3926-4C54-9546-12968256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Call by Reference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B70B79B-590D-4C82-B612-0E0F715F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90048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8835BF1-DE1C-43AA-8638-4C25BA79F7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this method of passing parameter, the address of argument is copied instead of value.</a:t>
            </a:r>
          </a:p>
          <a:p>
            <a:pPr algn="just"/>
            <a:r>
              <a:rPr lang="en-US" dirty="0"/>
              <a:t> Inside the function, the address of argument is used to access the actual argument. </a:t>
            </a:r>
          </a:p>
          <a:p>
            <a:pPr algn="just"/>
            <a:r>
              <a:rPr lang="en-US" dirty="0"/>
              <a:t>If any changes is done to those values inside the function, it is visible both inside and outside the function.</a:t>
            </a:r>
          </a:p>
          <a:p>
            <a:pPr algn="just"/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BA4BBAE6-1E6F-46AB-93C0-24B2787D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F78A21-291A-4F0C-9F0D-318B43D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53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Definition of Function </a:t>
            </a:r>
          </a:p>
          <a:p>
            <a:pPr algn="just">
              <a:buNone/>
            </a:pPr>
            <a:r>
              <a:rPr lang="en-US" dirty="0"/>
              <a:t>	In programming, function refers to a segment that group code to perform a specific task. Depending on whether a function is predefined or created by programmer; there are two types of function: </a:t>
            </a:r>
          </a:p>
          <a:p>
            <a:pPr>
              <a:buNone/>
            </a:pPr>
            <a:r>
              <a:rPr lang="en-US" b="1" dirty="0"/>
              <a:t>1. Library Function </a:t>
            </a:r>
          </a:p>
          <a:p>
            <a:pPr>
              <a:buNone/>
            </a:pPr>
            <a:r>
              <a:rPr lang="en-US" b="1" dirty="0"/>
              <a:t>2. User-defined Function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2153EE7-3804-4E69-8D8F-D1A20343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4814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C47B0D-1D6B-48C2-B3D1-863C18D9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Library functions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454C127-0BE9-4D02-9548-5BBBAD2F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4E9A57D-8A49-42FC-8FCE-8A753E8FD6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	Library functions are the built-in function in C++ programming. Programmer can use library function by invoking function directly; they don't need to write it themselves. </a:t>
            </a:r>
          </a:p>
          <a:p>
            <a:pPr algn="just">
              <a:buNone/>
            </a:pPr>
            <a:r>
              <a:rPr lang="en-US" dirty="0"/>
              <a:t>	Example </a:t>
            </a:r>
          </a:p>
          <a:p>
            <a:pPr algn="just"/>
            <a:r>
              <a:rPr lang="en-US" dirty="0" err="1"/>
              <a:t>clrscr</a:t>
            </a:r>
            <a:r>
              <a:rPr lang="en-US" dirty="0"/>
              <a:t>() , </a:t>
            </a:r>
            <a:r>
              <a:rPr lang="en-US" dirty="0" err="1"/>
              <a:t>getch</a:t>
            </a:r>
            <a:r>
              <a:rPr lang="en-US" dirty="0"/>
              <a:t>(), sqrt() these are some example of library functions which require respective header file to work. </a:t>
            </a: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="" xmlns:a16="http://schemas.microsoft.com/office/drawing/2014/main" id="{F57002AD-5DEA-423E-8DAB-D3027656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B63B0B7-774F-4DCB-AFD6-BC94AD17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259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9F37B-B308-40D7-92BD-9D3EAD9B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User-defined function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08076BE-B263-4933-A5B8-D4085F28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546032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09276B6-45AB-4EC7-8852-E07CC70C87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C++ allows programmer to define their own function. </a:t>
            </a:r>
          </a:p>
          <a:p>
            <a:pPr algn="just"/>
            <a:r>
              <a:rPr lang="en-US" dirty="0"/>
              <a:t>A user-defined function groups code to perform a specific task and that group of code is given a name(identifier). When that function is invoked from any part of program, it all executes the codes defined in the body of function. </a:t>
            </a: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99837D3E-622F-4374-96A4-821ABB6EB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8C1F13-905B-481E-963B-CE375382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120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Advantages of using Function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repetition of codes.</a:t>
            </a:r>
          </a:p>
          <a:p>
            <a:r>
              <a:rPr lang="en-US" dirty="0"/>
              <a:t>Increases program readability.</a:t>
            </a:r>
          </a:p>
          <a:p>
            <a:r>
              <a:rPr lang="en-US" dirty="0"/>
              <a:t>Divide a complex problem into simpler ones.</a:t>
            </a:r>
          </a:p>
          <a:p>
            <a:r>
              <a:rPr lang="en-US" dirty="0"/>
              <a:t>Reduces chances of error.</a:t>
            </a:r>
          </a:p>
          <a:p>
            <a:r>
              <a:rPr lang="en-US" dirty="0"/>
              <a:t>Modifying a program becomes easier by using function.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F79FEDA-0BE1-4505-8909-7BE0EEF8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236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Disadvantages of using Function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It's only a </a:t>
            </a:r>
            <a:r>
              <a:rPr lang="en-US" b="1" dirty="0"/>
              <a:t>disadvantage</a:t>
            </a:r>
            <a:r>
              <a:rPr lang="en-US" dirty="0"/>
              <a:t> if it conceals hidden side effects that create unseen dependencies between code.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F3B738A-FCFE-4E08-AB80-72AC35BC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359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87E41D-A9A2-468F-8BB8-52495C6E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Components of Function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74A4CA-F969-45EA-92F9-3F4B81B4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200481"/>
            <a:ext cx="7690048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D261795-D618-45AB-9CCC-F05032A3C4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Prototype(declaration)</a:t>
            </a:r>
          </a:p>
          <a:p>
            <a:r>
              <a:rPr lang="en-US" dirty="0"/>
              <a:t>Function Call</a:t>
            </a:r>
          </a:p>
          <a:p>
            <a:r>
              <a:rPr lang="en-US" dirty="0"/>
              <a:t>Function Definition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CE6D78A6-2CF7-44E7-9D0D-B38FA835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D6A42E3-B945-4F67-8F8B-1C5D08B9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496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DA03EF-C9BB-48AA-B3B8-4D5D2D21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declaration(prototype)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079DC4-84D7-40AF-B5EC-5827753D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546032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67B1B7A-4ED5-4CD6-B23B-0C960073ED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declaration is a statement that informs the compiler about</a:t>
            </a:r>
          </a:p>
          <a:p>
            <a:r>
              <a:rPr lang="en-US" dirty="0"/>
              <a:t>Name of the function</a:t>
            </a:r>
          </a:p>
          <a:p>
            <a:r>
              <a:rPr lang="en-US" dirty="0"/>
              <a:t>Type of arguments </a:t>
            </a:r>
          </a:p>
          <a:p>
            <a:r>
              <a:rPr lang="en-US" dirty="0"/>
              <a:t>Number of arguments</a:t>
            </a:r>
          </a:p>
          <a:p>
            <a:r>
              <a:rPr lang="en-US" dirty="0"/>
              <a:t>Type of Return value</a:t>
            </a:r>
          </a:p>
          <a:p>
            <a:pPr marL="0" indent="0">
              <a:buNone/>
            </a:pPr>
            <a:r>
              <a:rPr lang="en-US" b="1" dirty="0"/>
              <a:t>Syntax for function declaration</a:t>
            </a:r>
          </a:p>
          <a:p>
            <a:pPr marL="0" indent="0">
              <a:buNone/>
            </a:pP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 ([arguments type]);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2ABD9479-3379-4117-A3D2-103AC45E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6A86C0-DF4D-4383-8893-3F934C8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340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4311B-C1D8-4DAD-97B0-97850D2E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call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681536C-2389-4EFE-9894-EFD15216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707E76B-1950-4CC3-BB9C-855AA54BBB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	To execute the codes of function body, the user-defined function needs to be invoked (called).</a:t>
            </a:r>
          </a:p>
          <a:p>
            <a:pPr fontAlgn="base">
              <a:buNone/>
            </a:pPr>
            <a:r>
              <a:rPr lang="en-US" b="1" dirty="0"/>
              <a:t>	Syntax for function call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function_name</a:t>
            </a:r>
            <a:r>
              <a:rPr lang="en-US" dirty="0"/>
              <a:t> ([actual arguments]);</a:t>
            </a: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FBB76FDD-68E8-49FE-8769-92EA005E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B4FEAD-7279-4E39-BED5-DC771424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9048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472</Words>
  <Application>Microsoft Office PowerPoint</Application>
  <PresentationFormat>On-screen Show (4:3)</PresentationFormat>
  <Paragraphs>99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Slide 1</vt:lpstr>
      <vt:lpstr>  Function  </vt:lpstr>
      <vt:lpstr> Library functions</vt:lpstr>
      <vt:lpstr> User-defined function</vt:lpstr>
      <vt:lpstr>  Advantages of using Function  </vt:lpstr>
      <vt:lpstr>  Disadvantages of using Function  </vt:lpstr>
      <vt:lpstr> Components of Function</vt:lpstr>
      <vt:lpstr> Function declaration(prototype)</vt:lpstr>
      <vt:lpstr> Function call</vt:lpstr>
      <vt:lpstr> Function definition</vt:lpstr>
      <vt:lpstr>  Categories of Function  </vt:lpstr>
      <vt:lpstr>  Function Calling  </vt:lpstr>
      <vt:lpstr> Call by Value</vt:lpstr>
      <vt:lpstr> Call by 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 CSE</dc:creator>
  <cp:lastModifiedBy>ASUS</cp:lastModifiedBy>
  <cp:revision>196</cp:revision>
  <dcterms:created xsi:type="dcterms:W3CDTF">2021-07-16T04:55:10Z</dcterms:created>
  <dcterms:modified xsi:type="dcterms:W3CDTF">2021-09-08T05:51:00Z</dcterms:modified>
</cp:coreProperties>
</file>