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1" r:id="rId3"/>
    <p:sldId id="310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2" r:id="rId18"/>
    <p:sldId id="353" r:id="rId19"/>
    <p:sldId id="354" r:id="rId20"/>
    <p:sldId id="356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DF02A35-FD07-4042-9DDE-387D3EA4E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97F21-6DF7-4A9D-B618-BD4ECD806A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C166A-2E10-4203-B159-AC4F79FBBA3A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F205C2-BB56-461E-AB4C-4DDA586C20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8AA32F-8993-4B3A-AB48-0D2ADE587E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BB97-D52F-4C6C-8D56-C3DC49EACC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6850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7C5E-58B7-4E5C-84FE-7B70DE679AC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36B5-E15D-4B82-8961-6225E4FC69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46569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xmlns="" id="{9F2666A0-0DC6-4792-9C09-C6FCDDD7D1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81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6700-1301-4EB2-BE5F-DB95542A81D6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96E5-8769-4E58-A92F-02FD9D333C77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F9CB-70D6-49EB-932E-FE789AB752E3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1B4-E856-4C98-82FD-6DE76A626B73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A82-6985-4187-A7A9-6B08E394BB0D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A3-D6F9-43A8-B2DA-20609C97B71B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747-CCD1-41C4-82F0-6EC8549CA924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C6D-B88E-4E51-B918-9FFA7386B195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4FF-6D42-4FD2-83F0-4DCCB7E2FCE9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4D11-B05A-4B5B-97C4-6E113DF200B8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8943-F75A-420D-ACD9-CA338F31460B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886B73-118D-4E4B-B422-1432AC4BC783}" type="datetime1">
              <a:rPr lang="en-IN" smtClean="0"/>
              <a:pPr/>
              <a:t>25-08-2021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0824" y="1844824"/>
            <a:ext cx="6984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SUBJECT: OOPS (ACCS-16302)</a:t>
            </a:r>
          </a:p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UNIT-I</a:t>
            </a: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Er.  Neha Chadha</a:t>
            </a:r>
          </a:p>
          <a:p>
            <a:pPr algn="ctr"/>
            <a:r>
              <a:rPr lang="en-IN" sz="2800" dirty="0"/>
              <a:t>Assistant Professor </a:t>
            </a:r>
          </a:p>
          <a:p>
            <a:pPr algn="ctr"/>
            <a:r>
              <a:rPr lang="en-IN" sz="2800" dirty="0"/>
              <a:t>Department of Computer Science and Engineering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62056" cy="457200"/>
          </a:xfrm>
        </p:spPr>
        <p:txBody>
          <a:bodyPr/>
          <a:lstStyle/>
          <a:p>
            <a:pPr algn="ctr"/>
            <a:r>
              <a:rPr lang="en-IN" sz="1200">
                <a:latin typeface="Times New Roman" pitchFamily="18" charset="0"/>
                <a:cs typeface="Times New Roman" pitchFamily="18" charset="0"/>
              </a:rPr>
              <a:t>Er. Neha Chadha                                     nehachadha@acetamritsar.org                                     CSE 3rd Sem.  OOPS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1600" y="76199"/>
            <a:ext cx="7772400" cy="1176337"/>
          </a:xfrm>
          <a:prstGeom prst="rect">
            <a:avLst/>
          </a:prstGeom>
        </p:spPr>
        <p:txBody>
          <a:bodyPr vert="horz" bIns="91440" anchor="ctr" anchorCtr="0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Amritsar College of Engineering &amp; Technology, Amritsar,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Punjab, INDIA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NAAC - A grade, NBA accredited courses(2009-12, 2016-18), UGC Autonomous College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9347" y="26415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2489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DDE1E4-91BE-4ED3-9B87-4477EFF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62056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F98EAD-09AD-4AAD-B46E-40DB0103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10</a:t>
            </a:fld>
            <a:endParaRPr lang="en-IN"/>
          </a:p>
        </p:txBody>
      </p:sp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xmlns="" id="{19FFFA9B-DAD3-4402-B173-B5B9CCAB5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1032509"/>
              </p:ext>
            </p:extLst>
          </p:nvPr>
        </p:nvGraphicFramePr>
        <p:xfrm>
          <a:off x="111970" y="0"/>
          <a:ext cx="9032030" cy="6284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97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051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4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b="1" spc="-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Special</a:t>
                      </a:r>
                      <a:endParaRPr sz="1800" dirty="0">
                        <a:solidFill>
                          <a:srgbClr val="00B0F0"/>
                        </a:solidFill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Character</a:t>
                      </a:r>
                      <a:endParaRPr sz="1800" dirty="0">
                        <a:solidFill>
                          <a:srgbClr val="00B0F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14033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Trivial</a:t>
                      </a:r>
                      <a:r>
                        <a:rPr sz="1800" b="1" spc="-30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 dirty="0">
                        <a:solidFill>
                          <a:srgbClr val="00B0F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0B0F0"/>
                          </a:solidFill>
                          <a:latin typeface="Carlito"/>
                          <a:cs typeface="Carlito"/>
                        </a:rPr>
                        <a:t>Function</a:t>
                      </a:r>
                      <a:endParaRPr sz="1800" dirty="0">
                        <a:solidFill>
                          <a:srgbClr val="00B0F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1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]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Square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brackets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87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opening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closing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brackets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array symbolize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single 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multidimensional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subscripts.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2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8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brackets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87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opening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closing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brackets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represent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declaration 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calls,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print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statements.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74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Curly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braces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8100" algn="just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opening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closing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curly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brackets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denote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 start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particular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fragment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functions, 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loops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conditional</a:t>
                      </a:r>
                      <a:r>
                        <a:rPr sz="18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statements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2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Comma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12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commas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separate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statements,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like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declaration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names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309880" marR="251460" indent="-533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Hash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Pound</a:t>
                      </a:r>
                      <a:r>
                        <a:rPr sz="18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/ 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Preprocessor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87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hash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symbol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represents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preprocessor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directive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denoting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header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62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Asterisk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06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asterisk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symbol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various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respects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such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declare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pointers,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operand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multiplication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7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Tilde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tilde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symbol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destructor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free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memory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7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Period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dot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dot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access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class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C4A6B68D-F6CD-44C0-8DE8-1492618F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79" y="-6281"/>
            <a:ext cx="696650" cy="57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536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9845E52-0BE7-4121-AC75-0FB21501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Character set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0FE8DFD-790E-4489-A1B6-63E828EF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E047AC4-8E6F-47F0-A6C6-2183953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85BF0A-6694-4A41-BE49-2890B00B29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Character set is basically a set of valid characters that  convey a specific connotation to the compiler. We </a:t>
            </a:r>
            <a:r>
              <a:rPr lang="en-US" dirty="0" smtClean="0"/>
              <a:t>use characters </a:t>
            </a:r>
            <a:r>
              <a:rPr lang="en-US" dirty="0"/>
              <a:t>to represent letters, digits, special  symbols, white spaces, and other characters.</a:t>
            </a:r>
          </a:p>
          <a:p>
            <a:pPr algn="just">
              <a:buNone/>
            </a:pPr>
            <a:r>
              <a:rPr lang="en-US" dirty="0" smtClean="0"/>
              <a:t>	The </a:t>
            </a:r>
            <a:r>
              <a:rPr lang="en-US" dirty="0"/>
              <a:t>C++ character set consists of 3 main elements.  They are:</a:t>
            </a:r>
          </a:p>
          <a:p>
            <a:pPr algn="just"/>
            <a:r>
              <a:rPr lang="en-US" dirty="0" smtClean="0"/>
              <a:t>Letters: These are alphabets ranging from A-Z and a-z  (both uppercase and lowercase characters convey  different meanings)</a:t>
            </a:r>
            <a:endParaRPr lang="en-US" dirty="0"/>
          </a:p>
          <a:p>
            <a:pPr algn="just"/>
            <a:r>
              <a:rPr lang="en-US" dirty="0"/>
              <a:t>Digits: All the digits from 0 – 9 are valid in C++.</a:t>
            </a:r>
          </a:p>
          <a:p>
            <a:pPr algn="just"/>
            <a:r>
              <a:rPr lang="en-US" dirty="0"/>
              <a:t>Special symbols: There are a variety of special  symbols available in C++ like mathematical, logical  and relational operators like +,-, *, /, \, ^, %, !, @, #, ^,  &amp;, (, ), [, ], ; and many more.</a:t>
            </a:r>
          </a:p>
          <a:p>
            <a:pPr algn="just"/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FE3F2C00-DFB5-4CF2-834F-94CC6322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978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706E4-A9D4-43A6-95A9-F4924B87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Operators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0CB735-7993-46EA-A9A6-43F0EFD2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0607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B1D48-8721-4EE7-9567-D6E8AC5B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330056B-9570-4C5C-AE9E-CE0A0CEF06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Operators are tools or symbols which are  used to perform a specific operation on data.  Operations are performed on operands.  Operators can be classified into three broad  categories according to the number of  operands used.</a:t>
            </a:r>
          </a:p>
          <a:p>
            <a:r>
              <a:rPr lang="en-US" dirty="0"/>
              <a:t>Unary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Ternary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0FFFED85-4628-405A-90C0-6D31D290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822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6936C-23A3-4F29-94DF-F2E9E1E9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Unary operator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06AEFE-5778-474B-9821-8B528914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478CC3-E457-4A4D-B929-AC1A754C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BEEBB23-5C24-485C-B9CD-5908BB454A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involves the use of one a single operand.</a:t>
            </a:r>
          </a:p>
          <a:p>
            <a:endParaRPr lang="en-US" dirty="0"/>
          </a:p>
          <a:p>
            <a:pPr algn="just"/>
            <a:r>
              <a:rPr lang="en-US" dirty="0"/>
              <a:t>For	instance, ’!’ is an unary	operator which operates on a single variable,</a:t>
            </a:r>
          </a:p>
          <a:p>
            <a:endParaRPr lang="en-US" dirty="0"/>
          </a:p>
          <a:p>
            <a:r>
              <a:rPr lang="en-US" dirty="0"/>
              <a:t>!c which denotes its negation or complement.</a:t>
            </a: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DAAAF23B-BE2C-4952-9D7F-DF0616D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073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D6D293-46A9-4832-97ED-3522BE7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Binary operator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1557953-46A5-4EDB-91C6-0AD10C29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0048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BF91C3-8312-457C-A907-3D869BA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DEDDB59-5244-4A89-9F13-B4B8E7FFAC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involves the use of 2 operands. They are  further classified as:</a:t>
            </a:r>
            <a:endParaRPr lang="en-IN"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xmlns="" id="{7BFDDAC4-C3C1-4383-9578-20D56CE3074C}"/>
              </a:ext>
            </a:extLst>
          </p:cNvPr>
          <p:cNvSpPr/>
          <p:nvPr/>
        </p:nvSpPr>
        <p:spPr>
          <a:xfrm>
            <a:off x="914400" y="2317868"/>
            <a:ext cx="7620000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1755A5F6-E8F8-4FE2-867F-80FB4899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5919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D3F71-8CD7-4A96-8FA9-5F91F3C6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Ternary operator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374CF14-693E-4981-BE57-68FA479C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FC6583-7B39-405C-8477-8D3A4CA9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FE04683-6303-43EF-BB91-AD80E15337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involves the use of 3 operands.</a:t>
            </a:r>
          </a:p>
          <a:p>
            <a:endParaRPr lang="en-US" dirty="0"/>
          </a:p>
          <a:p>
            <a:r>
              <a:rPr lang="en-US" dirty="0"/>
              <a:t>For instance, ?: is used to in place of if-else  conditions.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8CBE9EC6-09B5-4CA7-9463-56D70229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974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D17E6-EE87-4F08-BF72-BE57FB4D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Operator Contd..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3DCD98-BC32-492D-B1DD-33B2D534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4AF244-E7D1-407F-A0C8-A96EF2BE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5EEDC2C-D4A5-40EC-A2A1-4E8AA34EC6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D0E935-CAF5-4A7E-9509-A459C442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3" y="1329545"/>
            <a:ext cx="8199387" cy="4690255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0ACEB22C-7119-4FD3-8C4A-16A4B63DB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5995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57E8F-FD7F-497F-BB51-312C94EA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Miscellaneous Operator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C10098-A202-4298-8BC0-A95E96D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FA6148-1053-49BF-A0FB-259ECEA0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DC58092-1522-42C1-8374-EDEE909726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Stream input output operator(&lt;&lt;,&gt;&gt;)</a:t>
            </a:r>
          </a:p>
          <a:p>
            <a:r>
              <a:rPr lang="en-US" dirty="0"/>
              <a:t>Scope resolution operator(::)</a:t>
            </a:r>
          </a:p>
          <a:p>
            <a:r>
              <a:rPr lang="en-US" dirty="0"/>
              <a:t>Memory allocation operator(new)</a:t>
            </a:r>
          </a:p>
          <a:p>
            <a:r>
              <a:rPr lang="en-US" dirty="0"/>
              <a:t>Memory deallocation operator(delete)</a:t>
            </a:r>
          </a:p>
          <a:p>
            <a:r>
              <a:rPr lang="en-US" dirty="0"/>
              <a:t>Pointer to member operator(.*,-&gt;*)</a:t>
            </a:r>
          </a:p>
          <a:p>
            <a:r>
              <a:rPr lang="en-US" dirty="0"/>
              <a:t>Line feed operator(</a:t>
            </a:r>
            <a:r>
              <a:rPr lang="en-US" dirty="0" err="1"/>
              <a:t>endl</a:t>
            </a:r>
            <a:r>
              <a:rPr lang="en-US" dirty="0"/>
              <a:t>)</a:t>
            </a:r>
          </a:p>
          <a:p>
            <a:r>
              <a:rPr lang="en-US" dirty="0"/>
              <a:t>Field width operator(</a:t>
            </a:r>
            <a:r>
              <a:rPr lang="en-US" dirty="0" err="1"/>
              <a:t>setw</a:t>
            </a:r>
            <a:r>
              <a:rPr lang="en-US" dirty="0"/>
              <a:t>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8B3488A-47C2-461E-B8F0-3AC06E1A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131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929D4-FD6D-4AA8-9082-A27EC80E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Associativity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4BD5CDD-52B4-4530-998D-CCAA59B7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49DB78-5389-4987-96C5-9E005956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A79B236-5EAD-43CA-8B8F-71052C4D91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When precedence of operators are same and  we need to decide which operator will be  evaluated first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10 / 2 *5 (Division and multiplication has  same precedence so associativity is  considered)</a:t>
            </a:r>
          </a:p>
          <a:p>
            <a:r>
              <a:rPr lang="en-US" dirty="0"/>
              <a:t>Left to Right (10/2) *5 =25  </a:t>
            </a:r>
            <a:endParaRPr lang="en-US" dirty="0" smtClean="0"/>
          </a:p>
          <a:p>
            <a:r>
              <a:rPr lang="en-US" dirty="0" smtClean="0"/>
              <a:t>Right </a:t>
            </a:r>
            <a:r>
              <a:rPr lang="en-US" dirty="0"/>
              <a:t>to Left 10 / (2*5) =1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4744D57-CBA7-4841-B811-28A58D79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9781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01C0F6-05DC-4E88-9CDB-E424D23B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0607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71EDE0-F3CC-4361-A0B0-EABFB7E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CD8A1-7C4B-4111-B191-DF0B7EE7BB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Precedence &amp; Associativity </a:t>
            </a:r>
            <a:endParaRPr lang="en-IN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xmlns="" id="{012D5F3F-13FF-4087-BDA1-01782945A101}"/>
              </a:ext>
            </a:extLst>
          </p:cNvPr>
          <p:cNvSpPr/>
          <p:nvPr/>
        </p:nvSpPr>
        <p:spPr>
          <a:xfrm>
            <a:off x="1066800" y="1981200"/>
            <a:ext cx="7153656" cy="4238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E07BFFDF-4C9C-49D1-8BDC-DCBAD01E7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455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311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Content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83296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</a:t>
            </a:r>
          </a:p>
          <a:p>
            <a:r>
              <a:rPr lang="en-US" dirty="0" smtClean="0"/>
              <a:t>Operator Precedence &amp; </a:t>
            </a:r>
            <a:r>
              <a:rPr lang="en-US" dirty="0" err="1" smtClean="0"/>
              <a:t>Associativity</a:t>
            </a:r>
            <a:endParaRPr lang="en-US" dirty="0" smtClean="0"/>
          </a:p>
          <a:p>
            <a:r>
              <a:rPr lang="en-US" sz="2400" dirty="0" smtClean="0"/>
              <a:t>Data Types</a:t>
            </a:r>
          </a:p>
          <a:p>
            <a:r>
              <a:rPr lang="en-US" sz="2400" dirty="0" smtClean="0"/>
              <a:t>Control Structures</a:t>
            </a:r>
          </a:p>
          <a:p>
            <a:r>
              <a:rPr lang="en-US" sz="2400" dirty="0" smtClean="0"/>
              <a:t>Conditional Statements</a:t>
            </a:r>
          </a:p>
          <a:p>
            <a:pPr>
              <a:buNone/>
            </a:pPr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3700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CD8A1-7C4B-4111-B191-DF0B7EE7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Operator Precedence &amp; Associativity Contd..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01C0F6-05DC-4E88-9CDB-E424D23B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54603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71EDE0-F3CC-4361-A0B0-EABFB7E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0D21268-5004-449E-A296-0E80CFF57F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xmlns="" id="{8A8808CD-F715-403C-A1CD-DBC2F0218377}"/>
              </a:ext>
            </a:extLst>
          </p:cNvPr>
          <p:cNvSpPr/>
          <p:nvPr/>
        </p:nvSpPr>
        <p:spPr>
          <a:xfrm>
            <a:off x="1033272" y="1447800"/>
            <a:ext cx="7534656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0E1C31C0-F749-489B-A066-4D3AA2D8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853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Data Types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type is a keyword used to identify type of data</a:t>
            </a:r>
          </a:p>
          <a:p>
            <a:pPr algn="just"/>
            <a:r>
              <a:rPr lang="en-US" dirty="0"/>
              <a:t>It is used for storing the input of the program into the main memory(RAM) of the computer by allocating sufficient memory space in the main memory of the computer.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455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4118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22498C1-D9F0-459E-A0F8-514952BD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710620-7BD2-4CAD-A897-07A00991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FF5BCD-3129-4C62-8366-CD6C0EB8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4572000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</p:pic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828456C5-E3D1-456F-B040-300316D95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455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3592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6F5A84A-ED5C-439A-A3E1-A6C5C753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44114F9-4C8A-4F33-80A7-3316BD2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9ECF31-3DAA-4743-B770-FE816DDA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6" y="1219200"/>
            <a:ext cx="8358188" cy="4419600"/>
          </a:xfrm>
          <a:prstGeom prst="rect">
            <a:avLst/>
          </a:prstGeom>
          <a:noFill/>
        </p:spPr>
      </p:pic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42108AB4-2C6D-4F8F-AB63-C116CD6D3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16849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Ranking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Long double</a:t>
            </a:r>
          </a:p>
          <a:p>
            <a:r>
              <a:rPr lang="en-US" dirty="0" smtClean="0"/>
              <a:t>Double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Unsigned  long</a:t>
            </a:r>
          </a:p>
          <a:p>
            <a:r>
              <a:rPr lang="en-US" dirty="0" smtClean="0"/>
              <a:t>Long</a:t>
            </a:r>
          </a:p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Char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1763D96-9205-4422-A57A-F9EACA13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0607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645B68-B864-4B1D-905F-B6049E1A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512E70-7001-4A6F-87E1-BC45F1CF5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52562"/>
            <a:ext cx="7467600" cy="3952876"/>
          </a:xfrm>
          <a:prstGeom prst="rect">
            <a:avLst/>
          </a:prstGeom>
          <a:noFill/>
        </p:spPr>
      </p:pic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7954A616-FA3F-43A0-8D0D-EE4F6A54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678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8384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Control Statements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Control statements enable us to specify the flow of program control; i.e. the order in which the instructions in a program must be executed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455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ABFC75B-0774-4BC4-A151-0C1856B9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667000"/>
            <a:ext cx="5097760" cy="2930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71089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0C302-04F8-4F71-A990-17D8DA18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Compound Statement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C657B18-3005-4A57-A716-1F3DE593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0048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91A3D3-165F-4310-8603-F8E0BE71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68DD109-87BF-4C52-B65A-95D4384217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compound statement is a grouping of statements in which each individual statement ends with a semi-colon. The group of statements is called block. </a:t>
            </a:r>
          </a:p>
          <a:p>
            <a:pPr algn="just"/>
            <a:r>
              <a:rPr lang="en-US" dirty="0"/>
              <a:t>Compound statements are enclosed between the pair of braces ( { } ). The opening brace ({ ) signifies the beginning and closing brace ( } ) signifies the end of the block.</a:t>
            </a: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01EF6ED8-B5CE-4DC6-A93C-52A572D3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455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66573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7F37DD-87D1-4E8C-81EB-FA2F603C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Conditional Statement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70C283E-C88D-4A2E-B940-5E5AE9A6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0E8B77-CB27-4DAD-A7FC-E416F84B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4B417EC-5F4E-488A-9856-E6A2C7AA3C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Sometimes the program needs to be executed depending upon a particular condition. C++ provides the following statements for implementing the selection control structure.</a:t>
            </a:r>
          </a:p>
          <a:p>
            <a:r>
              <a:rPr lang="en-US" dirty="0"/>
              <a:t>1. ‘if ’ statement</a:t>
            </a:r>
          </a:p>
          <a:p>
            <a:r>
              <a:rPr lang="en-US" dirty="0"/>
              <a:t>2. ‘if else’ statement</a:t>
            </a:r>
          </a:p>
          <a:p>
            <a:r>
              <a:rPr lang="en-US" dirty="0"/>
              <a:t>3. ‘nested if’ statement</a:t>
            </a:r>
          </a:p>
          <a:p>
            <a:r>
              <a:rPr lang="en-US" dirty="0"/>
              <a:t>4. ‘nested else if’ statement</a:t>
            </a:r>
          </a:p>
          <a:p>
            <a:r>
              <a:rPr lang="en-US" dirty="0"/>
              <a:t>5. ‘switch’ statement</a:t>
            </a: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D9FFE8FE-BA25-4A81-BAEE-902C570D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455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917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Token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834064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token is the smallest element of a C++ program that is meaningful to the compiler.</a:t>
            </a:r>
          </a:p>
          <a:p>
            <a:endParaRPr lang="en-US" dirty="0"/>
          </a:p>
          <a:p>
            <a:r>
              <a:rPr lang="en-US" dirty="0"/>
              <a:t>Keywords</a:t>
            </a:r>
          </a:p>
          <a:p>
            <a:r>
              <a:rPr lang="en-US" dirty="0"/>
              <a:t>Constant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Special Symbol</a:t>
            </a:r>
          </a:p>
          <a:p>
            <a:r>
              <a:rPr lang="en-US" dirty="0"/>
              <a:t>Character Set</a:t>
            </a:r>
          </a:p>
          <a:p>
            <a:r>
              <a:rPr lang="en-US" dirty="0"/>
              <a:t>Operators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5D01E9FC-7B86-48B8-B479-3C3C2500A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927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A15BF-F85D-4DE3-A25A-02AAC5E3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Keywords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E98601-9B9E-4D69-A7C7-0BC20729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846D15-CEE8-4586-BDBC-19E9E7CE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0466FE1-C6B2-4DDA-9ECE-C7A93B58EA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Keywords in C++ refer to the pre-existing,  reserved words, each holding its own position  and power and has a specific function  associated with it.</a:t>
            </a:r>
            <a:endParaRPr lang="en-IN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FED733-7557-4CF5-90F5-0D664252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 descr="C++ Tutorials: Keywords 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667000"/>
            <a:ext cx="5867400" cy="336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920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1A182-3040-46A1-A68B-DBF7172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Constants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BA0D06-1BC4-40F3-898C-0FB4BB06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8ECB35-DC70-47B3-99E4-AF614D39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E9C2DD5-6B28-4D3B-92F3-B683917EF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Type of Constants:</a:t>
            </a:r>
            <a:endParaRPr lang="en-US" dirty="0"/>
          </a:p>
          <a:p>
            <a:r>
              <a:rPr lang="en-US" dirty="0"/>
              <a:t>Integer constant</a:t>
            </a:r>
          </a:p>
          <a:p>
            <a:r>
              <a:rPr lang="en-US" dirty="0"/>
              <a:t>Floating constant</a:t>
            </a:r>
          </a:p>
          <a:p>
            <a:r>
              <a:rPr lang="en-US" dirty="0"/>
              <a:t>Character constant</a:t>
            </a:r>
          </a:p>
          <a:p>
            <a:r>
              <a:rPr lang="en-US" dirty="0"/>
              <a:t>String constant</a:t>
            </a:r>
          </a:p>
          <a:p>
            <a:r>
              <a:rPr lang="en-US" dirty="0"/>
              <a:t>Octal constant</a:t>
            </a:r>
          </a:p>
          <a:p>
            <a:pPr algn="just"/>
            <a:r>
              <a:rPr lang="en-US" dirty="0"/>
              <a:t>Hexadecimal constant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B9D905C3-8B8D-4357-8671-E7C0BD990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4777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AB62D-3DCB-4BA0-82FE-B71F1C24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Variable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23A97E-CB66-43CF-9910-E6E0E81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0048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A6F175-D85F-4AC8-AA09-95C3CD5C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6BC75-07FD-456F-81A3-E4B72AC4F0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variable provides us with named storage  that our programs can manipulate. 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Definition : datatype </a:t>
            </a:r>
            <a:r>
              <a:rPr lang="en-US" dirty="0" err="1"/>
              <a:t>var_name</a:t>
            </a:r>
            <a:r>
              <a:rPr lang="en-US" dirty="0"/>
              <a:t>=12;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Declaration : datatype </a:t>
            </a:r>
            <a:r>
              <a:rPr lang="en-US" dirty="0" err="1"/>
              <a:t>var_name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xmlns="" id="{DB649608-68D0-4194-B6D6-C877A67B1F82}"/>
              </a:ext>
            </a:extLst>
          </p:cNvPr>
          <p:cNvSpPr/>
          <p:nvPr/>
        </p:nvSpPr>
        <p:spPr>
          <a:xfrm>
            <a:off x="3048000" y="3505200"/>
            <a:ext cx="3413584" cy="185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C1B149B4-0B56-485B-A870-D1254ECF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0967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CE801-0CEF-470A-A8C7-184A4376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Identifier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2D47C3-BBC7-4F10-896C-6B6C5421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756938-3E72-46F5-9636-A32C378B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66770A9-8D10-4D71-849F-9BCEF16A81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C++ allows the programmer to assign names of his own choice to the variable arrays,  functions,	structures, classes,	and	various other data structures called </a:t>
            </a:r>
            <a:r>
              <a:rPr lang="en-US" dirty="0" smtClean="0"/>
              <a:t>identifiers.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42E2B7FD-1851-4AED-80E0-63FC5599D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083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D376F-0BDF-45D0-8828-0D8E1C63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Rules of C++ Identifier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B88DD3-DE48-4068-968F-763EFD0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0048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293BCB-EFEB-4EAD-9687-B570AC16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23A1F11-6524-4608-947D-A701B26D7B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First </a:t>
            </a:r>
            <a:r>
              <a:rPr lang="en-US" dirty="0" smtClean="0"/>
              <a:t>character</a:t>
            </a:r>
            <a:endParaRPr lang="en-US" dirty="0"/>
          </a:p>
          <a:p>
            <a:pPr algn="just"/>
            <a:r>
              <a:rPr lang="en-US" dirty="0"/>
              <a:t>No special </a:t>
            </a:r>
            <a:r>
              <a:rPr lang="en-US" dirty="0" smtClean="0"/>
              <a:t>characters</a:t>
            </a:r>
            <a:endParaRPr lang="en-US" dirty="0"/>
          </a:p>
          <a:p>
            <a:pPr algn="just"/>
            <a:r>
              <a:rPr lang="en-US" dirty="0"/>
              <a:t>No </a:t>
            </a:r>
            <a:r>
              <a:rPr lang="en-US" dirty="0" smtClean="0"/>
              <a:t>keywords</a:t>
            </a:r>
            <a:endParaRPr lang="en-US" dirty="0"/>
          </a:p>
          <a:p>
            <a:pPr algn="just"/>
            <a:r>
              <a:rPr lang="en-US" dirty="0"/>
              <a:t>No white </a:t>
            </a:r>
            <a:r>
              <a:rPr lang="en-US" dirty="0" smtClean="0"/>
              <a:t>spaces</a:t>
            </a:r>
            <a:endParaRPr lang="en-US" dirty="0"/>
          </a:p>
          <a:p>
            <a:pPr algn="just"/>
            <a:r>
              <a:rPr lang="en-US" dirty="0"/>
              <a:t>Word </a:t>
            </a:r>
            <a:r>
              <a:rPr lang="en-US" dirty="0" smtClean="0"/>
              <a:t>limit</a:t>
            </a:r>
            <a:endParaRPr lang="en-US" dirty="0"/>
          </a:p>
          <a:p>
            <a:pPr algn="just"/>
            <a:r>
              <a:rPr lang="en-US" dirty="0" smtClean="0"/>
              <a:t>Case sensitive</a:t>
            </a: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1E84080E-55F6-4AA9-BB43-A655EFC6B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225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16616-F8FD-4681-BE25-40D06FA1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Symbol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5F2E7E-49B2-4768-93BE-BA3D290E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DBD72B-5C21-4AAF-90B6-0F68E375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F25081-9167-44AC-A400-06A88BF6DA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Apart from letters and digits, there are some  special characters in C++ which help you  manipulate or perform data operations. </a:t>
            </a:r>
            <a:endParaRPr lang="en-US" dirty="0" smtClean="0"/>
          </a:p>
          <a:p>
            <a:pPr algn="just"/>
            <a:r>
              <a:rPr lang="en-US" dirty="0" smtClean="0"/>
              <a:t>Each  </a:t>
            </a:r>
            <a:r>
              <a:rPr lang="en-US" dirty="0"/>
              <a:t>special symbol has a specific meaning to the  C++ compiler.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2862918-1E00-4698-8D27-0EC4912DE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2624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1110</Words>
  <Application>Microsoft Office PowerPoint</Application>
  <PresentationFormat>On-screen Show (4:3)</PresentationFormat>
  <Paragraphs>204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Slide 1</vt:lpstr>
      <vt:lpstr>Content</vt:lpstr>
      <vt:lpstr> Token </vt:lpstr>
      <vt:lpstr> Keywords</vt:lpstr>
      <vt:lpstr> Constants</vt:lpstr>
      <vt:lpstr> Variable</vt:lpstr>
      <vt:lpstr> Identifier</vt:lpstr>
      <vt:lpstr> Rules of C++ Identifier</vt:lpstr>
      <vt:lpstr> Special Symbol</vt:lpstr>
      <vt:lpstr>Slide 10</vt:lpstr>
      <vt:lpstr> Character set</vt:lpstr>
      <vt:lpstr> Operators</vt:lpstr>
      <vt:lpstr> Unary operator</vt:lpstr>
      <vt:lpstr> Binary operator</vt:lpstr>
      <vt:lpstr> Ternary operator</vt:lpstr>
      <vt:lpstr> Operator Contd..</vt:lpstr>
      <vt:lpstr> Miscellaneous Operator </vt:lpstr>
      <vt:lpstr> Associativity</vt:lpstr>
      <vt:lpstr>Operator Precedence &amp; Associativity </vt:lpstr>
      <vt:lpstr> Operator Precedence &amp; Associativity Contd.. </vt:lpstr>
      <vt:lpstr>  Data Types  </vt:lpstr>
      <vt:lpstr>Slide 22</vt:lpstr>
      <vt:lpstr>Slide 23</vt:lpstr>
      <vt:lpstr>Data Type Ranking</vt:lpstr>
      <vt:lpstr>Slide 25</vt:lpstr>
      <vt:lpstr>  Control Statements  </vt:lpstr>
      <vt:lpstr> Compound Statement</vt:lpstr>
      <vt:lpstr> Conditional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 CSE</dc:creator>
  <cp:lastModifiedBy>ASUS</cp:lastModifiedBy>
  <cp:revision>120</cp:revision>
  <dcterms:created xsi:type="dcterms:W3CDTF">2021-07-16T04:55:10Z</dcterms:created>
  <dcterms:modified xsi:type="dcterms:W3CDTF">2021-08-25T06:20:28Z</dcterms:modified>
</cp:coreProperties>
</file>