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40" r:id="rId2"/>
    <p:sldId id="351" r:id="rId3"/>
    <p:sldId id="361" r:id="rId4"/>
    <p:sldId id="362" r:id="rId5"/>
    <p:sldId id="443" r:id="rId6"/>
    <p:sldId id="280" r:id="rId7"/>
    <p:sldId id="363" r:id="rId8"/>
    <p:sldId id="364" r:id="rId9"/>
    <p:sldId id="365" r:id="rId10"/>
    <p:sldId id="259" r:id="rId11"/>
    <p:sldId id="366" r:id="rId12"/>
    <p:sldId id="444" r:id="rId13"/>
    <p:sldId id="368" r:id="rId14"/>
    <p:sldId id="370" r:id="rId15"/>
    <p:sldId id="373" r:id="rId16"/>
    <p:sldId id="371" r:id="rId17"/>
    <p:sldId id="374" r:id="rId18"/>
    <p:sldId id="372" r:id="rId19"/>
    <p:sldId id="442" r:id="rId20"/>
    <p:sldId id="375" r:id="rId21"/>
    <p:sldId id="376" r:id="rId22"/>
    <p:sldId id="377" r:id="rId23"/>
    <p:sldId id="378" r:id="rId24"/>
    <p:sldId id="379" r:id="rId25"/>
    <p:sldId id="441" r:id="rId26"/>
    <p:sldId id="380" r:id="rId27"/>
    <p:sldId id="3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990000"/>
    <a:srgbClr val="4AA743"/>
    <a:srgbClr val="E40524"/>
    <a:srgbClr val="34495E"/>
    <a:srgbClr val="FF6702"/>
    <a:srgbClr val="D6B580"/>
    <a:srgbClr val="F8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86" d="100"/>
          <a:sy n="86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D4E04-80BD-4CB6-BEEE-8FE14939224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1839-2856-42CC-B6B3-A1A17BB3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73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5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5"/>
            <a:ext cx="8763000" cy="808037"/>
          </a:xfrm>
        </p:spPr>
        <p:txBody>
          <a:bodyPr>
            <a:normAutofit/>
          </a:bodyPr>
          <a:lstStyle>
            <a:lvl1pPr algn="l">
              <a:defRPr sz="360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883" indent="-342883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13" indent="-285737" algn="just">
              <a:lnSpc>
                <a:spcPct val="114000"/>
              </a:lnSpc>
              <a:buClrTx/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6: Pipeline &amp; Vector Processing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883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3" indent="-342883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-14748" y="986563"/>
            <a:ext cx="9158748" cy="4884873"/>
            <a:chOff x="-14748" y="986564"/>
            <a:chExt cx="9158748" cy="4884873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625899"/>
              <a:ext cx="32802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Er. Pavitar Singh</a:t>
              </a:r>
            </a:p>
            <a:p>
              <a:r>
                <a:rPr lang="en-US" sz="2000" b="1" dirty="0"/>
                <a:t>(Assistant Professor)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 pavitar.cse@acetedu.in</a:t>
              </a:r>
            </a:p>
          </p:txBody>
        </p:sp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195624"/>
                  <a:ext cx="4181886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ACCS16301</a:t>
                  </a:r>
                </a:p>
                <a:p>
                  <a:r>
                    <a:rPr lang="en-US" sz="20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COALP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77782" y="2605299"/>
                <a:ext cx="46921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– 9</a:t>
                </a:r>
                <a:b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</a:br>
                <a:r>
                  <a:rPr lang="en-US" sz="28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Pipeline &amp; Vector Processing</a:t>
                </a: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2" descr="AGC Amritsar">
            <a:extLst>
              <a:ext uri="{FF2B5EF4-FFF2-40B4-BE49-F238E27FC236}">
                <a16:creationId xmlns:a16="http://schemas.microsoft.com/office/drawing/2014/main" id="{9779B011-5628-4B76-98E4-2E949E23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26" y="193027"/>
            <a:ext cx="3470574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708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644BD79A-968E-44F9-81BE-11DC321BB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14354" lvl="2" indent="0">
              <a:buNone/>
            </a:pPr>
            <a:endParaRPr lang="en-US" altLang="ko-KR" dirty="0"/>
          </a:p>
          <a:p>
            <a:pPr lvl="2"/>
            <a:r>
              <a:rPr lang="en-US" altLang="ko-KR" dirty="0">
                <a:latin typeface="Times New Roman" panose="02020603050405020304" pitchFamily="18" charset="0"/>
              </a:rPr>
              <a:t>Sub operation Segment</a:t>
            </a:r>
            <a:endParaRPr lang="ko-KR" altLang="en-US" dirty="0">
              <a:latin typeface="Times New Roman" panose="02020603050405020304" pitchFamily="18" charset="0"/>
            </a:endParaRPr>
          </a:p>
          <a:p>
            <a:pPr lvl="3"/>
            <a:r>
              <a:rPr lang="ko-KR" altLang="en-US" dirty="0">
                <a:latin typeface="Times New Roman" panose="02020603050405020304" pitchFamily="18" charset="0"/>
              </a:rPr>
              <a:t>1)                                        : </a:t>
            </a:r>
            <a:r>
              <a:rPr lang="en-US" altLang="ko-KR" dirty="0">
                <a:latin typeface="Times New Roman" panose="02020603050405020304" pitchFamily="18" charset="0"/>
              </a:rPr>
              <a:t>Input Ai and Bi</a:t>
            </a:r>
          </a:p>
          <a:p>
            <a:pPr lvl="3"/>
            <a:r>
              <a:rPr lang="en-US" altLang="ko-KR" dirty="0">
                <a:latin typeface="Times New Roman" panose="02020603050405020304" pitchFamily="18" charset="0"/>
              </a:rPr>
              <a:t>2)                                        : Multiply and input Ci</a:t>
            </a:r>
          </a:p>
          <a:p>
            <a:pPr lvl="3"/>
            <a:r>
              <a:rPr lang="en-US" altLang="ko-KR" dirty="0">
                <a:latin typeface="Times New Roman" panose="02020603050405020304" pitchFamily="18" charset="0"/>
              </a:rPr>
              <a:t>3)                                        : Add Ci</a:t>
            </a:r>
          </a:p>
          <a:p>
            <a:pPr lvl="2">
              <a:buFont typeface="Monotype Sorts" pitchFamily="2" charset="2"/>
              <a:buNone/>
            </a:pPr>
            <a:r>
              <a:rPr lang="en-US" altLang="ko-KR" b="1" i="1" dirty="0">
                <a:solidFill>
                  <a:srgbClr val="FF00FF"/>
                </a:solidFill>
                <a:latin typeface="Times New Roman" panose="02020603050405020304" pitchFamily="18" charset="0"/>
              </a:rPr>
              <a:t>                                                                      </a:t>
            </a:r>
            <a:r>
              <a:rPr lang="en-US" altLang="ko-KR" b="1" i="1" dirty="0">
                <a:solidFill>
                  <a:srgbClr val="FF00FF"/>
                </a:solidFill>
              </a:rPr>
              <a:t>         </a:t>
            </a:r>
          </a:p>
          <a:p>
            <a:endParaRPr lang="en-US" altLang="en-US" sz="2000" dirty="0">
              <a:latin typeface="Times New Roman" panose="02020603050405020304" pitchFamily="18" charset="0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ko-KR" b="1" i="1" dirty="0">
                <a:solidFill>
                  <a:srgbClr val="FF00FF"/>
                </a:solidFill>
              </a:rPr>
              <a:t>                    </a:t>
            </a:r>
          </a:p>
        </p:txBody>
      </p:sp>
      <p:graphicFrame>
        <p:nvGraphicFramePr>
          <p:cNvPr id="13315" name="Object 4">
            <a:extLst>
              <a:ext uri="{FF2B5EF4-FFF2-40B4-BE49-F238E27FC236}">
                <a16:creationId xmlns:a16="http://schemas.microsoft.com/office/drawing/2014/main" id="{D3216B94-8940-43BC-AC86-F190D765A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676097"/>
              </p:ext>
            </p:extLst>
          </p:nvPr>
        </p:nvGraphicFramePr>
        <p:xfrm>
          <a:off x="2071688" y="1752600"/>
          <a:ext cx="1738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수식" r:id="rId3" imgW="1428797" imgH="571449" progId="Equation.3">
                  <p:embed/>
                </p:oleObj>
              </mc:Choice>
              <mc:Fallback>
                <p:oleObj name="수식" r:id="rId3" imgW="1428797" imgH="571449" progId="Equation.3">
                  <p:embed/>
                  <p:pic>
                    <p:nvPicPr>
                      <p:cNvPr id="13315" name="Object 4">
                        <a:extLst>
                          <a:ext uri="{FF2B5EF4-FFF2-40B4-BE49-F238E27FC236}">
                            <a16:creationId xmlns:a16="http://schemas.microsoft.com/office/drawing/2014/main" id="{D3216B94-8940-43BC-AC86-F190D765A3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752600"/>
                        <a:ext cx="1738312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ktangel 11">
            <a:extLst>
              <a:ext uri="{FF2B5EF4-FFF2-40B4-BE49-F238E27FC236}">
                <a16:creationId xmlns:a16="http://schemas.microsoft.com/office/drawing/2014/main" id="{21B31947-2D71-44F3-81D1-24A9AA8AFECB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  <p:pic>
        <p:nvPicPr>
          <p:cNvPr id="3" name="Picture 6" descr="C:\Users\pavs\Desktop\ScreenHunter_001.jpg">
            <a:extLst>
              <a:ext uri="{FF2B5EF4-FFF2-40B4-BE49-F238E27FC236}">
                <a16:creationId xmlns:a16="http://schemas.microsoft.com/office/drawing/2014/main" id="{9028688E-A1A8-4498-8CB4-861C65D2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048000"/>
            <a:ext cx="5067300" cy="259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7C6AAB-687D-47B1-A168-420260F51A49}"/>
              </a:ext>
            </a:extLst>
          </p:cNvPr>
          <p:cNvSpPr txBox="1"/>
          <p:nvPr/>
        </p:nvSpPr>
        <p:spPr>
          <a:xfrm>
            <a:off x="2467598" y="5751445"/>
            <a:ext cx="467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FF00FF"/>
                </a:solidFill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Content of registers in pipeline example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762000"/>
          </a:xfrm>
        </p:spPr>
        <p:txBody>
          <a:bodyPr/>
          <a:lstStyle/>
          <a:p>
            <a:r>
              <a:rPr lang="en-US" dirty="0"/>
              <a:t>General structure of four segment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471" y="28956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1734671" y="28956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9071" y="28956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8271" y="28956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82671" y="28956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001871" y="28956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16271" y="2895600"/>
            <a:ext cx="9144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35471" y="2895600"/>
            <a:ext cx="609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5" idx="1"/>
          </p:cNvCxnSpPr>
          <p:nvPr/>
        </p:nvCxnSpPr>
        <p:spPr>
          <a:xfrm>
            <a:off x="14298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23442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>
            <a:off x="35634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8" idx="1"/>
          </p:cNvCxnSpPr>
          <p:nvPr/>
        </p:nvCxnSpPr>
        <p:spPr>
          <a:xfrm>
            <a:off x="44778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3"/>
            <a:endCxn id="9" idx="1"/>
          </p:cNvCxnSpPr>
          <p:nvPr/>
        </p:nvCxnSpPr>
        <p:spPr>
          <a:xfrm>
            <a:off x="56970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0" idx="1"/>
          </p:cNvCxnSpPr>
          <p:nvPr/>
        </p:nvCxnSpPr>
        <p:spPr>
          <a:xfrm>
            <a:off x="66114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3"/>
            <a:endCxn id="11" idx="1"/>
          </p:cNvCxnSpPr>
          <p:nvPr/>
        </p:nvCxnSpPr>
        <p:spPr>
          <a:xfrm>
            <a:off x="78306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06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3"/>
          </p:cNvCxnSpPr>
          <p:nvPr/>
        </p:nvCxnSpPr>
        <p:spPr>
          <a:xfrm>
            <a:off x="8745071" y="3543300"/>
            <a:ext cx="3048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51012" y="2209800"/>
            <a:ext cx="8189259" cy="685800"/>
            <a:chOff x="251012" y="2209800"/>
            <a:chExt cx="8189259" cy="6858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51012" y="2209800"/>
              <a:ext cx="817132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11" idx="0"/>
            </p:cNvCxnSpPr>
            <p:nvPr/>
          </p:nvCxnSpPr>
          <p:spPr>
            <a:xfrm flipV="1">
              <a:off x="8440271" y="2209800"/>
              <a:ext cx="0" cy="685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6311153" y="2209800"/>
              <a:ext cx="0" cy="685800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68589" y="2209800"/>
              <a:ext cx="0" cy="685800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039471" y="2209800"/>
              <a:ext cx="0" cy="685800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152400" y="1828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-98612" y="321206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1969419" y="28956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/>
          <p:cNvSpPr/>
          <p:nvPr/>
        </p:nvSpPr>
        <p:spPr>
          <a:xfrm rot="10800000">
            <a:off x="4094635" y="28956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 rot="10800000">
            <a:off x="6228235" y="28956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8361835" y="2895600"/>
            <a:ext cx="172565" cy="1507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A66B0111-C7D0-4FB0-956B-FD1AA6B5371B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401511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9E75-28ED-46DC-8EF0-B1E0E892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0"/>
            <a:ext cx="8763000" cy="6248400"/>
          </a:xfrm>
        </p:spPr>
        <p:txBody>
          <a:bodyPr/>
          <a:lstStyle/>
          <a:p>
            <a:r>
              <a:rPr lang="en-US" altLang="en-US" dirty="0"/>
              <a:t>Now consider the case where </a:t>
            </a:r>
            <a:r>
              <a:rPr lang="en-US" altLang="en-US" dirty="0">
                <a:solidFill>
                  <a:srgbClr val="FF0000"/>
                </a:solidFill>
              </a:rPr>
              <a:t>k</a:t>
            </a:r>
            <a:r>
              <a:rPr lang="en-US" altLang="en-US" dirty="0"/>
              <a:t>-segment pipeline with a clock cycle time </a:t>
            </a:r>
            <a:r>
              <a:rPr lang="en-US" altLang="en-US" dirty="0" err="1">
                <a:solidFill>
                  <a:srgbClr val="FF0000"/>
                </a:solidFill>
              </a:rPr>
              <a:t>tp</a:t>
            </a:r>
            <a:r>
              <a:rPr lang="en-US" altLang="en-US" dirty="0"/>
              <a:t> is used to execute </a:t>
            </a:r>
            <a:r>
              <a:rPr lang="en-US" altLang="en-US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tasks.</a:t>
            </a:r>
          </a:p>
          <a:p>
            <a:endParaRPr lang="en-US" altLang="en-US" dirty="0"/>
          </a:p>
          <a:p>
            <a:r>
              <a:rPr lang="en-US" altLang="en-US" dirty="0"/>
              <a:t>The first task T1 requires a time=</a:t>
            </a:r>
            <a:r>
              <a:rPr lang="en-US" altLang="en-US" dirty="0">
                <a:solidFill>
                  <a:srgbClr val="FF0000"/>
                </a:solidFill>
              </a:rPr>
              <a:t>k*</a:t>
            </a:r>
            <a:r>
              <a:rPr lang="en-US" altLang="en-US" dirty="0" err="1">
                <a:solidFill>
                  <a:srgbClr val="FF0000"/>
                </a:solidFill>
              </a:rPr>
              <a:t>tp</a:t>
            </a:r>
            <a:endParaRPr lang="en-US" altLang="en-US" dirty="0">
              <a:solidFill>
                <a:srgbClr val="FF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The remaining n-1 tasks emerge from the </a:t>
            </a:r>
          </a:p>
          <a:p>
            <a:pPr marL="0" indent="0">
              <a:buNone/>
            </a:pPr>
            <a:r>
              <a:rPr lang="en-US" altLang="en-US" dirty="0"/>
              <a:t>pipe at the rate of one task per clock cycle </a:t>
            </a:r>
          </a:p>
          <a:p>
            <a:pPr marL="0" indent="0">
              <a:buNone/>
            </a:pPr>
            <a:r>
              <a:rPr lang="en-US" altLang="en-US" dirty="0"/>
              <a:t>&amp; time to complete </a:t>
            </a:r>
            <a:r>
              <a:rPr lang="en-US" altLang="en-US" dirty="0">
                <a:solidFill>
                  <a:schemeClr val="accent1"/>
                </a:solidFill>
              </a:rPr>
              <a:t>(n-1)*</a:t>
            </a:r>
            <a:r>
              <a:rPr lang="en-US" altLang="en-US" dirty="0" err="1">
                <a:solidFill>
                  <a:schemeClr val="accent1"/>
                </a:solidFill>
              </a:rPr>
              <a:t>tp</a:t>
            </a:r>
            <a:endParaRPr lang="en-US" altLang="en-US" dirty="0">
              <a:solidFill>
                <a:schemeClr val="accent1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For a pipelined system</a:t>
            </a:r>
            <a:r>
              <a:rPr lang="en-US" altLang="en-US" dirty="0">
                <a:solidFill>
                  <a:schemeClr val="accent1"/>
                </a:solidFill>
              </a:rPr>
              <a:t>: k+(n-1) </a:t>
            </a:r>
            <a:r>
              <a:rPr lang="en-US" altLang="en-US" dirty="0"/>
              <a:t>clock cycles</a:t>
            </a:r>
          </a:p>
          <a:p>
            <a:endParaRPr lang="en-IN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2E0DEF4-26A2-496D-AA27-FCA41B30E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567724"/>
              </p:ext>
            </p:extLst>
          </p:nvPr>
        </p:nvGraphicFramePr>
        <p:xfrm>
          <a:off x="6096000" y="1676400"/>
          <a:ext cx="2743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VISIO" r:id="rId3" imgW="4740120" imgH="2539080" progId="Visio.Drawing.5">
                  <p:embed/>
                </p:oleObj>
              </mc:Choice>
              <mc:Fallback>
                <p:oleObj name="VISIO" r:id="rId3" imgW="4740120" imgH="2539080" progId="Visio.Drawing.5">
                  <p:embed/>
                  <p:pic>
                    <p:nvPicPr>
                      <p:cNvPr id="17411" name="Object 4">
                        <a:extLst>
                          <a:ext uri="{FF2B5EF4-FFF2-40B4-BE49-F238E27FC236}">
                            <a16:creationId xmlns:a16="http://schemas.microsoft.com/office/drawing/2014/main" id="{FA5040EB-7B7D-49EE-BDD1-4A2EB52DA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676400"/>
                        <a:ext cx="2743200" cy="27432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0">
            <a:extLst>
              <a:ext uri="{FF2B5EF4-FFF2-40B4-BE49-F238E27FC236}">
                <a16:creationId xmlns:a16="http://schemas.microsoft.com/office/drawing/2014/main" id="{E6751538-C8A5-4DC3-BEAE-375BFB39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066800"/>
            <a:ext cx="3124200" cy="228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u"/>
              <a:defRPr sz="2800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n"/>
              <a:defRPr sz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algn="ctr" eaLnBrk="1" latin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 b="1" dirty="0">
                <a:latin typeface="Times New Roman" panose="02020603050405020304" pitchFamily="18" charset="0"/>
              </a:rPr>
              <a:t>Pipeline: </a:t>
            </a:r>
            <a:r>
              <a:rPr lang="ko-KR" altLang="en-US" sz="1200" b="1" dirty="0">
                <a:latin typeface="Times New Roman" panose="02020603050405020304" pitchFamily="18" charset="0"/>
              </a:rPr>
              <a:t> </a:t>
            </a:r>
            <a:r>
              <a:rPr lang="en-US" altLang="ko-KR" sz="1200" b="1" dirty="0">
                <a:latin typeface="Times New Roman" panose="02020603050405020304" pitchFamily="18" charset="0"/>
              </a:rPr>
              <a:t>4+(6-1)</a:t>
            </a:r>
            <a:r>
              <a:rPr lang="ko-KR" altLang="en-US" sz="1200" b="1" dirty="0">
                <a:latin typeface="Times New Roman" panose="02020603050405020304" pitchFamily="18" charset="0"/>
              </a:rPr>
              <a:t>=</a:t>
            </a:r>
            <a:r>
              <a:rPr lang="ko-KR" altLang="en-US" sz="1200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 9 </a:t>
            </a:r>
            <a:r>
              <a:rPr lang="en-US" altLang="ko-KR" sz="1200" b="1" dirty="0">
                <a:latin typeface="Times New Roman" panose="02020603050405020304" pitchFamily="18" charset="0"/>
              </a:rPr>
              <a:t>clock cycles</a:t>
            </a:r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0A3D6E93-16F2-4853-83A1-C2B6044D6082}"/>
              </a:ext>
            </a:extLst>
          </p:cNvPr>
          <p:cNvSpPr>
            <a:spLocks/>
          </p:cNvSpPr>
          <p:nvPr/>
        </p:nvSpPr>
        <p:spPr bwMode="auto">
          <a:xfrm>
            <a:off x="8382000" y="1295400"/>
            <a:ext cx="88900" cy="685800"/>
          </a:xfrm>
          <a:custGeom>
            <a:avLst/>
            <a:gdLst>
              <a:gd name="T0" fmla="*/ 2147483646 w 56"/>
              <a:gd name="T1" fmla="*/ 0 h 432"/>
              <a:gd name="T2" fmla="*/ 2147483646 w 56"/>
              <a:gd name="T3" fmla="*/ 2147483646 h 432"/>
              <a:gd name="T4" fmla="*/ 2147483646 w 56"/>
              <a:gd name="T5" fmla="*/ 2147483646 h 432"/>
              <a:gd name="T6" fmla="*/ 0 60000 65536"/>
              <a:gd name="T7" fmla="*/ 0 60000 65536"/>
              <a:gd name="T8" fmla="*/ 0 60000 65536"/>
              <a:gd name="T9" fmla="*/ 0 w 56"/>
              <a:gd name="T10" fmla="*/ 0 h 432"/>
              <a:gd name="T11" fmla="*/ 56 w 5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432">
                <a:moveTo>
                  <a:pt x="8" y="0"/>
                </a:moveTo>
                <a:cubicBezTo>
                  <a:pt x="4" y="60"/>
                  <a:pt x="0" y="120"/>
                  <a:pt x="8" y="192"/>
                </a:cubicBezTo>
                <a:cubicBezTo>
                  <a:pt x="16" y="264"/>
                  <a:pt x="36" y="348"/>
                  <a:pt x="56" y="432"/>
                </a:cubicBezTo>
              </a:path>
            </a:pathLst>
          </a:custGeom>
          <a:noFill/>
          <a:ln w="22225">
            <a:solidFill>
              <a:srgbClr val="00FF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4F0A9E73-AD7D-41F5-830C-B71E0A28D8F8}"/>
              </a:ext>
            </a:extLst>
          </p:cNvPr>
          <p:cNvSpPr>
            <a:spLocks/>
          </p:cNvSpPr>
          <p:nvPr/>
        </p:nvSpPr>
        <p:spPr bwMode="auto">
          <a:xfrm>
            <a:off x="8318500" y="1942171"/>
            <a:ext cx="304800" cy="304800"/>
          </a:xfrm>
          <a:custGeom>
            <a:avLst/>
            <a:gdLst>
              <a:gd name="T0" fmla="*/ 2147483646 w 1291"/>
              <a:gd name="T1" fmla="*/ 2147483646 h 275"/>
              <a:gd name="T2" fmla="*/ 2147483646 w 1291"/>
              <a:gd name="T3" fmla="*/ 2147483646 h 275"/>
              <a:gd name="T4" fmla="*/ 2147483646 w 1291"/>
              <a:gd name="T5" fmla="*/ 2147483646 h 275"/>
              <a:gd name="T6" fmla="*/ 2147483646 w 1291"/>
              <a:gd name="T7" fmla="*/ 2147483646 h 275"/>
              <a:gd name="T8" fmla="*/ 2147483646 w 1291"/>
              <a:gd name="T9" fmla="*/ 2147483646 h 275"/>
              <a:gd name="T10" fmla="*/ 2147483646 w 1291"/>
              <a:gd name="T11" fmla="*/ 2147483646 h 275"/>
              <a:gd name="T12" fmla="*/ 2147483646 w 1291"/>
              <a:gd name="T13" fmla="*/ 2147483646 h 275"/>
              <a:gd name="T14" fmla="*/ 2147483646 w 1291"/>
              <a:gd name="T15" fmla="*/ 2147483646 h 275"/>
              <a:gd name="T16" fmla="*/ 2147483646 w 1291"/>
              <a:gd name="T17" fmla="*/ 2147483646 h 275"/>
              <a:gd name="T18" fmla="*/ 2147483646 w 1291"/>
              <a:gd name="T19" fmla="*/ 2147483646 h 275"/>
              <a:gd name="T20" fmla="*/ 2147483646 w 1291"/>
              <a:gd name="T21" fmla="*/ 2147483646 h 275"/>
              <a:gd name="T22" fmla="*/ 2147483646 w 1291"/>
              <a:gd name="T23" fmla="*/ 2147483646 h 275"/>
              <a:gd name="T24" fmla="*/ 2147483646 w 1291"/>
              <a:gd name="T25" fmla="*/ 2147483646 h 275"/>
              <a:gd name="T26" fmla="*/ 2147483646 w 1291"/>
              <a:gd name="T27" fmla="*/ 2147483646 h 275"/>
              <a:gd name="T28" fmla="*/ 2147483646 w 1291"/>
              <a:gd name="T29" fmla="*/ 2147483646 h 275"/>
              <a:gd name="T30" fmla="*/ 2147483646 w 1291"/>
              <a:gd name="T31" fmla="*/ 2147483646 h 275"/>
              <a:gd name="T32" fmla="*/ 2147483646 w 1291"/>
              <a:gd name="T33" fmla="*/ 2147483646 h 2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91"/>
              <a:gd name="T52" fmla="*/ 0 h 275"/>
              <a:gd name="T53" fmla="*/ 1291 w 1291"/>
              <a:gd name="T54" fmla="*/ 275 h 2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91" h="275">
                <a:moveTo>
                  <a:pt x="827" y="253"/>
                </a:moveTo>
                <a:cubicBezTo>
                  <a:pt x="768" y="260"/>
                  <a:pt x="704" y="236"/>
                  <a:pt x="646" y="246"/>
                </a:cubicBezTo>
                <a:cubicBezTo>
                  <a:pt x="591" y="253"/>
                  <a:pt x="576" y="252"/>
                  <a:pt x="492" y="251"/>
                </a:cubicBezTo>
                <a:cubicBezTo>
                  <a:pt x="408" y="250"/>
                  <a:pt x="223" y="252"/>
                  <a:pt x="142" y="241"/>
                </a:cubicBezTo>
                <a:cubicBezTo>
                  <a:pt x="89" y="226"/>
                  <a:pt x="46" y="222"/>
                  <a:pt x="8" y="184"/>
                </a:cubicBezTo>
                <a:cubicBezTo>
                  <a:pt x="0" y="176"/>
                  <a:pt x="8" y="121"/>
                  <a:pt x="8" y="121"/>
                </a:cubicBezTo>
                <a:cubicBezTo>
                  <a:pt x="20" y="96"/>
                  <a:pt x="56" y="61"/>
                  <a:pt x="104" y="44"/>
                </a:cubicBezTo>
                <a:cubicBezTo>
                  <a:pt x="152" y="28"/>
                  <a:pt x="232" y="27"/>
                  <a:pt x="296" y="25"/>
                </a:cubicBezTo>
                <a:cubicBezTo>
                  <a:pt x="377" y="20"/>
                  <a:pt x="376" y="28"/>
                  <a:pt x="488" y="30"/>
                </a:cubicBezTo>
                <a:cubicBezTo>
                  <a:pt x="600" y="32"/>
                  <a:pt x="848" y="38"/>
                  <a:pt x="968" y="40"/>
                </a:cubicBezTo>
                <a:cubicBezTo>
                  <a:pt x="1052" y="45"/>
                  <a:pt x="1128" y="0"/>
                  <a:pt x="1210" y="42"/>
                </a:cubicBezTo>
                <a:cubicBezTo>
                  <a:pt x="1237" y="56"/>
                  <a:pt x="1251" y="47"/>
                  <a:pt x="1270" y="73"/>
                </a:cubicBezTo>
                <a:cubicBezTo>
                  <a:pt x="1281" y="89"/>
                  <a:pt x="1291" y="139"/>
                  <a:pt x="1291" y="139"/>
                </a:cubicBezTo>
                <a:cubicBezTo>
                  <a:pt x="1289" y="147"/>
                  <a:pt x="1283" y="192"/>
                  <a:pt x="1275" y="204"/>
                </a:cubicBezTo>
                <a:cubicBezTo>
                  <a:pt x="1255" y="236"/>
                  <a:pt x="1193" y="239"/>
                  <a:pt x="1161" y="245"/>
                </a:cubicBezTo>
                <a:cubicBezTo>
                  <a:pt x="1041" y="267"/>
                  <a:pt x="1060" y="245"/>
                  <a:pt x="862" y="251"/>
                </a:cubicBezTo>
                <a:cubicBezTo>
                  <a:pt x="835" y="234"/>
                  <a:pt x="800" y="200"/>
                  <a:pt x="857" y="275"/>
                </a:cubicBezTo>
              </a:path>
            </a:pathLst>
          </a:custGeom>
          <a:noFill/>
          <a:ln w="25400">
            <a:solidFill>
              <a:srgbClr val="FF99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38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90600"/>
                <a:ext cx="8763000" cy="55626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Speedup of a pipeline processing over an equivalent non-pipeline processing is defined by the ratio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If number of tasks in pipeline increases w.r.t. number of segments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becomes larger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under this condition speedup becomes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Assuming time to process a task in pipeline and non-pipeline circuit is same then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Theoretically maximum speedup achieved is the number of segments in the pipeline.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90600"/>
                <a:ext cx="8763000" cy="5562600"/>
              </a:xfrm>
              <a:blipFill rotWithShape="0">
                <a:blip r:embed="rId2"/>
                <a:stretch>
                  <a:fillRect l="-904" t="-439" r="-1043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6625" y="1856753"/>
                <a:ext cx="2270750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625" y="1856753"/>
                <a:ext cx="2270750" cy="7340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21745" y="3446403"/>
                <a:ext cx="1666546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3446403"/>
                <a:ext cx="1666546" cy="7340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21745" y="4853849"/>
                <a:ext cx="1627818" cy="77033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745" y="4853849"/>
                <a:ext cx="1627818" cy="7703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ktangel 11">
            <a:extLst>
              <a:ext uri="{FF2B5EF4-FFF2-40B4-BE49-F238E27FC236}">
                <a16:creationId xmlns:a16="http://schemas.microsoft.com/office/drawing/2014/main" id="{328FE452-CD8A-48DA-A6C9-29D79C3509FC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5401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Arithmetic Pipeline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6: Pipeline &amp; Vector Processing                      Darshan Institute of Engineering &amp; Technology</a:t>
            </a:r>
          </a:p>
        </p:txBody>
      </p:sp>
      <p:sp>
        <p:nvSpPr>
          <p:cNvPr id="3" name="Rektangel 11">
            <a:extLst>
              <a:ext uri="{FF2B5EF4-FFF2-40B4-BE49-F238E27FC236}">
                <a16:creationId xmlns:a16="http://schemas.microsoft.com/office/drawing/2014/main" id="{915CA354-E14C-42FA-BE65-480D3ECFF9E2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4825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Usually found in high speed computers.</a:t>
            </a:r>
          </a:p>
          <a:p>
            <a:pPr algn="just"/>
            <a:r>
              <a:rPr lang="en-US" dirty="0"/>
              <a:t>Used to implement floating point operations, multiplication of fixed point numbers and similar operations.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778DE812-2D13-48DB-9374-021A3B33FE8B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41186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Arithmetic Pipeline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/>
                  <a:t>Consider an example of floating point addition and subtraction.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A and B are two fractions that represent the mantissas and a and b are the exponents.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ktangel 11">
            <a:extLst>
              <a:ext uri="{FF2B5EF4-FFF2-40B4-BE49-F238E27FC236}">
                <a16:creationId xmlns:a16="http://schemas.microsoft.com/office/drawing/2014/main" id="{B48FA812-19BB-425F-9B01-5E1BF5EBE73F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  <p:sp>
        <p:nvSpPr>
          <p:cNvPr id="7" name="Rektangel 11">
            <a:extLst>
              <a:ext uri="{FF2B5EF4-FFF2-40B4-BE49-F238E27FC236}">
                <a16:creationId xmlns:a16="http://schemas.microsoft.com/office/drawing/2014/main" id="{93F3DAF6-133F-4B86-AF5F-8449A5658387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1539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Arithmetic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Consider the two normalized floating-point numbers:</a:t>
            </a:r>
          </a:p>
          <a:p>
            <a:pPr marL="0" indent="0" algn="ctr">
              <a:buNone/>
            </a:pPr>
            <a:r>
              <a:rPr lang="en-US" dirty="0"/>
              <a:t>X = 0.9504 x 10</a:t>
            </a:r>
            <a:r>
              <a:rPr lang="en-US" baseline="30000" dirty="0"/>
              <a:t>3	</a:t>
            </a:r>
            <a:r>
              <a:rPr lang="en-US" dirty="0"/>
              <a:t>Y = 0.8200 x 10</a:t>
            </a:r>
            <a:r>
              <a:rPr lang="en-US" baseline="30000" dirty="0"/>
              <a:t>2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Segment-1</a:t>
            </a:r>
            <a:r>
              <a:rPr lang="en-US" dirty="0"/>
              <a:t>: Compare </a:t>
            </a:r>
            <a:r>
              <a:rPr lang="en-US"/>
              <a:t>the exponents.</a:t>
            </a:r>
            <a:endParaRPr lang="en-US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Segment-2</a:t>
            </a:r>
            <a:r>
              <a:rPr lang="en-US" dirty="0"/>
              <a:t>: Aligning the mantissa numbers</a:t>
            </a:r>
          </a:p>
          <a:p>
            <a:pPr marL="0" indent="0" algn="ctr">
              <a:buNone/>
            </a:pPr>
            <a:r>
              <a:rPr lang="en-US" dirty="0"/>
              <a:t>X = 0.9504 x 10</a:t>
            </a:r>
            <a:r>
              <a:rPr lang="en-US" baseline="30000" dirty="0"/>
              <a:t>3	</a:t>
            </a:r>
            <a:r>
              <a:rPr lang="en-US" dirty="0"/>
              <a:t>Y = 0.0820 x 10</a:t>
            </a:r>
            <a:r>
              <a:rPr lang="en-US" baseline="30000" dirty="0"/>
              <a:t>3</a:t>
            </a:r>
            <a:endParaRPr lang="en-US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Segment-3</a:t>
            </a:r>
            <a:r>
              <a:rPr lang="en-US" dirty="0"/>
              <a:t>: Addition of the two mantissas produces the sum</a:t>
            </a:r>
          </a:p>
          <a:p>
            <a:pPr marL="0" indent="0" algn="ctr">
              <a:buNone/>
            </a:pPr>
            <a:r>
              <a:rPr lang="en-US" dirty="0"/>
              <a:t>Z = 1.0324 x 10</a:t>
            </a:r>
            <a:r>
              <a:rPr lang="en-US" baseline="30000" dirty="0"/>
              <a:t>3</a:t>
            </a:r>
            <a:endParaRPr lang="en-US" dirty="0"/>
          </a:p>
          <a:p>
            <a:pPr algn="just"/>
            <a:r>
              <a:rPr lang="en-US" dirty="0">
                <a:solidFill>
                  <a:schemeClr val="tx2"/>
                </a:solidFill>
              </a:rPr>
              <a:t>Segment-4</a:t>
            </a:r>
            <a:r>
              <a:rPr lang="en-US" dirty="0"/>
              <a:t>: Normalize the result</a:t>
            </a:r>
          </a:p>
          <a:p>
            <a:pPr marL="0" indent="0" algn="ctr">
              <a:buNone/>
            </a:pPr>
            <a:r>
              <a:rPr lang="en-US" dirty="0"/>
              <a:t>Z = 0.10324 x 10</a:t>
            </a:r>
            <a:r>
              <a:rPr lang="en-US" baseline="30000" dirty="0"/>
              <a:t>4</a:t>
            </a:r>
            <a:endParaRPr lang="en-US" dirty="0"/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E379BBC8-1EFD-44AF-BA52-C30B76701D7C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12888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Arithmetic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sub-operations that are performed in the four segments are: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Compare the exponents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Align the mantissas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Add or subtract the mantissas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Normalize the result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6F507D26-DCE5-49B2-BF47-B541ACE952D5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2337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0EC19E-C368-4B2D-9091-364D5F410DC8}"/>
              </a:ext>
            </a:extLst>
          </p:cNvPr>
          <p:cNvSpPr/>
          <p:nvPr/>
        </p:nvSpPr>
        <p:spPr>
          <a:xfrm>
            <a:off x="1600200" y="930966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44EA3-7E8D-4633-ADF3-E75B72195BCB}"/>
              </a:ext>
            </a:extLst>
          </p:cNvPr>
          <p:cNvSpPr/>
          <p:nvPr/>
        </p:nvSpPr>
        <p:spPr>
          <a:xfrm>
            <a:off x="1600200" y="1524000"/>
            <a:ext cx="2286000" cy="533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Compare exponents by subtraction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640BD4-DAC1-4644-9C3B-A62045995440}"/>
              </a:ext>
            </a:extLst>
          </p:cNvPr>
          <p:cNvSpPr/>
          <p:nvPr/>
        </p:nvSpPr>
        <p:spPr>
          <a:xfrm>
            <a:off x="1600200" y="23622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9CEFA-8091-4D45-BDE3-70FAE736AD3E}"/>
              </a:ext>
            </a:extLst>
          </p:cNvPr>
          <p:cNvSpPr/>
          <p:nvPr/>
        </p:nvSpPr>
        <p:spPr>
          <a:xfrm>
            <a:off x="1600200" y="28956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Choose exponent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E27E46-7310-4D83-98EA-B15CAF3799FF}"/>
              </a:ext>
            </a:extLst>
          </p:cNvPr>
          <p:cNvSpPr/>
          <p:nvPr/>
        </p:nvSpPr>
        <p:spPr>
          <a:xfrm>
            <a:off x="1600200" y="4886739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D49E4-A97E-4CD2-B41E-59EF200E8947}"/>
              </a:ext>
            </a:extLst>
          </p:cNvPr>
          <p:cNvSpPr/>
          <p:nvPr/>
        </p:nvSpPr>
        <p:spPr>
          <a:xfrm>
            <a:off x="1600200" y="5430078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Adjust exponent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05206A-2BAC-4EFE-B6D2-D888A08BEA76}"/>
              </a:ext>
            </a:extLst>
          </p:cNvPr>
          <p:cNvSpPr/>
          <p:nvPr/>
        </p:nvSpPr>
        <p:spPr>
          <a:xfrm>
            <a:off x="1600200" y="5953539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B9DAF-1FCD-4396-8CDD-82A2C1C66825}"/>
              </a:ext>
            </a:extLst>
          </p:cNvPr>
          <p:cNvSpPr txBox="1"/>
          <p:nvPr/>
        </p:nvSpPr>
        <p:spPr>
          <a:xfrm>
            <a:off x="2057400" y="310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Exponents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E53A9-08B4-4959-843C-95071352D241}"/>
              </a:ext>
            </a:extLst>
          </p:cNvPr>
          <p:cNvSpPr txBox="1"/>
          <p:nvPr/>
        </p:nvSpPr>
        <p:spPr>
          <a:xfrm>
            <a:off x="1752600" y="304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98B88B-6E92-454A-8F9E-CC24F9010C8D}"/>
              </a:ext>
            </a:extLst>
          </p:cNvPr>
          <p:cNvSpPr txBox="1"/>
          <p:nvPr/>
        </p:nvSpPr>
        <p:spPr>
          <a:xfrm>
            <a:off x="3124200" y="316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2F7CB8-76ED-4835-A92E-DDE979E42169}"/>
              </a:ext>
            </a:extLst>
          </p:cNvPr>
          <p:cNvCxnSpPr>
            <a:cxnSpLocks/>
          </p:cNvCxnSpPr>
          <p:nvPr/>
        </p:nvCxnSpPr>
        <p:spPr>
          <a:xfrm>
            <a:off x="1981200" y="626166"/>
            <a:ext cx="0" cy="3164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320F32-AAF1-4B79-B253-0915D8FAEF25}"/>
              </a:ext>
            </a:extLst>
          </p:cNvPr>
          <p:cNvCxnSpPr>
            <a:cxnSpLocks/>
          </p:cNvCxnSpPr>
          <p:nvPr/>
        </p:nvCxnSpPr>
        <p:spPr>
          <a:xfrm>
            <a:off x="3352800" y="637834"/>
            <a:ext cx="0" cy="304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EC279-1C1D-4B10-A9BC-53CA3B1725D1}"/>
              </a:ext>
            </a:extLst>
          </p:cNvPr>
          <p:cNvCxnSpPr>
            <a:cxnSpLocks/>
          </p:cNvCxnSpPr>
          <p:nvPr/>
        </p:nvCxnSpPr>
        <p:spPr>
          <a:xfrm>
            <a:off x="2743200" y="1219200"/>
            <a:ext cx="0" cy="288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2354F2-0F32-4A0D-A577-7380E1287AD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743200" y="2057400"/>
            <a:ext cx="0" cy="304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D522C7-32C9-49D6-8FCE-60EE1C116EB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743200" y="2667000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FB48-65B5-458F-9D60-C0F338501B24}"/>
              </a:ext>
            </a:extLst>
          </p:cNvPr>
          <p:cNvSpPr/>
          <p:nvPr/>
        </p:nvSpPr>
        <p:spPr>
          <a:xfrm>
            <a:off x="5486400" y="9144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7E883D-9258-46FE-B884-3E84B8369125}"/>
              </a:ext>
            </a:extLst>
          </p:cNvPr>
          <p:cNvSpPr/>
          <p:nvPr/>
        </p:nvSpPr>
        <p:spPr>
          <a:xfrm>
            <a:off x="5486400" y="2971800"/>
            <a:ext cx="2286000" cy="3080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Align mantissas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D3C0CC-DC91-41A8-9F64-4A7464FE19F6}"/>
              </a:ext>
            </a:extLst>
          </p:cNvPr>
          <p:cNvSpPr/>
          <p:nvPr/>
        </p:nvSpPr>
        <p:spPr>
          <a:xfrm>
            <a:off x="5486400" y="35814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CD642-B9FE-4F6C-9D7F-7BA875C54265}"/>
              </a:ext>
            </a:extLst>
          </p:cNvPr>
          <p:cNvSpPr txBox="1"/>
          <p:nvPr/>
        </p:nvSpPr>
        <p:spPr>
          <a:xfrm>
            <a:off x="6019800" y="233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Mantissas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4A268-E118-4732-9E1E-F7573FAF57B1}"/>
              </a:ext>
            </a:extLst>
          </p:cNvPr>
          <p:cNvSpPr txBox="1"/>
          <p:nvPr/>
        </p:nvSpPr>
        <p:spPr>
          <a:xfrm>
            <a:off x="5638800" y="22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9D1A6D-302A-4062-9AFC-6A12F23FBAFD}"/>
              </a:ext>
            </a:extLst>
          </p:cNvPr>
          <p:cNvSpPr txBox="1"/>
          <p:nvPr/>
        </p:nvSpPr>
        <p:spPr>
          <a:xfrm>
            <a:off x="7010400" y="240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CA0012-8698-4AD2-AE91-4269B611EFBE}"/>
              </a:ext>
            </a:extLst>
          </p:cNvPr>
          <p:cNvCxnSpPr>
            <a:stCxn id="25" idx="2"/>
          </p:cNvCxnSpPr>
          <p:nvPr/>
        </p:nvCxnSpPr>
        <p:spPr>
          <a:xfrm>
            <a:off x="5867400" y="597932"/>
            <a:ext cx="0" cy="31646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687478-357C-4F83-AEF7-24B4D8D9E9F7}"/>
              </a:ext>
            </a:extLst>
          </p:cNvPr>
          <p:cNvCxnSpPr>
            <a:stCxn id="26" idx="2"/>
          </p:cNvCxnSpPr>
          <p:nvPr/>
        </p:nvCxnSpPr>
        <p:spPr>
          <a:xfrm>
            <a:off x="7239000" y="609600"/>
            <a:ext cx="0" cy="304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866E4A-21E6-472A-AA26-51F00610983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6629400" y="1219200"/>
            <a:ext cx="0" cy="1752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E0BBB0-8C03-4817-B4D6-A601BAB4F682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6629400" y="3279858"/>
            <a:ext cx="0" cy="30154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8">
            <a:extLst>
              <a:ext uri="{FF2B5EF4-FFF2-40B4-BE49-F238E27FC236}">
                <a16:creationId xmlns:a16="http://schemas.microsoft.com/office/drawing/2014/main" id="{3D845986-4FC2-4EFF-90F6-656097876E42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3886200" y="1790700"/>
            <a:ext cx="1600200" cy="1335129"/>
          </a:xfrm>
          <a:prstGeom prst="bent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552E0EB-3181-42AE-B973-471898D81FE4}"/>
              </a:ext>
            </a:extLst>
          </p:cNvPr>
          <p:cNvSpPr txBox="1"/>
          <p:nvPr/>
        </p:nvSpPr>
        <p:spPr>
          <a:xfrm>
            <a:off x="3886200" y="14809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0319F6-F9FD-440F-A375-0B4750A6FD08}"/>
              </a:ext>
            </a:extLst>
          </p:cNvPr>
          <p:cNvSpPr/>
          <p:nvPr/>
        </p:nvSpPr>
        <p:spPr>
          <a:xfrm>
            <a:off x="5486400" y="4114800"/>
            <a:ext cx="2286000" cy="576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Add or subtract mantissas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9C6BF0-BD97-4401-9E19-6A70247C4B65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>
            <a:off x="6629400" y="3886200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0B650D-A568-419C-93B3-37DCFB94770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743200" y="3200400"/>
            <a:ext cx="0" cy="16863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6BB84E-0403-4052-964F-D76B696AFA7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2743200" y="5191539"/>
            <a:ext cx="0" cy="23853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8A6E96-7526-4383-948F-1B9F608856A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743200" y="5734878"/>
            <a:ext cx="0" cy="2186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53AE9-4791-4B38-9811-1F86C5FB180E}"/>
              </a:ext>
            </a:extLst>
          </p:cNvPr>
          <p:cNvSpPr/>
          <p:nvPr/>
        </p:nvSpPr>
        <p:spPr>
          <a:xfrm>
            <a:off x="5486400" y="4896678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0AF4EF-A57A-40AE-AF5A-C1DE5CE23D2A}"/>
              </a:ext>
            </a:extLst>
          </p:cNvPr>
          <p:cNvSpPr/>
          <p:nvPr/>
        </p:nvSpPr>
        <p:spPr>
          <a:xfrm>
            <a:off x="5486400" y="54102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Normalize result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E705A5-6624-40F9-A9DE-F1D72FD9A11D}"/>
              </a:ext>
            </a:extLst>
          </p:cNvPr>
          <p:cNvSpPr/>
          <p:nvPr/>
        </p:nvSpPr>
        <p:spPr>
          <a:xfrm>
            <a:off x="5486400" y="5943600"/>
            <a:ext cx="2286000" cy="304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7B19F3-4035-49FD-A787-2E8436A9C70A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6629400" y="5201478"/>
            <a:ext cx="0" cy="20872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F24CB-563C-4B9E-B676-31282E253A77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6629400" y="5715000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C3A2689-9F9A-4ED8-A2A6-9599C80F6E6B}"/>
              </a:ext>
            </a:extLst>
          </p:cNvPr>
          <p:cNvCxnSpPr>
            <a:cxnSpLocks/>
          </p:cNvCxnSpPr>
          <p:nvPr/>
        </p:nvCxnSpPr>
        <p:spPr>
          <a:xfrm>
            <a:off x="6629400" y="4716678"/>
            <a:ext cx="0" cy="180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525B5C-6940-4D28-B646-15ED645DF862}"/>
              </a:ext>
            </a:extLst>
          </p:cNvPr>
          <p:cNvCxnSpPr>
            <a:stCxn id="12" idx="2"/>
          </p:cNvCxnSpPr>
          <p:nvPr/>
        </p:nvCxnSpPr>
        <p:spPr>
          <a:xfrm flipH="1">
            <a:off x="2740058" y="6258339"/>
            <a:ext cx="3142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65A6F6-E0E7-4344-8006-E30620C68F67}"/>
              </a:ext>
            </a:extLst>
          </p:cNvPr>
          <p:cNvCxnSpPr>
            <a:stCxn id="40" idx="2"/>
          </p:cNvCxnSpPr>
          <p:nvPr/>
        </p:nvCxnSpPr>
        <p:spPr>
          <a:xfrm>
            <a:off x="6629400" y="6248400"/>
            <a:ext cx="0" cy="228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1FE79FE-FC21-468E-8130-FCB5CABCEAEF}"/>
              </a:ext>
            </a:extLst>
          </p:cNvPr>
          <p:cNvSpPr txBox="1"/>
          <p:nvPr/>
        </p:nvSpPr>
        <p:spPr>
          <a:xfrm>
            <a:off x="32344" y="15272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1: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6C5C8F-A14F-46F9-9240-1E2E05867497}"/>
              </a:ext>
            </a:extLst>
          </p:cNvPr>
          <p:cNvSpPr txBox="1"/>
          <p:nvPr/>
        </p:nvSpPr>
        <p:spPr>
          <a:xfrm>
            <a:off x="75414" y="28909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2: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9441A6-054D-4A99-B969-A1A4D40A0AF1}"/>
              </a:ext>
            </a:extLst>
          </p:cNvPr>
          <p:cNvSpPr txBox="1"/>
          <p:nvPr/>
        </p:nvSpPr>
        <p:spPr>
          <a:xfrm>
            <a:off x="75414" y="42181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3: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E9AFD1-0FF7-4982-BA8C-7A81FB288F2D}"/>
              </a:ext>
            </a:extLst>
          </p:cNvPr>
          <p:cNvSpPr txBox="1"/>
          <p:nvPr/>
        </p:nvSpPr>
        <p:spPr>
          <a:xfrm>
            <a:off x="75414" y="538211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4:</a:t>
            </a:r>
          </a:p>
        </p:txBody>
      </p:sp>
    </p:spTree>
    <p:extLst>
      <p:ext uri="{BB962C8B-B14F-4D97-AF65-F5344CB8AC3E}">
        <p14:creationId xmlns:p14="http://schemas.microsoft.com/office/powerpoint/2010/main" val="26262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32" grpId="0"/>
      <p:bldP spid="33" grpId="0" animBg="1"/>
      <p:bldP spid="38" grpId="0" animBg="1"/>
      <p:bldP spid="39" grpId="0" animBg="1"/>
      <p:bldP spid="40" grpId="0" animBg="1"/>
      <p:bldP spid="46" grpId="0"/>
      <p:bldP spid="47" grpId="0"/>
      <p:bldP spid="48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  <a:p>
            <a:r>
              <a:rPr lang="en-US" dirty="0"/>
              <a:t>Pipelining</a:t>
            </a:r>
          </a:p>
          <a:p>
            <a:r>
              <a:rPr lang="en-US" dirty="0"/>
              <a:t>Arithmetic Pipeline</a:t>
            </a:r>
          </a:p>
          <a:p>
            <a:r>
              <a:rPr lang="en-US" dirty="0"/>
              <a:t>Instruction Pipeline</a:t>
            </a:r>
          </a:p>
        </p:txBody>
      </p:sp>
      <p:sp>
        <p:nvSpPr>
          <p:cNvPr id="7" name="Rektangel 11">
            <a:extLst>
              <a:ext uri="{FF2B5EF4-FFF2-40B4-BE49-F238E27FC236}">
                <a16:creationId xmlns:a16="http://schemas.microsoft.com/office/drawing/2014/main" id="{C9DCAB15-3DB9-4589-B9A6-1AC7C536ACF9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294397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Instruction Pipeline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6: Pipeline &amp; Vector Processing                      Darshan Institute of Engineering &amp; Technology</a:t>
            </a:r>
          </a:p>
        </p:txBody>
      </p:sp>
      <p:sp>
        <p:nvSpPr>
          <p:cNvPr id="3" name="Rektangel 11">
            <a:extLst>
              <a:ext uri="{FF2B5EF4-FFF2-40B4-BE49-F238E27FC236}">
                <a16:creationId xmlns:a16="http://schemas.microsoft.com/office/drawing/2014/main" id="{81F6DCFA-395B-45AA-AC5C-EE8FEDA2034B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26803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the most general case, the computer needs to process each instruction with the following sequence of steps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Fetch the instruction from memory.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Decode the instruction.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Calculate the effective address.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Fetch the operands from memory.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Execute the instruction.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Store the result in the proper place.</a:t>
            </a:r>
          </a:p>
          <a:p>
            <a:pPr algn="just"/>
            <a:r>
              <a:rPr lang="en-US" dirty="0"/>
              <a:t>Different segments may take different times to operate on the incoming information.</a:t>
            </a:r>
          </a:p>
          <a:p>
            <a:pPr algn="just"/>
            <a:r>
              <a:rPr lang="en-US" dirty="0"/>
              <a:t>Some segments are skipped for certain operations.</a:t>
            </a:r>
          </a:p>
          <a:p>
            <a:pPr algn="just"/>
            <a:r>
              <a:rPr lang="en-US" dirty="0"/>
              <a:t>The design of an instruction pipeline will be most efficient if the instruction cycle is divided into segments of equal duration.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359B8F4F-B9E7-4C3A-9722-C807391E0BAC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203100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Assume that the decoding of the instruction can be combined with the calculation of the effective address into one segment.</a:t>
            </a:r>
          </a:p>
          <a:p>
            <a:pPr algn="just"/>
            <a:r>
              <a:rPr lang="en-US" dirty="0"/>
              <a:t>Assume further that most of the instructions place the result into a processor registers so that the instruction execution and storing of the result can be combined into one segment.</a:t>
            </a:r>
          </a:p>
          <a:p>
            <a:pPr algn="just"/>
            <a:r>
              <a:rPr lang="en-US" dirty="0"/>
              <a:t>This reduces the instruction pipeline into four segments.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FI:    Fetch an instruction from memory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DA:  Decode the instruction and calculate the effective address of the operand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FO:  Fetch the operand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EX:  Execute the operation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2436358F-4E62-4088-B507-B3273B100D30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4416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segment CPU pipeline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4190440" y="9144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96246" y="1066800"/>
            <a:ext cx="2008909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instruction from memory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267200" y="1815655"/>
            <a:ext cx="2673858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 instruction &amp; calculate effective address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4650105" y="2577655"/>
            <a:ext cx="1901189" cy="4408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Branch?</a:t>
            </a:r>
          </a:p>
        </p:txBody>
      </p:sp>
      <p:sp>
        <p:nvSpPr>
          <p:cNvPr id="9" name="Rectangle 8"/>
          <p:cNvSpPr/>
          <p:nvPr/>
        </p:nvSpPr>
        <p:spPr>
          <a:xfrm>
            <a:off x="4596246" y="3187255"/>
            <a:ext cx="2008909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operand from memory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98894" y="3949255"/>
            <a:ext cx="2008909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instruction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4453225" y="4635055"/>
            <a:ext cx="2300439" cy="4408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Interrupt?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1967" y="4599196"/>
            <a:ext cx="1247375" cy="507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Interrupt handling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5284996"/>
            <a:ext cx="2008909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00200" y="5812691"/>
            <a:ext cx="2008909" cy="346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Empty pipe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5600701" y="1573911"/>
            <a:ext cx="3428" cy="24174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5600700" y="2322766"/>
            <a:ext cx="3429" cy="2548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2"/>
            <a:endCxn id="9" idx="0"/>
          </p:cNvCxnSpPr>
          <p:nvPr/>
        </p:nvCxnSpPr>
        <p:spPr>
          <a:xfrm>
            <a:off x="5600700" y="3018481"/>
            <a:ext cx="1" cy="16877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0" idx="0"/>
          </p:cNvCxnSpPr>
          <p:nvPr/>
        </p:nvCxnSpPr>
        <p:spPr>
          <a:xfrm>
            <a:off x="5600701" y="3694366"/>
            <a:ext cx="2648" cy="2548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5603349" y="4456366"/>
            <a:ext cx="96" cy="1786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  <a:endCxn id="12" idx="3"/>
          </p:cNvCxnSpPr>
          <p:nvPr/>
        </p:nvCxnSpPr>
        <p:spPr>
          <a:xfrm flipH="1" flipV="1">
            <a:off x="3609342" y="4852752"/>
            <a:ext cx="843883" cy="271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2"/>
          </p:cNvCxnSpPr>
          <p:nvPr/>
        </p:nvCxnSpPr>
        <p:spPr>
          <a:xfrm flipH="1">
            <a:off x="2985654" y="5106307"/>
            <a:ext cx="1" cy="178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14" idx="0"/>
          </p:cNvCxnSpPr>
          <p:nvPr/>
        </p:nvCxnSpPr>
        <p:spPr>
          <a:xfrm>
            <a:off x="2604655" y="5631360"/>
            <a:ext cx="0" cy="18133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8" idx="1"/>
          </p:cNvCxnSpPr>
          <p:nvPr/>
        </p:nvCxnSpPr>
        <p:spPr>
          <a:xfrm rot="10800000" flipV="1">
            <a:off x="2209801" y="2798067"/>
            <a:ext cx="2440305" cy="2486927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4" idx="1"/>
            <a:endCxn id="6" idx="1"/>
          </p:cNvCxnSpPr>
          <p:nvPr/>
        </p:nvCxnSpPr>
        <p:spPr>
          <a:xfrm rot="10800000" flipH="1">
            <a:off x="1600200" y="1320357"/>
            <a:ext cx="2996046" cy="4665517"/>
          </a:xfrm>
          <a:prstGeom prst="bentConnector3">
            <a:avLst>
              <a:gd name="adj1" fmla="val -763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1" idx="3"/>
            <a:endCxn id="6" idx="3"/>
          </p:cNvCxnSpPr>
          <p:nvPr/>
        </p:nvCxnSpPr>
        <p:spPr>
          <a:xfrm flipH="1" flipV="1">
            <a:off x="6605155" y="1320356"/>
            <a:ext cx="148509" cy="3535112"/>
          </a:xfrm>
          <a:prstGeom prst="bentConnector3">
            <a:avLst>
              <a:gd name="adj1" fmla="val -63383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71800" y="1282255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Segment1: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71800" y="1827323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Segment2: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71800" y="3261676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Segment3: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71800" y="4037123"/>
            <a:ext cx="11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Segment4: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02869" y="4509549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01353" y="2447667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3375" y="28600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34478" y="452121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" name="Rektangel 11">
            <a:extLst>
              <a:ext uri="{FF2B5EF4-FFF2-40B4-BE49-F238E27FC236}">
                <a16:creationId xmlns:a16="http://schemas.microsoft.com/office/drawing/2014/main" id="{33A002E4-2890-4B25-85C1-B963CA6347D6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91460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/>
      <p:bldP spid="33" grpId="0"/>
      <p:bldP spid="34" grpId="0"/>
      <p:bldP spid="35" grpId="0"/>
      <p:bldP spid="37" grpId="0"/>
      <p:bldP spid="38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Space-time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580199"/>
              </p:ext>
            </p:extLst>
          </p:nvPr>
        </p:nvGraphicFramePr>
        <p:xfrm>
          <a:off x="1423954" y="1143000"/>
          <a:ext cx="73390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9285" y="120131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1640565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6753" y="2124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6753" y="2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6753" y="3039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282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4282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4282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" name="Rektangel 11">
            <a:extLst>
              <a:ext uri="{FF2B5EF4-FFF2-40B4-BE49-F238E27FC236}">
                <a16:creationId xmlns:a16="http://schemas.microsoft.com/office/drawing/2014/main" id="{2EC6BAB4-B80F-4A65-B5DF-875F25EA5668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143060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Space-time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314088"/>
              </p:ext>
            </p:extLst>
          </p:nvPr>
        </p:nvGraphicFramePr>
        <p:xfrm>
          <a:off x="1423954" y="1143000"/>
          <a:ext cx="73390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45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6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7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8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9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10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11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12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/>
                        <a:t>13</a:t>
                      </a:r>
                    </a:p>
                  </a:txBody>
                  <a:tcP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FI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-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EX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FI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FO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EX</a:t>
                      </a:r>
                      <a:endParaRPr lang="en-IN" sz="1800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66753" y="2124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6753" y="2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66753" y="3039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4282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4282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4282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200" y="2577353"/>
            <a:ext cx="97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(Branch)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C22B4-D5B5-4A1B-9B1B-851F0F4140A5}"/>
              </a:ext>
            </a:extLst>
          </p:cNvPr>
          <p:cNvSpPr txBox="1"/>
          <p:nvPr/>
        </p:nvSpPr>
        <p:spPr>
          <a:xfrm>
            <a:off x="759285" y="118159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E8F8-FB14-4289-B7CA-AD39FBAC39F2}"/>
              </a:ext>
            </a:extLst>
          </p:cNvPr>
          <p:cNvSpPr txBox="1"/>
          <p:nvPr/>
        </p:nvSpPr>
        <p:spPr>
          <a:xfrm>
            <a:off x="0" y="1620845"/>
            <a:ext cx="137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1</a:t>
            </a:r>
          </a:p>
        </p:txBody>
      </p:sp>
      <p:sp>
        <p:nvSpPr>
          <p:cNvPr id="3" name="Rektangel 11">
            <a:extLst>
              <a:ext uri="{FF2B5EF4-FFF2-40B4-BE49-F238E27FC236}">
                <a16:creationId xmlns:a16="http://schemas.microsoft.com/office/drawing/2014/main" id="{9D5B79F3-D11F-4737-A8E7-7361A5984B06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17941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three major difficulties that cause the instruction pipeline conflicts.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Resource conflicts caused by access to memory by two segments at the same time. Most of these conflicts can be resolved by using separate instruction and data memories.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Data dependency conflicts arise when an instruction depends on the result of a previous instruction, but this result is not yet available.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Branch difficulties arise from branch and other instructions that change the value of PC.(interrupt or return)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6EE2C014-F0F2-447D-A55E-02129C66C2CF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12940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Data dependency occurs when an instruction needs data that are not yet available.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Pipelined computers deal with such conflicts between data dependencies in a variety of ways as follows: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Hardware Interlocks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Operand forwarding</a:t>
            </a:r>
          </a:p>
          <a:p>
            <a:pPr marL="857230" lvl="1" indent="-457200">
              <a:buFont typeface="+mj-lt"/>
              <a:buAutoNum type="arabicPeriod"/>
            </a:pPr>
            <a:r>
              <a:rPr lang="en-US" dirty="0"/>
              <a:t>Delayed load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7C13BDD9-1533-4A03-841B-E2997E941BA9}"/>
              </a:ext>
            </a:extLst>
          </p:cNvPr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18414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Parallel Processing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157818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Parallel processing is a term used to denote a large class of techniques that are used to provide simultaneous data-processing tasks for the purpose of increasing the computational speed of a computer system.</a:t>
            </a:r>
          </a:p>
          <a:p>
            <a:pPr algn="just"/>
            <a:r>
              <a:rPr lang="en-US" dirty="0"/>
              <a:t>Purpose of parallel processing is to speed up the computer processing capability and increase its throughput.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Throughput: </a:t>
            </a:r>
          </a:p>
          <a:p>
            <a:pPr marL="349250" indent="0" algn="just">
              <a:buNone/>
            </a:pPr>
            <a:r>
              <a:rPr lang="en-US" dirty="0"/>
              <a:t>The amount of processing that can be accomplished during a given interval of time.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0D822D65-A841-494E-BEA7-D0A69E814759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259113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443C-FA2F-4DF3-A836-CF9B79E4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ko-KR" sz="1800" dirty="0"/>
              <a:t>Multiple Functional Unit : </a:t>
            </a:r>
            <a:br>
              <a:rPr lang="en-US" altLang="ko-KR" sz="1600" b="1" i="1" dirty="0">
                <a:solidFill>
                  <a:srgbClr val="FF00FF"/>
                </a:solidFill>
              </a:rPr>
            </a:br>
            <a:r>
              <a:rPr lang="en-US" altLang="ko-KR" b="1" i="1" dirty="0">
                <a:solidFill>
                  <a:srgbClr val="FF6600"/>
                </a:solidFill>
              </a:rPr>
              <a:t>Separate the execution unit into eight functional units operating in parallel</a:t>
            </a:r>
            <a:endParaRPr lang="en-IN" dirty="0"/>
          </a:p>
        </p:txBody>
      </p:sp>
      <p:graphicFrame>
        <p:nvGraphicFramePr>
          <p:cNvPr id="5" name="Object 25">
            <a:extLst>
              <a:ext uri="{FF2B5EF4-FFF2-40B4-BE49-F238E27FC236}">
                <a16:creationId xmlns:a16="http://schemas.microsoft.com/office/drawing/2014/main" id="{DE488EB6-8CB6-4BA5-A88C-3B1DF7A53AB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940399"/>
              </p:ext>
            </p:extLst>
          </p:nvPr>
        </p:nvGraphicFramePr>
        <p:xfrm>
          <a:off x="1696734" y="990600"/>
          <a:ext cx="5750532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7670520" imgH="7115400" progId="Visio.Drawing.5">
                  <p:embed/>
                </p:oleObj>
              </mc:Choice>
              <mc:Fallback>
                <p:oleObj name="VISIO" r:id="rId3" imgW="7670520" imgH="7115400" progId="Visio.Drawing.5">
                  <p:embed/>
                  <p:pic>
                    <p:nvPicPr>
                      <p:cNvPr id="4101" name="Object 25">
                        <a:extLst>
                          <a:ext uri="{FF2B5EF4-FFF2-40B4-BE49-F238E27FC236}">
                            <a16:creationId xmlns:a16="http://schemas.microsoft.com/office/drawing/2014/main" id="{22C4BD7E-019C-4FFD-87FC-CE376B95C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734" y="990600"/>
                        <a:ext cx="5750532" cy="5334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ktangel 11">
            <a:extLst>
              <a:ext uri="{FF2B5EF4-FFF2-40B4-BE49-F238E27FC236}">
                <a16:creationId xmlns:a16="http://schemas.microsoft.com/office/drawing/2014/main" id="{21845839-BCF6-4509-9200-E4B7BC9E59B3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84644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D4AB091-CE8D-4A9E-A897-18820224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357188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latin typeface="Algerian" panose="04020705040A02060702" pitchFamily="82" charset="0"/>
              </a:rPr>
              <a:t>Parallel Processing Computers</a:t>
            </a: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AA5F9C65-DA54-41C1-8BEB-4DA71133D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Areas ::</a:t>
            </a:r>
          </a:p>
        </p:txBody>
      </p:sp>
      <p:sp>
        <p:nvSpPr>
          <p:cNvPr id="11268" name="Content Placeholder 3">
            <a:extLst>
              <a:ext uri="{FF2B5EF4-FFF2-40B4-BE49-F238E27FC236}">
                <a16:creationId xmlns:a16="http://schemas.microsoft.com/office/drawing/2014/main" id="{841440CD-B62B-409D-9A82-ECF5A90BE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Scientific </a:t>
            </a:r>
          </a:p>
          <a:p>
            <a:r>
              <a:rPr lang="en-US" altLang="en-US" dirty="0"/>
              <a:t>Engineering</a:t>
            </a:r>
          </a:p>
          <a:p>
            <a:r>
              <a:rPr lang="en-US" altLang="en-US" dirty="0"/>
              <a:t>Military </a:t>
            </a:r>
          </a:p>
          <a:p>
            <a:r>
              <a:rPr lang="en-US" altLang="en-US" dirty="0"/>
              <a:t>Medical</a:t>
            </a:r>
          </a:p>
          <a:p>
            <a:r>
              <a:rPr lang="en-US" altLang="en-US" dirty="0"/>
              <a:t>Artificial Intelligence</a:t>
            </a:r>
          </a:p>
          <a:p>
            <a:r>
              <a:rPr lang="en-US" altLang="en-US" dirty="0"/>
              <a:t>Basic Research </a:t>
            </a:r>
          </a:p>
        </p:txBody>
      </p:sp>
      <p:sp>
        <p:nvSpPr>
          <p:cNvPr id="11269" name="Text Placeholder 4">
            <a:extLst>
              <a:ext uri="{FF2B5EF4-FFF2-40B4-BE49-F238E27FC236}">
                <a16:creationId xmlns:a16="http://schemas.microsoft.com/office/drawing/2014/main" id="{5262A1E9-C818-4CE7-8B7F-4E3A1A06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en-US" dirty="0"/>
              <a:t>Applications</a:t>
            </a:r>
          </a:p>
        </p:txBody>
      </p:sp>
      <p:sp>
        <p:nvSpPr>
          <p:cNvPr id="11270" name="Content Placeholder 5">
            <a:extLst>
              <a:ext uri="{FF2B5EF4-FFF2-40B4-BE49-F238E27FC236}">
                <a16:creationId xmlns:a16="http://schemas.microsoft.com/office/drawing/2014/main" id="{E9B4CC8C-3B82-4E37-8681-C440190DB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3438" y="2214563"/>
            <a:ext cx="4424362" cy="4340225"/>
          </a:xfrm>
        </p:spPr>
        <p:txBody>
          <a:bodyPr/>
          <a:lstStyle/>
          <a:p>
            <a:r>
              <a:rPr lang="en-US" altLang="en-US" dirty="0"/>
              <a:t>Numerical Weather Forecasting</a:t>
            </a:r>
          </a:p>
          <a:p>
            <a:r>
              <a:rPr lang="en-US" altLang="en-US" dirty="0"/>
              <a:t>Computational Aerodynamics</a:t>
            </a:r>
          </a:p>
          <a:p>
            <a:r>
              <a:rPr lang="en-US" altLang="en-US" dirty="0"/>
              <a:t>Finite element analysis</a:t>
            </a:r>
          </a:p>
          <a:p>
            <a:r>
              <a:rPr lang="en-US" altLang="en-US" dirty="0"/>
              <a:t>Remote Sensing </a:t>
            </a:r>
          </a:p>
          <a:p>
            <a:r>
              <a:rPr lang="en-US" altLang="en-US" dirty="0"/>
              <a:t>Genetic Engineering</a:t>
            </a:r>
          </a:p>
          <a:p>
            <a:r>
              <a:rPr lang="en-US" altLang="en-US" dirty="0"/>
              <a:t>Computer Assisted Tomography</a:t>
            </a:r>
          </a:p>
          <a:p>
            <a:r>
              <a:rPr lang="en-US" altLang="en-US" dirty="0"/>
              <a:t>Weapon &amp; Defense.</a:t>
            </a:r>
          </a:p>
        </p:txBody>
      </p:sp>
      <p:sp>
        <p:nvSpPr>
          <p:cNvPr id="2" name="Rektangel 11">
            <a:extLst>
              <a:ext uri="{FF2B5EF4-FFF2-40B4-BE49-F238E27FC236}">
                <a16:creationId xmlns:a16="http://schemas.microsoft.com/office/drawing/2014/main" id="{EFB6A24A-6961-4D1C-BF38-C7CA5C314EF3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477000"/>
          </a:xfrm>
        </p:spPr>
        <p:txBody>
          <a:bodyPr>
            <a:noAutofit/>
          </a:bodyPr>
          <a:lstStyle/>
          <a:p>
            <a:r>
              <a:rPr lang="en-US" sz="9600" dirty="0"/>
              <a:t>Pipelining</a:t>
            </a:r>
          </a:p>
        </p:txBody>
      </p:sp>
      <p:sp>
        <p:nvSpPr>
          <p:cNvPr id="5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6: Pipeline &amp; Vector Processing                      Darshan Institute of Engineering &amp; Technology</a:t>
            </a:r>
          </a:p>
        </p:txBody>
      </p:sp>
      <p:sp>
        <p:nvSpPr>
          <p:cNvPr id="3" name="Rektangel 11">
            <a:extLst>
              <a:ext uri="{FF2B5EF4-FFF2-40B4-BE49-F238E27FC236}">
                <a16:creationId xmlns:a16="http://schemas.microsoft.com/office/drawing/2014/main" id="{0474A7F4-531D-4656-9E3D-3E55E09023E2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74388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Pipeline is a technique of decomposing a sequential process into sub operations, with each sub process being executed in a special dedicated segment that operates concurrently with all other segments.</a:t>
            </a:r>
          </a:p>
          <a:p>
            <a:pPr algn="just"/>
            <a:r>
              <a:rPr lang="en-US" dirty="0"/>
              <a:t>A pipeline can be visualized as a collection of processing segments through which binary information flows.</a:t>
            </a:r>
          </a:p>
          <a:p>
            <a:pPr algn="just"/>
            <a:r>
              <a:rPr lang="en-US" dirty="0"/>
              <a:t>Each segment performs partial processing dictated by the way the task is partitioned.</a:t>
            </a:r>
          </a:p>
          <a:p>
            <a:pPr algn="just"/>
            <a:r>
              <a:rPr lang="en-US" dirty="0"/>
              <a:t>The result obtained from the computation in each segment is transferred to the next segment in the pipeline.</a:t>
            </a:r>
          </a:p>
          <a:p>
            <a:pPr algn="just"/>
            <a:r>
              <a:rPr lang="en-US" dirty="0"/>
              <a:t>The registers provide isolation between each segment.</a:t>
            </a:r>
          </a:p>
          <a:p>
            <a:pPr algn="just"/>
            <a:r>
              <a:rPr lang="en-US" dirty="0"/>
              <a:t>The technique is efficient for those applications that need to repeat the same task many times with different sets of data.</a:t>
            </a:r>
          </a:p>
        </p:txBody>
      </p:sp>
      <p:sp>
        <p:nvSpPr>
          <p:cNvPr id="5" name="Rektangel 11">
            <a:extLst>
              <a:ext uri="{FF2B5EF4-FFF2-40B4-BE49-F238E27FC236}">
                <a16:creationId xmlns:a16="http://schemas.microsoft.com/office/drawing/2014/main" id="{783F8976-698D-442F-9323-18C8CCC157C3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5221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88005" y="914400"/>
                <a:ext cx="42033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=1,2,3,…,7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005" y="914400"/>
                <a:ext cx="4203395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4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60484" y="1981200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4084" y="1981200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1815146" y="1356187"/>
            <a:ext cx="1525262" cy="6051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6" idx="0"/>
          </p:cNvCxnSpPr>
          <p:nvPr/>
        </p:nvCxnSpPr>
        <p:spPr>
          <a:xfrm flipH="1">
            <a:off x="3948746" y="1376065"/>
            <a:ext cx="126804" cy="6051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0483" y="2994246"/>
            <a:ext cx="364292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Multiplier</a:t>
            </a: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 flipH="1">
            <a:off x="1815145" y="2438400"/>
            <a:ext cx="1" cy="5558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</p:cNvCxnSpPr>
          <p:nvPr/>
        </p:nvCxnSpPr>
        <p:spPr>
          <a:xfrm flipH="1">
            <a:off x="3948745" y="2438400"/>
            <a:ext cx="1" cy="55584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27283" y="3886200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</a:p>
        </p:txBody>
      </p:sp>
      <p:cxnSp>
        <p:nvCxnSpPr>
          <p:cNvPr id="20" name="Straight Arrow Connector 19"/>
          <p:cNvCxnSpPr>
            <a:stCxn id="12" idx="2"/>
            <a:endCxn id="19" idx="0"/>
          </p:cNvCxnSpPr>
          <p:nvPr/>
        </p:nvCxnSpPr>
        <p:spPr>
          <a:xfrm>
            <a:off x="2881945" y="3451446"/>
            <a:ext cx="0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31177" y="3886200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R4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4872173" y="1376065"/>
            <a:ext cx="1313666" cy="251013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1177" y="4778154"/>
            <a:ext cx="400721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Adder</a:t>
            </a:r>
          </a:p>
        </p:txBody>
      </p:sp>
      <p:cxnSp>
        <p:nvCxnSpPr>
          <p:cNvPr id="31" name="Straight Arrow Connector 30"/>
          <p:cNvCxnSpPr>
            <a:stCxn id="19" idx="2"/>
          </p:cNvCxnSpPr>
          <p:nvPr/>
        </p:nvCxnSpPr>
        <p:spPr>
          <a:xfrm>
            <a:off x="2881945" y="4343400"/>
            <a:ext cx="0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3" idx="2"/>
          </p:cNvCxnSpPr>
          <p:nvPr/>
        </p:nvCxnSpPr>
        <p:spPr>
          <a:xfrm flipH="1">
            <a:off x="6185838" y="4343400"/>
            <a:ext cx="1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766932" y="5670108"/>
            <a:ext cx="150932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R5</a:t>
            </a:r>
          </a:p>
        </p:txBody>
      </p:sp>
      <p:cxnSp>
        <p:nvCxnSpPr>
          <p:cNvPr id="41" name="Straight Arrow Connector 40"/>
          <p:cNvCxnSpPr>
            <a:stCxn id="30" idx="2"/>
            <a:endCxn id="40" idx="0"/>
          </p:cNvCxnSpPr>
          <p:nvPr/>
        </p:nvCxnSpPr>
        <p:spPr>
          <a:xfrm>
            <a:off x="4514785" y="5235354"/>
            <a:ext cx="6809" cy="434754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11">
            <a:extLst>
              <a:ext uri="{FF2B5EF4-FFF2-40B4-BE49-F238E27FC236}">
                <a16:creationId xmlns:a16="http://schemas.microsoft.com/office/drawing/2014/main" id="{E82153D9-9B51-4532-A281-175067815573}"/>
              </a:ext>
            </a:extLst>
          </p:cNvPr>
          <p:cNvSpPr/>
          <p:nvPr/>
        </p:nvSpPr>
        <p:spPr>
          <a:xfrm>
            <a:off x="0" y="6460435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883">
              <a:defRPr/>
            </a:pPr>
            <a:r>
              <a:rPr lang="da-DK" noProof="1">
                <a:solidFill>
                  <a:srgbClr val="FFFFFF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Unit – 9: Pipeline &amp; Vector Processing                                                        Amritsar Group Of Colleges</a:t>
            </a:r>
          </a:p>
        </p:txBody>
      </p:sp>
    </p:spTree>
    <p:extLst>
      <p:ext uri="{BB962C8B-B14F-4D97-AF65-F5344CB8AC3E}">
        <p14:creationId xmlns:p14="http://schemas.microsoft.com/office/powerpoint/2010/main" val="315943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12" grpId="0" animBg="1"/>
      <p:bldP spid="19" grpId="0" animBg="1"/>
      <p:bldP spid="23" grpId="0" animBg="1"/>
      <p:bldP spid="30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35637</TotalTime>
  <Words>1536</Words>
  <Application>Microsoft Office PowerPoint</Application>
  <PresentationFormat>On-screen Show (4:3)</PresentationFormat>
  <Paragraphs>335</Paragraphs>
  <Slides>27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Algerian</vt:lpstr>
      <vt:lpstr>Arial</vt:lpstr>
      <vt:lpstr>Calibri</vt:lpstr>
      <vt:lpstr>Cambria Math</vt:lpstr>
      <vt:lpstr>Monotype Sorts</vt:lpstr>
      <vt:lpstr>Open Sans Extrabold</vt:lpstr>
      <vt:lpstr>Open Sans Semibold</vt:lpstr>
      <vt:lpstr>Times New Roman</vt:lpstr>
      <vt:lpstr>Wingdings</vt:lpstr>
      <vt:lpstr>Office Theme</vt:lpstr>
      <vt:lpstr>VISIO</vt:lpstr>
      <vt:lpstr>수식</vt:lpstr>
      <vt:lpstr>PowerPoint Presentation</vt:lpstr>
      <vt:lpstr>Topics to be covered</vt:lpstr>
      <vt:lpstr>Parallel Processing</vt:lpstr>
      <vt:lpstr>Parallel Processing</vt:lpstr>
      <vt:lpstr>Multiple Functional Unit :  Separate the execution unit into eight functional units operating in parallel</vt:lpstr>
      <vt:lpstr>Parallel Processing Computers</vt:lpstr>
      <vt:lpstr>Pipelining</vt:lpstr>
      <vt:lpstr>Pipelining</vt:lpstr>
      <vt:lpstr>Pipelining example</vt:lpstr>
      <vt:lpstr>PowerPoint Presentation</vt:lpstr>
      <vt:lpstr>Pipelining</vt:lpstr>
      <vt:lpstr>PowerPoint Presentation</vt:lpstr>
      <vt:lpstr>Speedup</vt:lpstr>
      <vt:lpstr>Arithmetic Pipeline</vt:lpstr>
      <vt:lpstr>Arithmetic Pipeline</vt:lpstr>
      <vt:lpstr>Example of Arithmetic Pipeline</vt:lpstr>
      <vt:lpstr>Example of Arithmetic Pipeline</vt:lpstr>
      <vt:lpstr>Example of Arithmetic Pipeline</vt:lpstr>
      <vt:lpstr>PowerPoint Presentation</vt:lpstr>
      <vt:lpstr>Instruction Pipeline</vt:lpstr>
      <vt:lpstr>Instruction Pipeline</vt:lpstr>
      <vt:lpstr>Instruction Pipeline</vt:lpstr>
      <vt:lpstr>Four segment CPU pipeline</vt:lpstr>
      <vt:lpstr>Space-time Diagram</vt:lpstr>
      <vt:lpstr>Space-time Diagram</vt:lpstr>
      <vt:lpstr>Pipeline Conflict</vt:lpstr>
      <vt:lpstr>Data Dependency</vt:lpstr>
    </vt:vector>
  </TitlesOfParts>
  <Company>Darshan Institute of Engg. &amp; Tech.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Er Pavitar</cp:lastModifiedBy>
  <cp:revision>1737</cp:revision>
  <dcterms:created xsi:type="dcterms:W3CDTF">2013-05-17T03:00:03Z</dcterms:created>
  <dcterms:modified xsi:type="dcterms:W3CDTF">2021-11-17T04:56:41Z</dcterms:modified>
</cp:coreProperties>
</file>