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59" r:id="rId7"/>
    <p:sldId id="258"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21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A6686E-09B1-C760-DC34-EC03CAF7F47E}"/>
              </a:ext>
            </a:extLst>
          </p:cNvPr>
          <p:cNvSpPr txBox="1"/>
          <p:nvPr/>
        </p:nvSpPr>
        <p:spPr>
          <a:xfrm>
            <a:off x="914400" y="2090056"/>
            <a:ext cx="10972800" cy="2360005"/>
          </a:xfrm>
          <a:prstGeom prst="rect">
            <a:avLst/>
          </a:prstGeom>
          <a:noFill/>
        </p:spPr>
        <p:txBody>
          <a:bodyPr wrap="square" rtlCol="0">
            <a:spAutoFit/>
          </a:bodyPr>
          <a:lstStyle/>
          <a:p>
            <a:pPr>
              <a:lnSpc>
                <a:spcPct val="200000"/>
              </a:lnSpc>
            </a:pPr>
            <a:r>
              <a:rPr lang="en-IN" sz="4000" b="1" i="1" dirty="0">
                <a:effectLst>
                  <a:outerShdw blurRad="38100" dist="38100" dir="2700000" algn="tl">
                    <a:srgbClr val="000000">
                      <a:alpha val="43137"/>
                    </a:srgbClr>
                  </a:outerShdw>
                </a:effectLst>
              </a:rPr>
              <a:t>“TO SIMULATE THE PRIORITY </a:t>
            </a:r>
          </a:p>
          <a:p>
            <a:pPr>
              <a:lnSpc>
                <a:spcPct val="200000"/>
              </a:lnSpc>
            </a:pPr>
            <a:r>
              <a:rPr lang="en-IN" sz="4000" b="1" i="1" dirty="0">
                <a:effectLst>
                  <a:outerShdw blurRad="38100" dist="38100" dir="2700000" algn="tl">
                    <a:srgbClr val="000000">
                      <a:alpha val="43137"/>
                    </a:srgbClr>
                  </a:outerShdw>
                </a:effectLst>
              </a:rPr>
              <a:t>               CPU SCHEDULING ALGORITHMS”</a:t>
            </a:r>
            <a:endParaRPr lang="en-IN" sz="40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9BC876A1-2444-A10F-9A88-2BC6C11B7186}"/>
              </a:ext>
            </a:extLst>
          </p:cNvPr>
          <p:cNvSpPr txBox="1"/>
          <p:nvPr/>
        </p:nvSpPr>
        <p:spPr>
          <a:xfrm>
            <a:off x="10535920" y="193040"/>
            <a:ext cx="508000" cy="707886"/>
          </a:xfrm>
          <a:prstGeom prst="rect">
            <a:avLst/>
          </a:prstGeom>
          <a:noFill/>
        </p:spPr>
        <p:txBody>
          <a:bodyPr wrap="square" rtlCol="0">
            <a:spAutoFit/>
          </a:bodyPr>
          <a:lstStyle/>
          <a:p>
            <a:r>
              <a:rPr lang="en-IN" sz="4000" dirty="0">
                <a:solidFill>
                  <a:schemeClr val="bg1"/>
                </a:solidFill>
              </a:rPr>
              <a:t>1</a:t>
            </a:r>
          </a:p>
        </p:txBody>
      </p:sp>
    </p:spTree>
    <p:extLst>
      <p:ext uri="{BB962C8B-B14F-4D97-AF65-F5344CB8AC3E}">
        <p14:creationId xmlns:p14="http://schemas.microsoft.com/office/powerpoint/2010/main" val="73999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82989-8B5E-064D-6943-824CD16AD37B}"/>
              </a:ext>
            </a:extLst>
          </p:cNvPr>
          <p:cNvSpPr txBox="1"/>
          <p:nvPr/>
        </p:nvSpPr>
        <p:spPr>
          <a:xfrm>
            <a:off x="3605347" y="618308"/>
            <a:ext cx="3971109" cy="646331"/>
          </a:xfrm>
          <a:prstGeom prst="rect">
            <a:avLst/>
          </a:prstGeom>
          <a:noFill/>
        </p:spPr>
        <p:txBody>
          <a:bodyPr wrap="square" rtlCol="0">
            <a:spAutoFit/>
          </a:bodyPr>
          <a:lstStyle/>
          <a:p>
            <a:r>
              <a:rPr lang="en-US" sz="3600" b="1" u="sng" dirty="0"/>
              <a:t>TEAM  MEMBERS </a:t>
            </a:r>
            <a:endParaRPr lang="en-IN" sz="3600" b="1" u="sng" dirty="0"/>
          </a:p>
        </p:txBody>
      </p:sp>
      <p:sp>
        <p:nvSpPr>
          <p:cNvPr id="3" name="TextBox 2">
            <a:extLst>
              <a:ext uri="{FF2B5EF4-FFF2-40B4-BE49-F238E27FC236}">
                <a16:creationId xmlns:a16="http://schemas.microsoft.com/office/drawing/2014/main" id="{29D6A657-7373-7EF1-F77B-69A554ABF1A9}"/>
              </a:ext>
            </a:extLst>
          </p:cNvPr>
          <p:cNvSpPr txBox="1"/>
          <p:nvPr/>
        </p:nvSpPr>
        <p:spPr>
          <a:xfrm>
            <a:off x="10511246" y="264365"/>
            <a:ext cx="566057" cy="707886"/>
          </a:xfrm>
          <a:prstGeom prst="rect">
            <a:avLst/>
          </a:prstGeom>
          <a:noFill/>
        </p:spPr>
        <p:txBody>
          <a:bodyPr wrap="square" rtlCol="0">
            <a:spAutoFit/>
          </a:bodyPr>
          <a:lstStyle/>
          <a:p>
            <a:r>
              <a:rPr lang="en-US" sz="4000" dirty="0">
                <a:solidFill>
                  <a:schemeClr val="bg1"/>
                </a:solidFill>
              </a:rPr>
              <a:t>2</a:t>
            </a:r>
            <a:endParaRPr lang="en-IN" sz="4000" dirty="0">
              <a:solidFill>
                <a:schemeClr val="bg1"/>
              </a:solidFill>
            </a:endParaRPr>
          </a:p>
        </p:txBody>
      </p:sp>
      <p:sp>
        <p:nvSpPr>
          <p:cNvPr id="5" name="TextBox 4">
            <a:extLst>
              <a:ext uri="{FF2B5EF4-FFF2-40B4-BE49-F238E27FC236}">
                <a16:creationId xmlns:a16="http://schemas.microsoft.com/office/drawing/2014/main" id="{6606899F-4112-B1C5-6896-D652D8FEA3FA}"/>
              </a:ext>
            </a:extLst>
          </p:cNvPr>
          <p:cNvSpPr txBox="1"/>
          <p:nvPr/>
        </p:nvSpPr>
        <p:spPr>
          <a:xfrm>
            <a:off x="2290353" y="2368843"/>
            <a:ext cx="7849069" cy="2031325"/>
          </a:xfrm>
          <a:prstGeom prst="rect">
            <a:avLst/>
          </a:prstGeom>
          <a:noFill/>
        </p:spPr>
        <p:txBody>
          <a:bodyPr wrap="square" rtlCol="0">
            <a:spAutoFit/>
          </a:bodyPr>
          <a:lstStyle/>
          <a:p>
            <a:r>
              <a:rPr lang="en-US" b="1" dirty="0"/>
              <a:t>Sanjay Kumar Sah(2000193):- testing connection between vs code</a:t>
            </a:r>
          </a:p>
          <a:p>
            <a:endParaRPr lang="en-US" b="1" dirty="0"/>
          </a:p>
          <a:p>
            <a:r>
              <a:rPr lang="en-US" b="1" dirty="0" err="1"/>
              <a:t>Shahil</a:t>
            </a:r>
            <a:r>
              <a:rPr lang="en-US" b="1" dirty="0"/>
              <a:t> Kumar(2000196):-  Coding in C++</a:t>
            </a:r>
          </a:p>
          <a:p>
            <a:endParaRPr lang="en-US" b="1" dirty="0"/>
          </a:p>
          <a:p>
            <a:r>
              <a:rPr lang="en-US" b="1" dirty="0"/>
              <a:t>Siddharth Kumar </a:t>
            </a:r>
            <a:r>
              <a:rPr lang="en-US" b="1" dirty="0" err="1"/>
              <a:t>Sonu</a:t>
            </a:r>
            <a:r>
              <a:rPr lang="en-US" b="1" dirty="0"/>
              <a:t>(2000206):- providing security aids to project</a:t>
            </a:r>
          </a:p>
          <a:p>
            <a:endParaRPr lang="en-US" b="1" dirty="0"/>
          </a:p>
          <a:p>
            <a:r>
              <a:rPr lang="en-US" b="1" dirty="0" err="1"/>
              <a:t>Sumit</a:t>
            </a:r>
            <a:r>
              <a:rPr lang="en-US" b="1" dirty="0"/>
              <a:t> Kumar </a:t>
            </a:r>
            <a:r>
              <a:rPr lang="en-US" b="1" dirty="0" err="1"/>
              <a:t>Giri</a:t>
            </a:r>
            <a:r>
              <a:rPr lang="en-US" b="1" dirty="0"/>
              <a:t>(2000213):- Testing and fixing errors in whole project</a:t>
            </a:r>
          </a:p>
        </p:txBody>
      </p:sp>
    </p:spTree>
    <p:extLst>
      <p:ext uri="{BB962C8B-B14F-4D97-AF65-F5344CB8AC3E}">
        <p14:creationId xmlns:p14="http://schemas.microsoft.com/office/powerpoint/2010/main" val="301284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2C39-2F9F-3691-A0B2-29A9BB682081}"/>
              </a:ext>
            </a:extLst>
          </p:cNvPr>
          <p:cNvSpPr>
            <a:spLocks noGrp="1"/>
          </p:cNvSpPr>
          <p:nvPr>
            <p:ph type="title"/>
          </p:nvPr>
        </p:nvSpPr>
        <p:spPr>
          <a:xfrm>
            <a:off x="889180" y="637913"/>
            <a:ext cx="9404723" cy="1400530"/>
          </a:xfrm>
        </p:spPr>
        <p:txBody>
          <a:bodyPr/>
          <a:lstStyle/>
          <a:p>
            <a:r>
              <a:rPr lang="en-IN" sz="3600" b="1" u="sng" dirty="0"/>
              <a:t>Topics discussed in this presentation</a:t>
            </a:r>
          </a:p>
        </p:txBody>
      </p:sp>
      <p:sp>
        <p:nvSpPr>
          <p:cNvPr id="7" name="TextBox 6">
            <a:extLst>
              <a:ext uri="{FF2B5EF4-FFF2-40B4-BE49-F238E27FC236}">
                <a16:creationId xmlns:a16="http://schemas.microsoft.com/office/drawing/2014/main" id="{A32FFB15-37D6-7033-6295-8A78441DE309}"/>
              </a:ext>
            </a:extLst>
          </p:cNvPr>
          <p:cNvSpPr txBox="1"/>
          <p:nvPr/>
        </p:nvSpPr>
        <p:spPr>
          <a:xfrm>
            <a:off x="2454801" y="2199190"/>
            <a:ext cx="6273479" cy="1384995"/>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Introduction about project</a:t>
            </a:r>
          </a:p>
          <a:p>
            <a:pPr marL="285750" indent="-285750">
              <a:buFont typeface="Wingdings" panose="05000000000000000000" pitchFamily="2" charset="2"/>
              <a:buChar char="Ø"/>
            </a:pPr>
            <a:r>
              <a:rPr lang="en-IN" sz="2800" dirty="0"/>
              <a:t>Project features</a:t>
            </a:r>
          </a:p>
          <a:p>
            <a:pPr marL="285750" indent="-285750">
              <a:buFont typeface="Wingdings" panose="05000000000000000000" pitchFamily="2" charset="2"/>
              <a:buChar char="Ø"/>
            </a:pPr>
            <a:r>
              <a:rPr lang="en-IN" sz="2800" dirty="0"/>
              <a:t>Project Description</a:t>
            </a:r>
          </a:p>
        </p:txBody>
      </p:sp>
      <p:sp>
        <p:nvSpPr>
          <p:cNvPr id="8" name="TextBox 7">
            <a:extLst>
              <a:ext uri="{FF2B5EF4-FFF2-40B4-BE49-F238E27FC236}">
                <a16:creationId xmlns:a16="http://schemas.microsoft.com/office/drawing/2014/main" id="{AC63301C-F5BE-FBAD-1A82-7C7F5E4F659D}"/>
              </a:ext>
            </a:extLst>
          </p:cNvPr>
          <p:cNvSpPr txBox="1"/>
          <p:nvPr/>
        </p:nvSpPr>
        <p:spPr>
          <a:xfrm>
            <a:off x="10521387" y="312516"/>
            <a:ext cx="520861" cy="707886"/>
          </a:xfrm>
          <a:prstGeom prst="rect">
            <a:avLst/>
          </a:prstGeom>
          <a:noFill/>
        </p:spPr>
        <p:txBody>
          <a:bodyPr wrap="square" rtlCol="0">
            <a:spAutoFit/>
          </a:bodyPr>
          <a:lstStyle/>
          <a:p>
            <a:r>
              <a:rPr lang="en-IN" sz="4000" dirty="0">
                <a:solidFill>
                  <a:schemeClr val="bg1"/>
                </a:solidFill>
              </a:rPr>
              <a:t>3</a:t>
            </a:r>
          </a:p>
        </p:txBody>
      </p:sp>
    </p:spTree>
    <p:extLst>
      <p:ext uri="{BB962C8B-B14F-4D97-AF65-F5344CB8AC3E}">
        <p14:creationId xmlns:p14="http://schemas.microsoft.com/office/powerpoint/2010/main" val="260278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3ACC-EE3C-AC9D-C0E7-986E605069D0}"/>
              </a:ext>
            </a:extLst>
          </p:cNvPr>
          <p:cNvSpPr>
            <a:spLocks noGrp="1"/>
          </p:cNvSpPr>
          <p:nvPr>
            <p:ph type="title"/>
          </p:nvPr>
        </p:nvSpPr>
        <p:spPr>
          <a:xfrm>
            <a:off x="1847388" y="464293"/>
            <a:ext cx="7738787" cy="1400530"/>
          </a:xfrm>
        </p:spPr>
        <p:txBody>
          <a:bodyPr/>
          <a:lstStyle/>
          <a:p>
            <a:r>
              <a:rPr lang="en-IN" sz="3600" b="1" u="sng" dirty="0"/>
              <a:t>Introduction about project</a:t>
            </a:r>
            <a:br>
              <a:rPr lang="en-IN" sz="4400" dirty="0"/>
            </a:br>
            <a:endParaRPr lang="en-IN" dirty="0"/>
          </a:p>
        </p:txBody>
      </p:sp>
      <p:sp>
        <p:nvSpPr>
          <p:cNvPr id="4" name="TextBox 3">
            <a:extLst>
              <a:ext uri="{FF2B5EF4-FFF2-40B4-BE49-F238E27FC236}">
                <a16:creationId xmlns:a16="http://schemas.microsoft.com/office/drawing/2014/main" id="{BABCC985-40B1-B19A-979F-D41681BC26FC}"/>
              </a:ext>
            </a:extLst>
          </p:cNvPr>
          <p:cNvSpPr txBox="1"/>
          <p:nvPr/>
        </p:nvSpPr>
        <p:spPr>
          <a:xfrm>
            <a:off x="1166818" y="2875627"/>
            <a:ext cx="8241175" cy="1015663"/>
          </a:xfrm>
          <a:prstGeom prst="rect">
            <a:avLst/>
          </a:prstGeom>
          <a:noFill/>
        </p:spPr>
        <p:txBody>
          <a:bodyPr wrap="square" rtlCol="0">
            <a:spAutoFit/>
          </a:bodyPr>
          <a:lstStyle/>
          <a:p>
            <a:r>
              <a:rPr lang="en-IN" sz="2000" dirty="0">
                <a:effectLst/>
                <a:latin typeface="Times New Roman" panose="02020603050405020304" pitchFamily="18" charset="0"/>
                <a:ea typeface="Times New Roman" panose="02020603050405020304" pitchFamily="18" charset="0"/>
              </a:rPr>
              <a:t>Priority scheduling is one of the most common scheduling algorithms in batch      systems. Each process is assigned a priority.   Process with the highest priority is to be executed first and so on.</a:t>
            </a:r>
            <a:endParaRPr lang="en-IN" sz="2000" dirty="0"/>
          </a:p>
        </p:txBody>
      </p:sp>
      <p:sp>
        <p:nvSpPr>
          <p:cNvPr id="5" name="TextBox 4">
            <a:extLst>
              <a:ext uri="{FF2B5EF4-FFF2-40B4-BE49-F238E27FC236}">
                <a16:creationId xmlns:a16="http://schemas.microsoft.com/office/drawing/2014/main" id="{971D4FD9-D8D0-1BC3-DAFE-CA1346136CBC}"/>
              </a:ext>
            </a:extLst>
          </p:cNvPr>
          <p:cNvSpPr txBox="1"/>
          <p:nvPr/>
        </p:nvSpPr>
        <p:spPr>
          <a:xfrm>
            <a:off x="1166818" y="4109911"/>
            <a:ext cx="8345347" cy="1064009"/>
          </a:xfrm>
          <a:prstGeom prst="rect">
            <a:avLst/>
          </a:prstGeom>
          <a:noFill/>
        </p:spPr>
        <p:txBody>
          <a:bodyPr wrap="square" rtlCol="0">
            <a:spAutoFit/>
          </a:bodyPr>
          <a:lstStyle/>
          <a:p>
            <a:pPr>
              <a:lnSpc>
                <a:spcPct val="107000"/>
              </a:lnSpc>
              <a:spcAft>
                <a:spcPts val="25"/>
              </a:spcAft>
            </a:pPr>
            <a:r>
              <a:rPr lang="en-IN" sz="2000" dirty="0">
                <a:effectLst/>
                <a:latin typeface="Times New Roman" panose="02020603050405020304" pitchFamily="18" charset="0"/>
                <a:ea typeface="Times New Roman" panose="02020603050405020304" pitchFamily="18" charset="0"/>
              </a:rPr>
              <a:t>Processes with the same priority are executed on first come first served basis. Priority can be decided based on memory requirements, time requirements or any other resource requirement.</a:t>
            </a:r>
            <a:endParaRPr lang="en-IN" sz="20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EF126F8A-AF84-2536-2685-E18C37A6D27A}"/>
              </a:ext>
            </a:extLst>
          </p:cNvPr>
          <p:cNvSpPr txBox="1"/>
          <p:nvPr/>
        </p:nvSpPr>
        <p:spPr>
          <a:xfrm>
            <a:off x="1157580" y="1942387"/>
            <a:ext cx="6893835" cy="714619"/>
          </a:xfrm>
          <a:prstGeom prst="rect">
            <a:avLst/>
          </a:prstGeom>
          <a:noFill/>
        </p:spPr>
        <p:txBody>
          <a:bodyPr wrap="square" rtlCol="0">
            <a:spAutoFit/>
          </a:bodyPr>
          <a:lstStyle/>
          <a:p>
            <a:pPr>
              <a:lnSpc>
                <a:spcPct val="200000"/>
              </a:lnSpc>
            </a:pPr>
            <a:r>
              <a:rPr lang="en-IN" sz="2400" u="sng" dirty="0">
                <a:effectLst>
                  <a:outerShdw blurRad="38100" dist="38100" dir="2700000" algn="tl">
                    <a:srgbClr val="000000">
                      <a:alpha val="43137"/>
                    </a:srgbClr>
                  </a:outerShdw>
                </a:effectLst>
              </a:rPr>
              <a:t>PRIORITY  CPU SCHEDULING  ALGORITHMS</a:t>
            </a:r>
            <a:endParaRPr lang="en-IN" sz="2400" u="sng" dirty="0"/>
          </a:p>
        </p:txBody>
      </p:sp>
      <p:sp>
        <p:nvSpPr>
          <p:cNvPr id="7" name="TextBox 6">
            <a:extLst>
              <a:ext uri="{FF2B5EF4-FFF2-40B4-BE49-F238E27FC236}">
                <a16:creationId xmlns:a16="http://schemas.microsoft.com/office/drawing/2014/main" id="{94FEC8EE-8543-698D-ACF6-D2897E558B9A}"/>
              </a:ext>
            </a:extLst>
          </p:cNvPr>
          <p:cNvSpPr txBox="1"/>
          <p:nvPr/>
        </p:nvSpPr>
        <p:spPr>
          <a:xfrm>
            <a:off x="10544537" y="243068"/>
            <a:ext cx="486136" cy="707886"/>
          </a:xfrm>
          <a:prstGeom prst="rect">
            <a:avLst/>
          </a:prstGeom>
          <a:noFill/>
        </p:spPr>
        <p:txBody>
          <a:bodyPr wrap="square" rtlCol="0">
            <a:spAutoFit/>
          </a:bodyPr>
          <a:lstStyle/>
          <a:p>
            <a:r>
              <a:rPr lang="en-IN" sz="4000" dirty="0">
                <a:solidFill>
                  <a:schemeClr val="bg1"/>
                </a:solidFill>
              </a:rPr>
              <a:t>4</a:t>
            </a:r>
          </a:p>
        </p:txBody>
      </p:sp>
    </p:spTree>
    <p:extLst>
      <p:ext uri="{BB962C8B-B14F-4D97-AF65-F5344CB8AC3E}">
        <p14:creationId xmlns:p14="http://schemas.microsoft.com/office/powerpoint/2010/main" val="51763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6007CD-A550-F780-C2F4-7321EA03C775}"/>
              </a:ext>
            </a:extLst>
          </p:cNvPr>
          <p:cNvSpPr txBox="1"/>
          <p:nvPr/>
        </p:nvSpPr>
        <p:spPr>
          <a:xfrm>
            <a:off x="1192192" y="289367"/>
            <a:ext cx="5324354" cy="584775"/>
          </a:xfrm>
          <a:prstGeom prst="rect">
            <a:avLst/>
          </a:prstGeom>
          <a:noFill/>
        </p:spPr>
        <p:txBody>
          <a:bodyPr wrap="square" rtlCol="0">
            <a:spAutoFit/>
          </a:bodyPr>
          <a:lstStyle/>
          <a:p>
            <a:r>
              <a:rPr lang="en-IN" sz="3200" dirty="0"/>
              <a:t>PRIORITY SCHEDULING</a:t>
            </a:r>
          </a:p>
        </p:txBody>
      </p:sp>
      <p:sp>
        <p:nvSpPr>
          <p:cNvPr id="7" name="TextBox 6">
            <a:extLst>
              <a:ext uri="{FF2B5EF4-FFF2-40B4-BE49-F238E27FC236}">
                <a16:creationId xmlns:a16="http://schemas.microsoft.com/office/drawing/2014/main" id="{303606C5-507E-2D68-B530-DD642FA2EC6D}"/>
              </a:ext>
            </a:extLst>
          </p:cNvPr>
          <p:cNvSpPr txBox="1"/>
          <p:nvPr/>
        </p:nvSpPr>
        <p:spPr>
          <a:xfrm>
            <a:off x="844952" y="1435260"/>
            <a:ext cx="9965803" cy="3477875"/>
          </a:xfrm>
          <a:prstGeom prst="rect">
            <a:avLst/>
          </a:prstGeom>
          <a:noFill/>
        </p:spPr>
        <p:txBody>
          <a:bodyPr wrap="square">
            <a:spAutoFit/>
          </a:bodyPr>
          <a:lstStyle/>
          <a:p>
            <a:r>
              <a:rPr lang="en-US" sz="2000" dirty="0"/>
              <a:t>In priority scheduling, here is a priority number assigned to each process</a:t>
            </a:r>
          </a:p>
          <a:p>
            <a:endParaRPr lang="en-US" sz="2000" dirty="0"/>
          </a:p>
          <a:p>
            <a:r>
              <a:rPr lang="en-US" sz="2000" dirty="0"/>
              <a:t>                  There are two types of priority scheduling algorithm </a:t>
            </a:r>
          </a:p>
          <a:p>
            <a:endParaRPr lang="en-US" sz="2000" dirty="0"/>
          </a:p>
          <a:p>
            <a:r>
              <a:rPr lang="en-US" sz="2000" dirty="0"/>
              <a:t>                     *  Preemptive</a:t>
            </a:r>
          </a:p>
          <a:p>
            <a:r>
              <a:rPr lang="en-US" sz="2000" dirty="0"/>
              <a:t>                     *  Non-preemptive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Note:-   If the priority number doesn't change itself through the Process. It is </a:t>
            </a:r>
          </a:p>
          <a:p>
            <a:r>
              <a:rPr lang="en-US" sz="2000" dirty="0"/>
              <a:t>                  called static priority while keeps changing itself at regular interval ,it is </a:t>
            </a:r>
          </a:p>
          <a:p>
            <a:r>
              <a:rPr lang="en-US" sz="2000" dirty="0"/>
              <a:t>                  dynamic priority.</a:t>
            </a:r>
            <a:endParaRPr lang="en-IN" sz="2000" dirty="0"/>
          </a:p>
        </p:txBody>
      </p:sp>
      <p:sp>
        <p:nvSpPr>
          <p:cNvPr id="8" name="TextBox 7">
            <a:extLst>
              <a:ext uri="{FF2B5EF4-FFF2-40B4-BE49-F238E27FC236}">
                <a16:creationId xmlns:a16="http://schemas.microsoft.com/office/drawing/2014/main" id="{DFAFBA3B-9C9F-BEC5-B0F4-B85A4DABFBF8}"/>
              </a:ext>
            </a:extLst>
          </p:cNvPr>
          <p:cNvSpPr txBox="1"/>
          <p:nvPr/>
        </p:nvSpPr>
        <p:spPr>
          <a:xfrm>
            <a:off x="10567686" y="289367"/>
            <a:ext cx="432122" cy="707886"/>
          </a:xfrm>
          <a:prstGeom prst="rect">
            <a:avLst/>
          </a:prstGeom>
          <a:noFill/>
        </p:spPr>
        <p:txBody>
          <a:bodyPr wrap="square" rtlCol="0">
            <a:spAutoFit/>
          </a:bodyPr>
          <a:lstStyle/>
          <a:p>
            <a:r>
              <a:rPr lang="en-IN" sz="4000" dirty="0">
                <a:solidFill>
                  <a:schemeClr val="bg1"/>
                </a:solidFill>
              </a:rPr>
              <a:t>5</a:t>
            </a:r>
          </a:p>
        </p:txBody>
      </p:sp>
    </p:spTree>
    <p:extLst>
      <p:ext uri="{BB962C8B-B14F-4D97-AF65-F5344CB8AC3E}">
        <p14:creationId xmlns:p14="http://schemas.microsoft.com/office/powerpoint/2010/main" val="298297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337EE5-6806-4B29-F087-52C17E6AEA3E}"/>
              </a:ext>
            </a:extLst>
          </p:cNvPr>
          <p:cNvSpPr>
            <a:spLocks noGrp="1"/>
          </p:cNvSpPr>
          <p:nvPr>
            <p:ph type="title"/>
          </p:nvPr>
        </p:nvSpPr>
        <p:spPr>
          <a:xfrm>
            <a:off x="3861050" y="302247"/>
            <a:ext cx="4469899" cy="808923"/>
          </a:xfrm>
        </p:spPr>
        <p:txBody>
          <a:bodyPr/>
          <a:lstStyle/>
          <a:p>
            <a:pPr marL="285750" indent="-285750"/>
            <a:r>
              <a:rPr lang="en-IN" sz="3600" b="1" u="sng" dirty="0"/>
              <a:t>Project features</a:t>
            </a:r>
          </a:p>
        </p:txBody>
      </p:sp>
      <p:sp>
        <p:nvSpPr>
          <p:cNvPr id="7" name="TextBox 6">
            <a:extLst>
              <a:ext uri="{FF2B5EF4-FFF2-40B4-BE49-F238E27FC236}">
                <a16:creationId xmlns:a16="http://schemas.microsoft.com/office/drawing/2014/main" id="{D8383C44-10D7-3383-1C86-875055A6EA23}"/>
              </a:ext>
            </a:extLst>
          </p:cNvPr>
          <p:cNvSpPr txBox="1"/>
          <p:nvPr/>
        </p:nvSpPr>
        <p:spPr>
          <a:xfrm>
            <a:off x="10498238" y="302247"/>
            <a:ext cx="544010" cy="707886"/>
          </a:xfrm>
          <a:prstGeom prst="rect">
            <a:avLst/>
          </a:prstGeom>
          <a:noFill/>
        </p:spPr>
        <p:txBody>
          <a:bodyPr wrap="square" rtlCol="0">
            <a:spAutoFit/>
          </a:bodyPr>
          <a:lstStyle/>
          <a:p>
            <a:r>
              <a:rPr lang="en-IN" sz="4000" dirty="0">
                <a:solidFill>
                  <a:schemeClr val="bg1"/>
                </a:solidFill>
              </a:rPr>
              <a:t>6</a:t>
            </a:r>
          </a:p>
        </p:txBody>
      </p:sp>
      <p:sp>
        <p:nvSpPr>
          <p:cNvPr id="9" name="TextBox 8">
            <a:extLst>
              <a:ext uri="{FF2B5EF4-FFF2-40B4-BE49-F238E27FC236}">
                <a16:creationId xmlns:a16="http://schemas.microsoft.com/office/drawing/2014/main" id="{36D7D3EA-DA4C-8752-D3F0-FA5AF409CA33}"/>
              </a:ext>
            </a:extLst>
          </p:cNvPr>
          <p:cNvSpPr txBox="1"/>
          <p:nvPr/>
        </p:nvSpPr>
        <p:spPr>
          <a:xfrm>
            <a:off x="497712" y="925975"/>
            <a:ext cx="10000526" cy="5418881"/>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6FFFF7C7-3BF2-8B40-B345-F7B3575B256C}"/>
              </a:ext>
            </a:extLst>
          </p:cNvPr>
          <p:cNvSpPr txBox="1"/>
          <p:nvPr/>
        </p:nvSpPr>
        <p:spPr>
          <a:xfrm>
            <a:off x="497712" y="1625422"/>
            <a:ext cx="10463513" cy="3046988"/>
          </a:xfrm>
          <a:prstGeom prst="rect">
            <a:avLst/>
          </a:prstGeom>
          <a:noFill/>
        </p:spPr>
        <p:txBody>
          <a:bodyPr wrap="square" rtlCol="0">
            <a:spAutoFit/>
          </a:bodyPr>
          <a:lstStyle/>
          <a:p>
            <a:r>
              <a:rPr lang="en-US" dirty="0"/>
              <a:t>•   </a:t>
            </a:r>
            <a:r>
              <a:rPr lang="en-US" sz="2400" dirty="0"/>
              <a:t>Highly Secured</a:t>
            </a:r>
          </a:p>
          <a:p>
            <a:r>
              <a:rPr lang="en-US" sz="2400" dirty="0"/>
              <a:t>•  Highly Efficient</a:t>
            </a:r>
          </a:p>
          <a:p>
            <a:r>
              <a:rPr lang="en-US" sz="2400" dirty="0"/>
              <a:t>•  Highly Attractive</a:t>
            </a:r>
          </a:p>
          <a:p>
            <a:r>
              <a:rPr lang="en-US" sz="2400" dirty="0"/>
              <a:t>•  Provides systematic arrangement of large </a:t>
            </a:r>
            <a:r>
              <a:rPr lang="en-US" sz="2400" dirty="0" err="1"/>
              <a:t>Datas</a:t>
            </a:r>
            <a:endParaRPr lang="en-US" sz="2400" dirty="0"/>
          </a:p>
          <a:p>
            <a:r>
              <a:rPr lang="en-US" sz="2400" dirty="0"/>
              <a:t>•  Maximum Throughput Provides High End user Experience</a:t>
            </a:r>
          </a:p>
          <a:p>
            <a:r>
              <a:rPr lang="en-US" sz="2400" dirty="0"/>
              <a:t>•  Not allow access to Unauthorized user</a:t>
            </a:r>
          </a:p>
          <a:p>
            <a:r>
              <a:rPr lang="en-US" sz="2400" dirty="0"/>
              <a:t>•  Provides Fast output with compatibility to user </a:t>
            </a:r>
          </a:p>
          <a:p>
            <a:r>
              <a:rPr lang="en-US" sz="2400" dirty="0"/>
              <a:t>•  Calculates turnaround time and waiting time in fraction of time </a:t>
            </a:r>
            <a:endParaRPr lang="en-IN" sz="2400" dirty="0"/>
          </a:p>
        </p:txBody>
      </p:sp>
    </p:spTree>
    <p:extLst>
      <p:ext uri="{BB962C8B-B14F-4D97-AF65-F5344CB8AC3E}">
        <p14:creationId xmlns:p14="http://schemas.microsoft.com/office/powerpoint/2010/main" val="289830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C8F0FE-7C31-1A02-76DD-B70F9D228795}"/>
              </a:ext>
            </a:extLst>
          </p:cNvPr>
          <p:cNvSpPr>
            <a:spLocks noGrp="1"/>
          </p:cNvSpPr>
          <p:nvPr>
            <p:ph type="subTitle" idx="1"/>
          </p:nvPr>
        </p:nvSpPr>
        <p:spPr>
          <a:xfrm>
            <a:off x="3474670" y="471598"/>
            <a:ext cx="5242660" cy="790043"/>
          </a:xfrm>
        </p:spPr>
        <p:txBody>
          <a:bodyPr>
            <a:normAutofit/>
          </a:bodyPr>
          <a:lstStyle/>
          <a:p>
            <a:r>
              <a:rPr lang="en-IN" sz="3600" b="1" u="sng" dirty="0">
                <a:solidFill>
                  <a:schemeClr val="tx1"/>
                </a:solidFill>
              </a:rPr>
              <a:t>Project </a:t>
            </a:r>
            <a:r>
              <a:rPr lang="en-IN" sz="3600" b="1" u="sng" dirty="0" err="1">
                <a:solidFill>
                  <a:schemeClr val="tx1"/>
                </a:solidFill>
              </a:rPr>
              <a:t>DescriPtion</a:t>
            </a:r>
            <a:endParaRPr lang="en-IN" sz="3600" b="1" u="sng" dirty="0">
              <a:solidFill>
                <a:schemeClr val="tx1"/>
              </a:solidFill>
            </a:endParaRPr>
          </a:p>
          <a:p>
            <a:endParaRPr lang="en-IN" dirty="0"/>
          </a:p>
        </p:txBody>
      </p:sp>
      <p:sp>
        <p:nvSpPr>
          <p:cNvPr id="4" name="TextBox 3">
            <a:extLst>
              <a:ext uri="{FF2B5EF4-FFF2-40B4-BE49-F238E27FC236}">
                <a16:creationId xmlns:a16="http://schemas.microsoft.com/office/drawing/2014/main" id="{B5238BCD-95C5-BD02-97AB-1D6318DBC973}"/>
              </a:ext>
            </a:extLst>
          </p:cNvPr>
          <p:cNvSpPr txBox="1"/>
          <p:nvPr/>
        </p:nvSpPr>
        <p:spPr>
          <a:xfrm>
            <a:off x="10544537" y="347241"/>
            <a:ext cx="474562" cy="707886"/>
          </a:xfrm>
          <a:prstGeom prst="rect">
            <a:avLst/>
          </a:prstGeom>
          <a:noFill/>
        </p:spPr>
        <p:txBody>
          <a:bodyPr wrap="square" rtlCol="0">
            <a:spAutoFit/>
          </a:bodyPr>
          <a:lstStyle/>
          <a:p>
            <a:r>
              <a:rPr lang="en-IN" sz="4000" dirty="0">
                <a:solidFill>
                  <a:schemeClr val="bg1"/>
                </a:solidFill>
              </a:rPr>
              <a:t>7</a:t>
            </a:r>
          </a:p>
        </p:txBody>
      </p:sp>
      <p:pic>
        <p:nvPicPr>
          <p:cNvPr id="6" name="Picture 5">
            <a:extLst>
              <a:ext uri="{FF2B5EF4-FFF2-40B4-BE49-F238E27FC236}">
                <a16:creationId xmlns:a16="http://schemas.microsoft.com/office/drawing/2014/main" id="{AF6D724F-1D17-5B29-95F1-055BBF069E4C}"/>
              </a:ext>
            </a:extLst>
          </p:cNvPr>
          <p:cNvPicPr>
            <a:picLocks noChangeAspect="1"/>
          </p:cNvPicPr>
          <p:nvPr/>
        </p:nvPicPr>
        <p:blipFill>
          <a:blip r:embed="rId2"/>
          <a:stretch>
            <a:fillRect/>
          </a:stretch>
        </p:blipFill>
        <p:spPr>
          <a:xfrm>
            <a:off x="6855755" y="2038269"/>
            <a:ext cx="1477680" cy="827746"/>
          </a:xfrm>
          <a:prstGeom prst="rect">
            <a:avLst/>
          </a:prstGeom>
        </p:spPr>
      </p:pic>
      <p:sp>
        <p:nvSpPr>
          <p:cNvPr id="8" name="TextBox 7">
            <a:extLst>
              <a:ext uri="{FF2B5EF4-FFF2-40B4-BE49-F238E27FC236}">
                <a16:creationId xmlns:a16="http://schemas.microsoft.com/office/drawing/2014/main" id="{72E0D7A5-FA17-2CAA-3FC7-B98B5949F4AB}"/>
              </a:ext>
            </a:extLst>
          </p:cNvPr>
          <p:cNvSpPr txBox="1"/>
          <p:nvPr/>
        </p:nvSpPr>
        <p:spPr>
          <a:xfrm>
            <a:off x="971937" y="1247999"/>
            <a:ext cx="5706319" cy="610552"/>
          </a:xfrm>
          <a:prstGeom prst="rect">
            <a:avLst/>
          </a:prstGeom>
          <a:noFill/>
        </p:spPr>
        <p:txBody>
          <a:bodyPr wrap="square" rtlCol="0">
            <a:spAutoFit/>
          </a:bodyPr>
          <a:lstStyle/>
          <a:p>
            <a:pPr>
              <a:lnSpc>
                <a:spcPct val="200000"/>
              </a:lnSpc>
            </a:pPr>
            <a:r>
              <a:rPr lang="en-IN" sz="2000" dirty="0">
                <a:effectLst>
                  <a:outerShdw blurRad="38100" dist="38100" dir="2700000" algn="tl">
                    <a:srgbClr val="000000">
                      <a:alpha val="43137"/>
                    </a:srgbClr>
                  </a:outerShdw>
                </a:effectLst>
              </a:rPr>
              <a:t>PRIORITY CPU SCHEDULING ALGORITHMS</a:t>
            </a:r>
            <a:endParaRPr lang="en-IN" sz="2000" dirty="0"/>
          </a:p>
        </p:txBody>
      </p:sp>
      <p:sp>
        <p:nvSpPr>
          <p:cNvPr id="10" name="TextBox 9">
            <a:extLst>
              <a:ext uri="{FF2B5EF4-FFF2-40B4-BE49-F238E27FC236}">
                <a16:creationId xmlns:a16="http://schemas.microsoft.com/office/drawing/2014/main" id="{2D8DE9B0-C682-E6DB-15A9-D6C548783F20}"/>
              </a:ext>
            </a:extLst>
          </p:cNvPr>
          <p:cNvSpPr txBox="1"/>
          <p:nvPr/>
        </p:nvSpPr>
        <p:spPr>
          <a:xfrm>
            <a:off x="971937" y="2173287"/>
            <a:ext cx="6145821" cy="923330"/>
          </a:xfrm>
          <a:prstGeom prst="rect">
            <a:avLst/>
          </a:prstGeom>
          <a:noFill/>
        </p:spPr>
        <p:txBody>
          <a:bodyPr wrap="square" rtlCol="0">
            <a:spAutoFit/>
          </a:bodyPr>
          <a:lstStyle/>
          <a:p>
            <a:r>
              <a:rPr lang="en-IN" dirty="0"/>
              <a:t>Software used:-</a:t>
            </a:r>
          </a:p>
          <a:p>
            <a:endParaRPr lang="en-IN" dirty="0"/>
          </a:p>
          <a:p>
            <a:r>
              <a:rPr lang="en-IN" dirty="0"/>
              <a:t>                        Visual Studio Code</a:t>
            </a:r>
          </a:p>
        </p:txBody>
      </p:sp>
      <p:sp>
        <p:nvSpPr>
          <p:cNvPr id="11" name="TextBox 10">
            <a:extLst>
              <a:ext uri="{FF2B5EF4-FFF2-40B4-BE49-F238E27FC236}">
                <a16:creationId xmlns:a16="http://schemas.microsoft.com/office/drawing/2014/main" id="{98B19D90-5AEF-2CAC-B39E-6500A80FE994}"/>
              </a:ext>
            </a:extLst>
          </p:cNvPr>
          <p:cNvSpPr txBox="1"/>
          <p:nvPr/>
        </p:nvSpPr>
        <p:spPr>
          <a:xfrm>
            <a:off x="971937" y="3463159"/>
            <a:ext cx="7361498" cy="1477328"/>
          </a:xfrm>
          <a:prstGeom prst="rect">
            <a:avLst/>
          </a:prstGeom>
          <a:noFill/>
        </p:spPr>
        <p:txBody>
          <a:bodyPr wrap="square" rtlCol="0">
            <a:spAutoFit/>
          </a:bodyPr>
          <a:lstStyle/>
          <a:p>
            <a:r>
              <a:rPr lang="en-US"/>
              <a:t>Scheduling is a way of allocating threeds or processes to the CPU this task is allocating the processes to the CPU is performed by the operating system and this techaniques are very important when we have several task to make efficient utilization of the processs.</a:t>
            </a:r>
            <a:endParaRPr lang="en-IN" dirty="0"/>
          </a:p>
        </p:txBody>
      </p:sp>
    </p:spTree>
    <p:extLst>
      <p:ext uri="{BB962C8B-B14F-4D97-AF65-F5344CB8AC3E}">
        <p14:creationId xmlns:p14="http://schemas.microsoft.com/office/powerpoint/2010/main" val="128236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2CEC81-E4CC-9100-38E0-8AAE7FB39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38" y="1460515"/>
            <a:ext cx="6291580" cy="3126740"/>
          </a:xfrm>
          <a:prstGeom prst="rect">
            <a:avLst/>
          </a:prstGeom>
        </p:spPr>
      </p:pic>
      <p:sp>
        <p:nvSpPr>
          <p:cNvPr id="5" name="TextBox 4">
            <a:extLst>
              <a:ext uri="{FF2B5EF4-FFF2-40B4-BE49-F238E27FC236}">
                <a16:creationId xmlns:a16="http://schemas.microsoft.com/office/drawing/2014/main" id="{87E880B3-A824-4869-2461-54030D0120C3}"/>
              </a:ext>
            </a:extLst>
          </p:cNvPr>
          <p:cNvSpPr txBox="1"/>
          <p:nvPr/>
        </p:nvSpPr>
        <p:spPr>
          <a:xfrm>
            <a:off x="10544537" y="277792"/>
            <a:ext cx="555585" cy="707886"/>
          </a:xfrm>
          <a:prstGeom prst="rect">
            <a:avLst/>
          </a:prstGeom>
          <a:noFill/>
        </p:spPr>
        <p:txBody>
          <a:bodyPr wrap="square" rtlCol="0">
            <a:spAutoFit/>
          </a:bodyPr>
          <a:lstStyle/>
          <a:p>
            <a:r>
              <a:rPr lang="en-IN" sz="4000" dirty="0">
                <a:solidFill>
                  <a:schemeClr val="bg1"/>
                </a:solidFill>
              </a:rPr>
              <a:t>8</a:t>
            </a:r>
          </a:p>
        </p:txBody>
      </p:sp>
      <p:sp>
        <p:nvSpPr>
          <p:cNvPr id="6" name="TextBox 5">
            <a:extLst>
              <a:ext uri="{FF2B5EF4-FFF2-40B4-BE49-F238E27FC236}">
                <a16:creationId xmlns:a16="http://schemas.microsoft.com/office/drawing/2014/main" id="{BE0E0373-7A46-2D7C-215E-9352B040AC74}"/>
              </a:ext>
            </a:extLst>
          </p:cNvPr>
          <p:cNvSpPr txBox="1"/>
          <p:nvPr/>
        </p:nvSpPr>
        <p:spPr>
          <a:xfrm>
            <a:off x="2982410" y="443774"/>
            <a:ext cx="3113590" cy="646331"/>
          </a:xfrm>
          <a:prstGeom prst="rect">
            <a:avLst/>
          </a:prstGeom>
          <a:noFill/>
        </p:spPr>
        <p:txBody>
          <a:bodyPr wrap="square" rtlCol="0">
            <a:spAutoFit/>
          </a:bodyPr>
          <a:lstStyle/>
          <a:p>
            <a:r>
              <a:rPr lang="en-IN" sz="3600" dirty="0"/>
              <a:t>Code output</a:t>
            </a:r>
          </a:p>
        </p:txBody>
      </p:sp>
    </p:spTree>
    <p:extLst>
      <p:ext uri="{BB962C8B-B14F-4D97-AF65-F5344CB8AC3E}">
        <p14:creationId xmlns:p14="http://schemas.microsoft.com/office/powerpoint/2010/main" val="4266338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310</TotalTime>
  <Words>326</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 New Roman</vt:lpstr>
      <vt:lpstr>Wingdings</vt:lpstr>
      <vt:lpstr>Wingdings 3</vt:lpstr>
      <vt:lpstr>Ion</vt:lpstr>
      <vt:lpstr>PowerPoint Presentation</vt:lpstr>
      <vt:lpstr>PowerPoint Presentation</vt:lpstr>
      <vt:lpstr>Topics discussed in this presentation</vt:lpstr>
      <vt:lpstr>Introduction about project </vt:lpstr>
      <vt:lpstr>PowerPoint Presentation</vt:lpstr>
      <vt:lpstr>Project features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KUMAR</dc:creator>
  <cp:lastModifiedBy>AJAY KUMAR</cp:lastModifiedBy>
  <cp:revision>6</cp:revision>
  <dcterms:created xsi:type="dcterms:W3CDTF">2022-05-03T19:44:44Z</dcterms:created>
  <dcterms:modified xsi:type="dcterms:W3CDTF">2022-05-04T22:00:54Z</dcterms:modified>
</cp:coreProperties>
</file>