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410" y="114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03-459C-B90E-E569027129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03-459C-B90E-E569027129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03-459C-B90E-E569027129BE}"/>
              </c:ext>
            </c:extLst>
          </c:dPt>
          <c:dLbls>
            <c:dLbl>
              <c:idx val="0"/>
              <c:layout>
                <c:manualLayout>
                  <c:x val="0.16388888888888878"/>
                  <c:y val="-5.555555555555555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4F03-459C-B90E-E569027129BE}"/>
                </c:ext>
              </c:extLst>
            </c:dLbl>
            <c:dLbl>
              <c:idx val="1"/>
              <c:layout>
                <c:manualLayout>
                  <c:x val="-0.15277777777777779"/>
                  <c:y val="-1.388888888888888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F03-459C-B90E-E569027129BE}"/>
                </c:ext>
              </c:extLst>
            </c:dLbl>
            <c:dLbl>
              <c:idx val="2"/>
              <c:layout>
                <c:manualLayout>
                  <c:x val="-0.16111111111111112"/>
                  <c:y val="-6.94444444444444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F03-459C-B90E-E569027129BE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Sheet1!$F$7:$F$9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Sheet1!$G$7:$G$9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03-459C-B90E-E569027129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3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emf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sz="1400" dirty="0" smtClean="0"/>
              <a:t>Leading Producer </a:t>
            </a:r>
            <a:r>
              <a:rPr lang="en-US" sz="1400" dirty="0"/>
              <a:t>and marketer of beer, spirits and non-alcoholic </a:t>
            </a:r>
            <a:r>
              <a:rPr lang="en-US" sz="1400" dirty="0" smtClean="0"/>
              <a:t>beverages in Singapore &amp; Malaysia</a:t>
            </a:r>
            <a:endParaRPr lang="en-AU" sz="1400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Producer and marketer of beer, spirits and non-alcoholic </a:t>
            </a:r>
            <a:r>
              <a:rPr lang="en-US" sz="900" dirty="0" smtClean="0"/>
              <a:t>beverages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Operations also include distribution and direct </a:t>
            </a:r>
            <a:r>
              <a:rPr lang="en-US" sz="900" dirty="0" smtClean="0"/>
              <a:t>sales in Singapore(HQ), in Malaysia is outsourced to Brew Co. and China.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 smtClean="0"/>
              <a:t>Majority </a:t>
            </a:r>
            <a:r>
              <a:rPr lang="en-US" sz="900" dirty="0"/>
              <a:t>owner and co-founder Ms. </a:t>
            </a:r>
            <a:r>
              <a:rPr lang="en-US" sz="900" dirty="0" smtClean="0"/>
              <a:t>Happy looking to exit with no close family to continue the business.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Key Strengths:</a:t>
            </a:r>
          </a:p>
          <a:p>
            <a:pPr marL="228600" lvl="1" indent="-22860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+mj-lt"/>
              <a:buAutoNum type="arabicPeriod"/>
            </a:pPr>
            <a:r>
              <a:rPr lang="en-US" sz="900" dirty="0" smtClean="0"/>
              <a:t>Largest beer </a:t>
            </a:r>
            <a:r>
              <a:rPr lang="en-US" sz="900" dirty="0"/>
              <a:t>and spirits </a:t>
            </a:r>
            <a:r>
              <a:rPr lang="en-US" sz="900" dirty="0" smtClean="0"/>
              <a:t>company in </a:t>
            </a:r>
            <a:r>
              <a:rPr lang="en-US" sz="900" dirty="0"/>
              <a:t>Singapore &amp; </a:t>
            </a:r>
            <a:r>
              <a:rPr lang="en-US" sz="900" dirty="0" smtClean="0"/>
              <a:t>Malaysia.</a:t>
            </a:r>
          </a:p>
          <a:p>
            <a:pPr marL="228600" lvl="1" indent="-22860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+mj-lt"/>
              <a:buAutoNum type="arabicPeriod"/>
            </a:pPr>
            <a:r>
              <a:rPr lang="en-US" sz="900" dirty="0"/>
              <a:t>Largest </a:t>
            </a:r>
            <a:r>
              <a:rPr lang="en-US" sz="900" dirty="0"/>
              <a:t>non-alcoholic</a:t>
            </a:r>
            <a:r>
              <a:rPr lang="en-US" sz="900" dirty="0"/>
              <a:t> beverages in </a:t>
            </a:r>
            <a:r>
              <a:rPr lang="en-US" sz="900" dirty="0" smtClean="0"/>
              <a:t>Malaysia.</a:t>
            </a:r>
          </a:p>
          <a:p>
            <a:pPr marL="228600" lvl="1" indent="-22860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+mj-lt"/>
              <a:buAutoNum type="arabicPeriod"/>
            </a:pPr>
            <a:r>
              <a:rPr lang="en-US" sz="900" dirty="0"/>
              <a:t>Have a </a:t>
            </a:r>
            <a:r>
              <a:rPr lang="en-US" sz="900" dirty="0"/>
              <a:t>strong supply chain as well as good relationships with </a:t>
            </a:r>
            <a:r>
              <a:rPr lang="en-US" sz="900" dirty="0" smtClean="0"/>
              <a:t>distributors.</a:t>
            </a:r>
            <a:r>
              <a:rPr lang="en-US" sz="900" dirty="0" smtClean="0">
                <a:solidFill>
                  <a:schemeClr val="tx2"/>
                </a:solidFill>
                <a:latin typeface="Arial" panose="020B0604020202020204" pitchFamily="34" charset="0"/>
              </a:rPr>
              <a:t>                                </a:t>
            </a:r>
            <a:endParaRPr lang="en-US" sz="900" dirty="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522264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</a:t>
            </a:r>
            <a:r>
              <a:rPr lang="en-AU" sz="800" dirty="0" smtClean="0">
                <a:solidFill>
                  <a:schemeClr val="tx2"/>
                </a:solidFill>
                <a:latin typeface="Arial" panose="020B0604020202020204" pitchFamily="34" charset="0"/>
              </a:rPr>
              <a:t>: Notes on </a:t>
            </a:r>
            <a:r>
              <a:rPr lang="en-AU" sz="8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HappyHour</a:t>
            </a:r>
            <a:r>
              <a:rPr lang="en-AU" sz="800" dirty="0" smtClean="0">
                <a:solidFill>
                  <a:schemeClr val="tx2"/>
                </a:solidFill>
                <a:latin typeface="Arial" panose="020B0604020202020204" pitchFamily="34" charset="0"/>
              </a:rPr>
              <a:t> Co v3</a:t>
            </a:r>
            <a:endParaRPr lang="en-AU" sz="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983194"/>
              </p:ext>
            </p:extLst>
          </p:nvPr>
        </p:nvGraphicFramePr>
        <p:xfrm>
          <a:off x="519906" y="4407408"/>
          <a:ext cx="3575844" cy="2059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7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60" y="1938337"/>
            <a:ext cx="35718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76438" y="-2266950"/>
          <a:ext cx="3682999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506">
                  <a:extLst>
                    <a:ext uri="{9D8B030D-6E8A-4147-A177-3AD203B41FA5}">
                      <a16:colId xmlns:a16="http://schemas.microsoft.com/office/drawing/2014/main" val="790113590"/>
                    </a:ext>
                  </a:extLst>
                </a:gridCol>
                <a:gridCol w="634453">
                  <a:extLst>
                    <a:ext uri="{9D8B030D-6E8A-4147-A177-3AD203B41FA5}">
                      <a16:colId xmlns:a16="http://schemas.microsoft.com/office/drawing/2014/main" val="1854053303"/>
                    </a:ext>
                  </a:extLst>
                </a:gridCol>
                <a:gridCol w="1345040">
                  <a:extLst>
                    <a:ext uri="{9D8B030D-6E8A-4147-A177-3AD203B41FA5}">
                      <a16:colId xmlns:a16="http://schemas.microsoft.com/office/drawing/2014/main" val="263665535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US$mm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433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2020 EBITDA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78927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Growth(%)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86331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46705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Ev/EBITDA Multiple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10.0x - 11.5x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4968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Valuation Range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3,000 - 3,500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1203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76438" y="-2266950"/>
          <a:ext cx="3682999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506">
                  <a:extLst>
                    <a:ext uri="{9D8B030D-6E8A-4147-A177-3AD203B41FA5}">
                      <a16:colId xmlns:a16="http://schemas.microsoft.com/office/drawing/2014/main" val="1590591834"/>
                    </a:ext>
                  </a:extLst>
                </a:gridCol>
                <a:gridCol w="634453">
                  <a:extLst>
                    <a:ext uri="{9D8B030D-6E8A-4147-A177-3AD203B41FA5}">
                      <a16:colId xmlns:a16="http://schemas.microsoft.com/office/drawing/2014/main" val="2189224172"/>
                    </a:ext>
                  </a:extLst>
                </a:gridCol>
                <a:gridCol w="1345040">
                  <a:extLst>
                    <a:ext uri="{9D8B030D-6E8A-4147-A177-3AD203B41FA5}">
                      <a16:colId xmlns:a16="http://schemas.microsoft.com/office/drawing/2014/main" val="297172905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US$mm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24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2020 EBITDA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69653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Growth(%)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80793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1915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Ev/EBITDA Multiple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10.0x - 11.5x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3875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Valuation Range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3,000 - 3,500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879696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76438" y="-2266950"/>
          <a:ext cx="3682999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506">
                  <a:extLst>
                    <a:ext uri="{9D8B030D-6E8A-4147-A177-3AD203B41FA5}">
                      <a16:colId xmlns:a16="http://schemas.microsoft.com/office/drawing/2014/main" val="1730163460"/>
                    </a:ext>
                  </a:extLst>
                </a:gridCol>
                <a:gridCol w="634453">
                  <a:extLst>
                    <a:ext uri="{9D8B030D-6E8A-4147-A177-3AD203B41FA5}">
                      <a16:colId xmlns:a16="http://schemas.microsoft.com/office/drawing/2014/main" val="3809595639"/>
                    </a:ext>
                  </a:extLst>
                </a:gridCol>
                <a:gridCol w="1345040">
                  <a:extLst>
                    <a:ext uri="{9D8B030D-6E8A-4147-A177-3AD203B41FA5}">
                      <a16:colId xmlns:a16="http://schemas.microsoft.com/office/drawing/2014/main" val="50955833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US$mm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912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2020 EBITDA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28104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Growth(%)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771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84087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Ev/EBITDA Multiple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10.0x - 11.5x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1368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Valuation Range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3,000 - 3,500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653128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22974"/>
              </p:ext>
            </p:extLst>
          </p:nvPr>
        </p:nvGraphicFramePr>
        <p:xfrm>
          <a:off x="2269109" y="-5831036"/>
          <a:ext cx="3682999" cy="1181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506">
                  <a:extLst>
                    <a:ext uri="{9D8B030D-6E8A-4147-A177-3AD203B41FA5}">
                      <a16:colId xmlns:a16="http://schemas.microsoft.com/office/drawing/2014/main" val="3072573206"/>
                    </a:ext>
                  </a:extLst>
                </a:gridCol>
                <a:gridCol w="634453">
                  <a:extLst>
                    <a:ext uri="{9D8B030D-6E8A-4147-A177-3AD203B41FA5}">
                      <a16:colId xmlns:a16="http://schemas.microsoft.com/office/drawing/2014/main" val="526779699"/>
                    </a:ext>
                  </a:extLst>
                </a:gridCol>
                <a:gridCol w="1345040">
                  <a:extLst>
                    <a:ext uri="{9D8B030D-6E8A-4147-A177-3AD203B41FA5}">
                      <a16:colId xmlns:a16="http://schemas.microsoft.com/office/drawing/2014/main" val="112509740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US$mm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405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2020 EBITDA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88236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Growth(%)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20%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364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3648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Ev/EBITDA Multiple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>
                          <a:effectLst/>
                        </a:rPr>
                        <a:t>10.0x - 11.5x</a:t>
                      </a:r>
                      <a:endParaRPr lang="en-US" sz="1100" b="0" i="0" u="none" strike="noStrike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3742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Valuation Range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u="none" strike="noStrike" dirty="0">
                          <a:effectLst/>
                        </a:rPr>
                        <a:t>3,000 - 3,500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0957477"/>
                  </a:ext>
                </a:extLst>
              </a:tr>
            </a:tbl>
          </a:graphicData>
        </a:graphic>
      </p:graphicFrame>
      <p:pic>
        <p:nvPicPr>
          <p:cNvPr id="52" name="Picture 5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60" y="4989508"/>
            <a:ext cx="3571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2935630"/>
              </p:ext>
            </p:extLst>
          </p:nvPr>
        </p:nvGraphicFramePr>
        <p:xfrm>
          <a:off x="913379" y="1680665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Event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Key </a:t>
                      </a:r>
                      <a:r>
                        <a:rPr lang="en-US" sz="900" b="1" i="0" u="none" strike="noStrike" cap="none" baseline="0" dirty="0" err="1">
                          <a:effectLst/>
                        </a:rPr>
                        <a:t>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 smtClean="0"/>
                        <a:t>25 October 2024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Bid Documents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Initial Valuation analysis based on Bid Documents.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Begin financing discussion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Collect &amp; confirm required Approvals.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 smtClean="0"/>
                        <a:t>5 November 2024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 smtClean="0"/>
                        <a:t>Initial Bid Q&amp;Q Submission Due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26 November 2024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Date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15 December 2024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Start of Final Bid Phase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err="1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Organise</a:t>
                      </a: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site visit and presentation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Conduct due diligence based on new information collected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err="1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Organise</a:t>
                      </a: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Q&amp;A submissions.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Finalize valuation based on financial forecasts.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 smtClean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Confirm sources for financing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Preparation of regulatory approvals.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Agreement Negotiations.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10 January 2025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Bid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157</TotalTime>
  <Words>335</Words>
  <Application>Microsoft Office PowerPoint</Application>
  <PresentationFormat>Custom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LF_Kai</vt:lpstr>
      <vt:lpstr>Times New Roman</vt:lpstr>
      <vt:lpstr>Wingdings</vt:lpstr>
      <vt:lpstr>PP+ UnifiedGIB - A4</vt:lpstr>
      <vt:lpstr>HappyHour Co. 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Shaktimaan</cp:lastModifiedBy>
  <cp:revision>32</cp:revision>
  <dcterms:created xsi:type="dcterms:W3CDTF">2020-04-17T12:29:06Z</dcterms:created>
  <dcterms:modified xsi:type="dcterms:W3CDTF">2025-01-22T17:16:31Z</dcterms:modified>
</cp:coreProperties>
</file>