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83ad67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83ad67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83ad673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83ad673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83ad673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83ad673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3ad673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3ad673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83ad6737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83ad6737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83ad6737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83ad6737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907610e8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907610e8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83ad6737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83ad6737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</a:t>
            </a:r>
            <a:r>
              <a:rPr lang="en"/>
              <a:t> Approach to RAG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90800" y="2834125"/>
            <a:ext cx="85206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Sagnick Bhar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Sumit Prakash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 Khurana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8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RAPTOR</a:t>
            </a:r>
            <a:r>
              <a:rPr lang="en" sz="1400">
                <a:solidFill>
                  <a:schemeClr val="dk1"/>
                </a:solidFill>
              </a:rPr>
              <a:t> (Recursive Abstractive Processing for Tree-Organized Retrieval) is a retrieval method as follows: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To group similar text chunks, employed a soft clustering algorithm (GMMs).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Once clustered, a Language Model is used to summarize the grouped texts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These summarized texts are then re-embedded, and the cycle of embedding, clustering, and summarization continues until further clustering becomes infeasible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550" y="2780750"/>
            <a:ext cx="6214876" cy="22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 lot of redundant and often unnecessary tokens gets retrieved.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It may disrupt the natural sequential flow of information in a document</a:t>
            </a:r>
            <a:endParaRPr sz="1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Ex: Legal Documents &amp; Contracts: A contract might define terms at the beginning, list obligations in the middle, and outline penalties at the end. If RAPTOR groups sections only by similarity (e.g., all penalty-related clauses together), it may disconnect obligations from penalties, leading to an incomplete legal interpretation.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</a:t>
            </a:r>
            <a:r>
              <a:rPr lang="en"/>
              <a:t> Approach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Within each document where order of context matters implement clustering based on sequential order of text chunks.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Outside document level use the usual raptor where clustering occurs based on similarity between the node embeddings.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Add an extra line in summarization prompt to make sure the summarized text tokens follow sequential ordering.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5133726" y="493872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d1t1</a:t>
            </a:r>
            <a:endParaRPr sz="1200"/>
          </a:p>
        </p:txBody>
      </p:sp>
      <p:sp>
        <p:nvSpPr>
          <p:cNvPr id="80" name="Google Shape;80;p17"/>
          <p:cNvSpPr/>
          <p:nvPr/>
        </p:nvSpPr>
        <p:spPr>
          <a:xfrm>
            <a:off x="5133726" y="1112503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d1t2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133721" y="3520396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d3tn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3835210" y="906931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83" name="Google Shape;83;p17"/>
          <p:cNvSpPr/>
          <p:nvPr/>
        </p:nvSpPr>
        <p:spPr>
          <a:xfrm>
            <a:off x="3835210" y="1924896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84" name="Google Shape;84;p17"/>
          <p:cNvSpPr/>
          <p:nvPr/>
        </p:nvSpPr>
        <p:spPr>
          <a:xfrm>
            <a:off x="3835210" y="3228903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baseline="-25000" lang="en"/>
              <a:t>m</a:t>
            </a:r>
            <a:endParaRPr baseline="-25000"/>
          </a:p>
        </p:txBody>
      </p:sp>
      <p:sp>
        <p:nvSpPr>
          <p:cNvPr id="85" name="Google Shape;85;p17"/>
          <p:cNvSpPr/>
          <p:nvPr/>
        </p:nvSpPr>
        <p:spPr>
          <a:xfrm>
            <a:off x="1369046" y="1917596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C0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6224217" y="222400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</a:t>
            </a:r>
            <a:r>
              <a:rPr baseline="-25000" lang="en" sz="1300"/>
              <a:t>d1</a:t>
            </a:r>
            <a:r>
              <a:rPr lang="en" sz="1300"/>
              <a:t>0</a:t>
            </a:r>
            <a:endParaRPr sz="1300"/>
          </a:p>
        </p:txBody>
      </p:sp>
      <p:sp>
        <p:nvSpPr>
          <p:cNvPr id="87" name="Google Shape;87;p17"/>
          <p:cNvSpPr/>
          <p:nvPr/>
        </p:nvSpPr>
        <p:spPr>
          <a:xfrm>
            <a:off x="6224217" y="448765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</a:t>
            </a:r>
            <a:r>
              <a:rPr baseline="-25000" lang="en" sz="1300"/>
              <a:t>d1</a:t>
            </a:r>
            <a:r>
              <a:rPr lang="en" sz="1300"/>
              <a:t>1</a:t>
            </a:r>
            <a:endParaRPr sz="1300"/>
          </a:p>
        </p:txBody>
      </p:sp>
      <p:sp>
        <p:nvSpPr>
          <p:cNvPr id="88" name="Google Shape;88;p17"/>
          <p:cNvSpPr/>
          <p:nvPr/>
        </p:nvSpPr>
        <p:spPr>
          <a:xfrm>
            <a:off x="6224217" y="1365086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</a:t>
            </a:r>
            <a:r>
              <a:rPr baseline="-25000" lang="en" sz="1300"/>
              <a:t>d1</a:t>
            </a:r>
            <a:r>
              <a:rPr lang="en" sz="1300"/>
              <a:t>5</a:t>
            </a:r>
            <a:endParaRPr sz="1300"/>
          </a:p>
        </p:txBody>
      </p:sp>
      <p:sp>
        <p:nvSpPr>
          <p:cNvPr id="89" name="Google Shape;89;p17"/>
          <p:cNvSpPr/>
          <p:nvPr/>
        </p:nvSpPr>
        <p:spPr>
          <a:xfrm>
            <a:off x="6224217" y="681193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</a:t>
            </a:r>
            <a:r>
              <a:rPr baseline="-25000" lang="en" sz="1300"/>
              <a:t>d1</a:t>
            </a:r>
            <a:r>
              <a:rPr lang="en" sz="1300"/>
              <a:t>2</a:t>
            </a:r>
            <a:endParaRPr sz="1300"/>
          </a:p>
        </p:txBody>
      </p:sp>
      <p:sp>
        <p:nvSpPr>
          <p:cNvPr id="90" name="Google Shape;90;p17"/>
          <p:cNvSpPr/>
          <p:nvPr/>
        </p:nvSpPr>
        <p:spPr>
          <a:xfrm>
            <a:off x="6224217" y="906914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</a:t>
            </a:r>
            <a:r>
              <a:rPr baseline="-25000" lang="en" sz="1300"/>
              <a:t>d1</a:t>
            </a:r>
            <a:r>
              <a:rPr lang="en" sz="1300"/>
              <a:t>3</a:t>
            </a:r>
            <a:endParaRPr sz="1300"/>
          </a:p>
        </p:txBody>
      </p:sp>
      <p:sp>
        <p:nvSpPr>
          <p:cNvPr id="91" name="Google Shape;91;p17"/>
          <p:cNvSpPr/>
          <p:nvPr/>
        </p:nvSpPr>
        <p:spPr>
          <a:xfrm>
            <a:off x="6224217" y="1139986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</a:t>
            </a:r>
            <a:r>
              <a:rPr baseline="-25000" lang="en" sz="1300"/>
              <a:t>d1</a:t>
            </a:r>
            <a:r>
              <a:rPr lang="en" sz="1300"/>
              <a:t>4</a:t>
            </a:r>
            <a:endParaRPr sz="1300"/>
          </a:p>
        </p:txBody>
      </p:sp>
      <p:sp>
        <p:nvSpPr>
          <p:cNvPr id="92" name="Google Shape;92;p17"/>
          <p:cNvSpPr/>
          <p:nvPr/>
        </p:nvSpPr>
        <p:spPr>
          <a:xfrm>
            <a:off x="6224217" y="3276208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224217" y="3520393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224217" y="1703063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</a:t>
            </a:r>
            <a:r>
              <a:rPr baseline="-25000" lang="en" sz="1300"/>
              <a:t>d2</a:t>
            </a:r>
            <a:r>
              <a:rPr lang="en" sz="1300"/>
              <a:t>0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6224217" y="1927530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</a:t>
            </a:r>
            <a:r>
              <a:rPr baseline="-25000" lang="en" sz="1300">
                <a:solidFill>
                  <a:schemeClr val="dk1"/>
                </a:solidFill>
              </a:rPr>
              <a:t>d2</a:t>
            </a:r>
            <a:r>
              <a:rPr lang="en" sz="13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6224217" y="2161856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</a:t>
            </a:r>
            <a:r>
              <a:rPr baseline="-25000" lang="en" sz="1300">
                <a:solidFill>
                  <a:schemeClr val="dk1"/>
                </a:solidFill>
              </a:rPr>
              <a:t>d3</a:t>
            </a:r>
            <a:r>
              <a:rPr lang="en" sz="13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224217" y="3764578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2897917" y="1171147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2897917" y="1875599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C2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2897917" y="3023791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C3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10187" r="61082" t="0"/>
          <a:stretch/>
        </p:blipFill>
        <p:spPr>
          <a:xfrm rot="-5400000">
            <a:off x="5727350" y="2989475"/>
            <a:ext cx="527425" cy="28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10187" r="61082" t="0"/>
          <a:stretch/>
        </p:blipFill>
        <p:spPr>
          <a:xfrm rot="-5400000">
            <a:off x="2176225" y="3426400"/>
            <a:ext cx="527425" cy="19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715225" y="4532825"/>
            <a:ext cx="28995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Sequential grouping and summarization of nodes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369048" y="4652600"/>
            <a:ext cx="2127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Clustering nodes semantically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5133726" y="2895978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d3t2</a:t>
            </a:r>
            <a:endParaRPr/>
          </a:p>
        </p:txBody>
      </p:sp>
      <p:cxnSp>
        <p:nvCxnSpPr>
          <p:cNvPr id="106" name="Google Shape;106;p17"/>
          <p:cNvCxnSpPr>
            <a:stCxn id="79" idx="3"/>
            <a:endCxn id="86" idx="1"/>
          </p:cNvCxnSpPr>
          <p:nvPr/>
        </p:nvCxnSpPr>
        <p:spPr>
          <a:xfrm flipH="1" rot="10800000">
            <a:off x="5596026" y="338622"/>
            <a:ext cx="6282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>
            <a:stCxn id="79" idx="3"/>
            <a:endCxn id="87" idx="1"/>
          </p:cNvCxnSpPr>
          <p:nvPr/>
        </p:nvCxnSpPr>
        <p:spPr>
          <a:xfrm flipH="1" rot="10800000">
            <a:off x="5596026" y="565122"/>
            <a:ext cx="628200" cy="1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>
            <a:stCxn id="79" idx="3"/>
            <a:endCxn id="89" idx="1"/>
          </p:cNvCxnSpPr>
          <p:nvPr/>
        </p:nvCxnSpPr>
        <p:spPr>
          <a:xfrm>
            <a:off x="5596026" y="735222"/>
            <a:ext cx="628200" cy="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>
            <a:stCxn id="79" idx="3"/>
            <a:endCxn id="90" idx="1"/>
          </p:cNvCxnSpPr>
          <p:nvPr/>
        </p:nvCxnSpPr>
        <p:spPr>
          <a:xfrm>
            <a:off x="5596026" y="735222"/>
            <a:ext cx="628200" cy="2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>
            <a:stCxn id="79" idx="3"/>
            <a:endCxn id="91" idx="1"/>
          </p:cNvCxnSpPr>
          <p:nvPr/>
        </p:nvCxnSpPr>
        <p:spPr>
          <a:xfrm>
            <a:off x="5596026" y="735222"/>
            <a:ext cx="628200" cy="5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>
            <a:stCxn id="79" idx="3"/>
            <a:endCxn id="88" idx="1"/>
          </p:cNvCxnSpPr>
          <p:nvPr/>
        </p:nvCxnSpPr>
        <p:spPr>
          <a:xfrm>
            <a:off x="5596026" y="735222"/>
            <a:ext cx="628200" cy="7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/>
          <p:nvPr/>
        </p:nvCxnSpPr>
        <p:spPr>
          <a:xfrm flipH="1">
            <a:off x="7819800" y="290975"/>
            <a:ext cx="10200" cy="37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 rot="-5400000">
            <a:off x="7471400" y="2134100"/>
            <a:ext cx="11577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Sequential Order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114" name="Google Shape;114;p17"/>
          <p:cNvCxnSpPr>
            <a:stCxn id="82" idx="3"/>
            <a:endCxn id="79" idx="1"/>
          </p:cNvCxnSpPr>
          <p:nvPr/>
        </p:nvCxnSpPr>
        <p:spPr>
          <a:xfrm flipH="1" rot="10800000">
            <a:off x="4297510" y="735181"/>
            <a:ext cx="83610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>
            <a:stCxn id="82" idx="3"/>
            <a:endCxn id="80" idx="1"/>
          </p:cNvCxnSpPr>
          <p:nvPr/>
        </p:nvCxnSpPr>
        <p:spPr>
          <a:xfrm>
            <a:off x="4297510" y="1148281"/>
            <a:ext cx="8361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>
            <a:stCxn id="96" idx="2"/>
            <a:endCxn id="92" idx="0"/>
          </p:cNvCxnSpPr>
          <p:nvPr/>
        </p:nvCxnSpPr>
        <p:spPr>
          <a:xfrm>
            <a:off x="6760767" y="2394356"/>
            <a:ext cx="0" cy="88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>
            <a:stCxn id="80" idx="2"/>
            <a:endCxn id="105" idx="0"/>
          </p:cNvCxnSpPr>
          <p:nvPr/>
        </p:nvCxnSpPr>
        <p:spPr>
          <a:xfrm>
            <a:off x="5364876" y="1595203"/>
            <a:ext cx="0" cy="130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>
            <a:stCxn id="85" idx="3"/>
            <a:endCxn id="98" idx="1"/>
          </p:cNvCxnSpPr>
          <p:nvPr/>
        </p:nvCxnSpPr>
        <p:spPr>
          <a:xfrm flipH="1" rot="10800000">
            <a:off x="1831346" y="1412546"/>
            <a:ext cx="1066500" cy="7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>
            <a:stCxn id="85" idx="3"/>
            <a:endCxn id="100" idx="1"/>
          </p:cNvCxnSpPr>
          <p:nvPr/>
        </p:nvCxnSpPr>
        <p:spPr>
          <a:xfrm>
            <a:off x="1831346" y="2158946"/>
            <a:ext cx="1066500" cy="11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>
            <a:stCxn id="85" idx="3"/>
            <a:endCxn id="99" idx="1"/>
          </p:cNvCxnSpPr>
          <p:nvPr/>
        </p:nvCxnSpPr>
        <p:spPr>
          <a:xfrm flipH="1" rot="10800000">
            <a:off x="1831346" y="2116946"/>
            <a:ext cx="1066500" cy="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>
            <a:stCxn id="98" idx="3"/>
            <a:endCxn id="82" idx="1"/>
          </p:cNvCxnSpPr>
          <p:nvPr/>
        </p:nvCxnSpPr>
        <p:spPr>
          <a:xfrm flipH="1" rot="10800000">
            <a:off x="3360217" y="1148197"/>
            <a:ext cx="4749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>
            <a:stCxn id="98" idx="3"/>
            <a:endCxn id="83" idx="1"/>
          </p:cNvCxnSpPr>
          <p:nvPr/>
        </p:nvCxnSpPr>
        <p:spPr>
          <a:xfrm>
            <a:off x="3360217" y="1412497"/>
            <a:ext cx="474900" cy="7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>
            <a:stCxn id="83" idx="2"/>
            <a:endCxn id="84" idx="0"/>
          </p:cNvCxnSpPr>
          <p:nvPr/>
        </p:nvCxnSpPr>
        <p:spPr>
          <a:xfrm>
            <a:off x="4066360" y="2407596"/>
            <a:ext cx="0" cy="82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3603363" y="324400"/>
            <a:ext cx="30900" cy="384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25" name="Google Shape;125;p17"/>
          <p:cNvSpPr txBox="1"/>
          <p:nvPr/>
        </p:nvSpPr>
        <p:spPr>
          <a:xfrm>
            <a:off x="340175" y="280750"/>
            <a:ext cx="8913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Idea 1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can still be the problem of overlooking distant interdependencies within document level.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5133726" y="493872"/>
            <a:ext cx="462300" cy="48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d1t1</a:t>
            </a:r>
            <a:endParaRPr sz="1200"/>
          </a:p>
        </p:txBody>
      </p:sp>
      <p:sp>
        <p:nvSpPr>
          <p:cNvPr id="137" name="Google Shape;137;p19"/>
          <p:cNvSpPr/>
          <p:nvPr/>
        </p:nvSpPr>
        <p:spPr>
          <a:xfrm>
            <a:off x="5133726" y="1112503"/>
            <a:ext cx="462300" cy="48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d1t2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5133721" y="3520396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d3tn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3835210" y="906931"/>
            <a:ext cx="462300" cy="48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140" name="Google Shape;140;p19"/>
          <p:cNvSpPr/>
          <p:nvPr/>
        </p:nvSpPr>
        <p:spPr>
          <a:xfrm>
            <a:off x="3835210" y="1924896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141" name="Google Shape;141;p19"/>
          <p:cNvSpPr/>
          <p:nvPr/>
        </p:nvSpPr>
        <p:spPr>
          <a:xfrm>
            <a:off x="3835210" y="3228903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baseline="-25000" lang="en"/>
              <a:t>m</a:t>
            </a:r>
            <a:endParaRPr baseline="-25000"/>
          </a:p>
        </p:txBody>
      </p:sp>
      <p:sp>
        <p:nvSpPr>
          <p:cNvPr id="142" name="Google Shape;142;p19"/>
          <p:cNvSpPr/>
          <p:nvPr/>
        </p:nvSpPr>
        <p:spPr>
          <a:xfrm>
            <a:off x="1369046" y="1917596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C0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6224217" y="222400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</a:t>
            </a:r>
            <a:r>
              <a:rPr baseline="-25000" lang="en" sz="1300"/>
              <a:t>d1</a:t>
            </a:r>
            <a:r>
              <a:rPr lang="en" sz="1300"/>
              <a:t>0</a:t>
            </a:r>
            <a:endParaRPr sz="1300"/>
          </a:p>
        </p:txBody>
      </p:sp>
      <p:sp>
        <p:nvSpPr>
          <p:cNvPr id="144" name="Google Shape;144;p19"/>
          <p:cNvSpPr/>
          <p:nvPr/>
        </p:nvSpPr>
        <p:spPr>
          <a:xfrm>
            <a:off x="6224217" y="448765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</a:t>
            </a:r>
            <a:r>
              <a:rPr baseline="-25000" lang="en" sz="1300"/>
              <a:t>d1</a:t>
            </a:r>
            <a:r>
              <a:rPr lang="en" sz="1300"/>
              <a:t>1</a:t>
            </a:r>
            <a:endParaRPr sz="1300"/>
          </a:p>
        </p:txBody>
      </p:sp>
      <p:sp>
        <p:nvSpPr>
          <p:cNvPr id="145" name="Google Shape;145;p19"/>
          <p:cNvSpPr/>
          <p:nvPr/>
        </p:nvSpPr>
        <p:spPr>
          <a:xfrm>
            <a:off x="6224217" y="1365086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</a:t>
            </a:r>
            <a:r>
              <a:rPr baseline="-25000" lang="en" sz="1300"/>
              <a:t>d1</a:t>
            </a:r>
            <a:r>
              <a:rPr lang="en" sz="1300"/>
              <a:t>5</a:t>
            </a:r>
            <a:endParaRPr sz="1300"/>
          </a:p>
        </p:txBody>
      </p:sp>
      <p:sp>
        <p:nvSpPr>
          <p:cNvPr id="146" name="Google Shape;146;p19"/>
          <p:cNvSpPr/>
          <p:nvPr/>
        </p:nvSpPr>
        <p:spPr>
          <a:xfrm>
            <a:off x="6224217" y="681193"/>
            <a:ext cx="1073100" cy="232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</a:t>
            </a:r>
            <a:r>
              <a:rPr baseline="-25000" lang="en" sz="1300"/>
              <a:t>d1</a:t>
            </a:r>
            <a:r>
              <a:rPr lang="en" sz="1300"/>
              <a:t>2</a:t>
            </a:r>
            <a:endParaRPr sz="1300"/>
          </a:p>
        </p:txBody>
      </p:sp>
      <p:sp>
        <p:nvSpPr>
          <p:cNvPr id="147" name="Google Shape;147;p19"/>
          <p:cNvSpPr/>
          <p:nvPr/>
        </p:nvSpPr>
        <p:spPr>
          <a:xfrm>
            <a:off x="6224217" y="906914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</a:t>
            </a:r>
            <a:r>
              <a:rPr baseline="-25000" lang="en" sz="1300"/>
              <a:t>d1</a:t>
            </a:r>
            <a:r>
              <a:rPr lang="en" sz="1300"/>
              <a:t>3</a:t>
            </a:r>
            <a:endParaRPr sz="1300"/>
          </a:p>
        </p:txBody>
      </p:sp>
      <p:sp>
        <p:nvSpPr>
          <p:cNvPr id="148" name="Google Shape;148;p19"/>
          <p:cNvSpPr/>
          <p:nvPr/>
        </p:nvSpPr>
        <p:spPr>
          <a:xfrm>
            <a:off x="6224217" y="1139986"/>
            <a:ext cx="1073100" cy="232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</a:t>
            </a:r>
            <a:r>
              <a:rPr baseline="-25000" lang="en" sz="1300"/>
              <a:t>d1</a:t>
            </a:r>
            <a:r>
              <a:rPr lang="en" sz="1300"/>
              <a:t>4</a:t>
            </a:r>
            <a:endParaRPr sz="1300"/>
          </a:p>
        </p:txBody>
      </p:sp>
      <p:sp>
        <p:nvSpPr>
          <p:cNvPr id="149" name="Google Shape;149;p19"/>
          <p:cNvSpPr/>
          <p:nvPr/>
        </p:nvSpPr>
        <p:spPr>
          <a:xfrm>
            <a:off x="6224217" y="3276208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6224217" y="3520393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6224217" y="1703063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</a:t>
            </a:r>
            <a:r>
              <a:rPr baseline="-25000" lang="en" sz="1300"/>
              <a:t>d2</a:t>
            </a:r>
            <a:r>
              <a:rPr lang="en" sz="1300"/>
              <a:t>0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6224217" y="1927530"/>
            <a:ext cx="1073100" cy="232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</a:t>
            </a:r>
            <a:r>
              <a:rPr baseline="-25000" lang="en" sz="1300">
                <a:solidFill>
                  <a:schemeClr val="dk1"/>
                </a:solidFill>
              </a:rPr>
              <a:t>d2</a:t>
            </a:r>
            <a:r>
              <a:rPr lang="en" sz="13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6224217" y="2161856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</a:t>
            </a:r>
            <a:r>
              <a:rPr baseline="-25000" lang="en" sz="1300">
                <a:solidFill>
                  <a:schemeClr val="dk1"/>
                </a:solidFill>
              </a:rPr>
              <a:t>d3</a:t>
            </a:r>
            <a:r>
              <a:rPr lang="en" sz="13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6224217" y="3764578"/>
            <a:ext cx="10731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703267" y="1148284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2703267" y="1869761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C2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2703267" y="2987803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C3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10187" r="61082" t="0"/>
          <a:stretch/>
        </p:blipFill>
        <p:spPr>
          <a:xfrm rot="-5400000">
            <a:off x="5727350" y="3097600"/>
            <a:ext cx="527425" cy="28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10187" r="61082" t="0"/>
          <a:stretch/>
        </p:blipFill>
        <p:spPr>
          <a:xfrm rot="-5400000">
            <a:off x="2168838" y="3600575"/>
            <a:ext cx="527425" cy="19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/>
        </p:nvSpPr>
        <p:spPr>
          <a:xfrm>
            <a:off x="4715225" y="4640950"/>
            <a:ext cx="28995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Sequential grouping and summarization of nodes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369061" y="4704600"/>
            <a:ext cx="2127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Clustering nodes semantically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5133726" y="2895978"/>
            <a:ext cx="462300" cy="4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d3t2</a:t>
            </a:r>
            <a:endParaRPr/>
          </a:p>
        </p:txBody>
      </p:sp>
      <p:cxnSp>
        <p:nvCxnSpPr>
          <p:cNvPr id="163" name="Google Shape;163;p19"/>
          <p:cNvCxnSpPr>
            <a:stCxn id="136" idx="3"/>
            <a:endCxn id="143" idx="1"/>
          </p:cNvCxnSpPr>
          <p:nvPr/>
        </p:nvCxnSpPr>
        <p:spPr>
          <a:xfrm flipH="1" rot="10800000">
            <a:off x="5596026" y="338622"/>
            <a:ext cx="6282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>
            <a:stCxn id="136" idx="3"/>
            <a:endCxn id="144" idx="1"/>
          </p:cNvCxnSpPr>
          <p:nvPr/>
        </p:nvCxnSpPr>
        <p:spPr>
          <a:xfrm flipH="1" rot="10800000">
            <a:off x="5596026" y="565122"/>
            <a:ext cx="628200" cy="1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9"/>
          <p:cNvCxnSpPr>
            <a:stCxn id="136" idx="3"/>
            <a:endCxn id="146" idx="1"/>
          </p:cNvCxnSpPr>
          <p:nvPr/>
        </p:nvCxnSpPr>
        <p:spPr>
          <a:xfrm>
            <a:off x="5596026" y="735222"/>
            <a:ext cx="628200" cy="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>
            <a:stCxn id="136" idx="3"/>
            <a:endCxn id="147" idx="1"/>
          </p:cNvCxnSpPr>
          <p:nvPr/>
        </p:nvCxnSpPr>
        <p:spPr>
          <a:xfrm>
            <a:off x="5596026" y="735222"/>
            <a:ext cx="628200" cy="2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9"/>
          <p:cNvCxnSpPr>
            <a:stCxn id="136" idx="3"/>
            <a:endCxn id="148" idx="1"/>
          </p:cNvCxnSpPr>
          <p:nvPr/>
        </p:nvCxnSpPr>
        <p:spPr>
          <a:xfrm>
            <a:off x="5596026" y="735222"/>
            <a:ext cx="628200" cy="5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9"/>
          <p:cNvCxnSpPr>
            <a:stCxn id="136" idx="3"/>
            <a:endCxn id="145" idx="1"/>
          </p:cNvCxnSpPr>
          <p:nvPr/>
        </p:nvCxnSpPr>
        <p:spPr>
          <a:xfrm>
            <a:off x="5596026" y="735222"/>
            <a:ext cx="628200" cy="7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9"/>
          <p:cNvCxnSpPr/>
          <p:nvPr/>
        </p:nvCxnSpPr>
        <p:spPr>
          <a:xfrm flipH="1">
            <a:off x="7819800" y="290975"/>
            <a:ext cx="10200" cy="37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9"/>
          <p:cNvSpPr txBox="1"/>
          <p:nvPr/>
        </p:nvSpPr>
        <p:spPr>
          <a:xfrm rot="-5400000">
            <a:off x="7471400" y="2134100"/>
            <a:ext cx="11577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Sequential Order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171" name="Google Shape;171;p19"/>
          <p:cNvCxnSpPr>
            <a:stCxn id="139" idx="3"/>
            <a:endCxn id="136" idx="1"/>
          </p:cNvCxnSpPr>
          <p:nvPr/>
        </p:nvCxnSpPr>
        <p:spPr>
          <a:xfrm flipH="1" rot="10800000">
            <a:off x="4297510" y="735181"/>
            <a:ext cx="83610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>
            <a:stCxn id="139" idx="3"/>
            <a:endCxn id="137" idx="1"/>
          </p:cNvCxnSpPr>
          <p:nvPr/>
        </p:nvCxnSpPr>
        <p:spPr>
          <a:xfrm>
            <a:off x="4297510" y="1148281"/>
            <a:ext cx="8361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9"/>
          <p:cNvCxnSpPr>
            <a:stCxn id="153" idx="2"/>
            <a:endCxn id="149" idx="0"/>
          </p:cNvCxnSpPr>
          <p:nvPr/>
        </p:nvCxnSpPr>
        <p:spPr>
          <a:xfrm>
            <a:off x="6760767" y="2394356"/>
            <a:ext cx="0" cy="88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9"/>
          <p:cNvCxnSpPr>
            <a:stCxn id="137" idx="2"/>
            <a:endCxn id="162" idx="0"/>
          </p:cNvCxnSpPr>
          <p:nvPr/>
        </p:nvCxnSpPr>
        <p:spPr>
          <a:xfrm>
            <a:off x="5364876" y="1595203"/>
            <a:ext cx="0" cy="130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9"/>
          <p:cNvCxnSpPr>
            <a:stCxn id="142" idx="3"/>
            <a:endCxn id="155" idx="1"/>
          </p:cNvCxnSpPr>
          <p:nvPr/>
        </p:nvCxnSpPr>
        <p:spPr>
          <a:xfrm flipH="1" rot="10800000">
            <a:off x="1831346" y="1389746"/>
            <a:ext cx="871800" cy="7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9"/>
          <p:cNvCxnSpPr>
            <a:stCxn id="142" idx="3"/>
            <a:endCxn id="157" idx="1"/>
          </p:cNvCxnSpPr>
          <p:nvPr/>
        </p:nvCxnSpPr>
        <p:spPr>
          <a:xfrm>
            <a:off x="1831346" y="2158946"/>
            <a:ext cx="87180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9"/>
          <p:cNvCxnSpPr>
            <a:stCxn id="142" idx="3"/>
            <a:endCxn id="156" idx="1"/>
          </p:cNvCxnSpPr>
          <p:nvPr/>
        </p:nvCxnSpPr>
        <p:spPr>
          <a:xfrm flipH="1" rot="10800000">
            <a:off x="1831346" y="2111246"/>
            <a:ext cx="871800" cy="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9"/>
          <p:cNvCxnSpPr>
            <a:stCxn id="155" idx="3"/>
            <a:endCxn id="139" idx="1"/>
          </p:cNvCxnSpPr>
          <p:nvPr/>
        </p:nvCxnSpPr>
        <p:spPr>
          <a:xfrm flipH="1" rot="10800000">
            <a:off x="3165567" y="1148134"/>
            <a:ext cx="6696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9"/>
          <p:cNvCxnSpPr>
            <a:stCxn id="155" idx="3"/>
            <a:endCxn id="140" idx="1"/>
          </p:cNvCxnSpPr>
          <p:nvPr/>
        </p:nvCxnSpPr>
        <p:spPr>
          <a:xfrm>
            <a:off x="3165567" y="1389634"/>
            <a:ext cx="669600" cy="7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9"/>
          <p:cNvCxnSpPr>
            <a:stCxn id="140" idx="2"/>
            <a:endCxn id="141" idx="0"/>
          </p:cNvCxnSpPr>
          <p:nvPr/>
        </p:nvCxnSpPr>
        <p:spPr>
          <a:xfrm>
            <a:off x="4066360" y="2407596"/>
            <a:ext cx="0" cy="82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3618900" y="434425"/>
            <a:ext cx="15300" cy="373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82" name="Google Shape;182;p19"/>
          <p:cNvSpPr txBox="1"/>
          <p:nvPr/>
        </p:nvSpPr>
        <p:spPr>
          <a:xfrm>
            <a:off x="340175" y="280750"/>
            <a:ext cx="932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Idea 2</a:t>
            </a:r>
            <a:endParaRPr sz="2000">
              <a:solidFill>
                <a:schemeClr val="dk2"/>
              </a:solidFill>
            </a:endParaRPr>
          </a:p>
        </p:txBody>
      </p:sp>
      <p:cxnSp>
        <p:nvCxnSpPr>
          <p:cNvPr id="183" name="Google Shape;183;p19"/>
          <p:cNvCxnSpPr/>
          <p:nvPr/>
        </p:nvCxnSpPr>
        <p:spPr>
          <a:xfrm flipH="1" rot="10800000">
            <a:off x="1518450" y="321775"/>
            <a:ext cx="20901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9"/>
          <p:cNvSpPr txBox="1"/>
          <p:nvPr/>
        </p:nvSpPr>
        <p:spPr>
          <a:xfrm>
            <a:off x="13500" y="2711225"/>
            <a:ext cx="2478300" cy="1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2. For each </a:t>
            </a:r>
            <a:r>
              <a:rPr lang="en" sz="1300">
                <a:solidFill>
                  <a:srgbClr val="6D9EEB"/>
                </a:solidFill>
              </a:rPr>
              <a:t>document</a:t>
            </a:r>
            <a:r>
              <a:rPr lang="en" sz="1300">
                <a:solidFill>
                  <a:schemeClr val="dk2"/>
                </a:solidFill>
              </a:rPr>
              <a:t>, </a:t>
            </a:r>
            <a:r>
              <a:rPr lang="en" sz="1300">
                <a:solidFill>
                  <a:schemeClr val="dk2"/>
                </a:solidFill>
              </a:rPr>
              <a:t>select the most relevant node bottom up and recursively aggregate the summary text of each parent node until a common ancestor is reached.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507200" y="321775"/>
            <a:ext cx="21270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1. </a:t>
            </a:r>
            <a:r>
              <a:rPr lang="en" sz="1200">
                <a:solidFill>
                  <a:schemeClr val="dk2"/>
                </a:solidFill>
              </a:rPr>
              <a:t>Fetch top k documents.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86" name="Google Shape;186;p19"/>
          <p:cNvCxnSpPr>
            <a:stCxn id="137" idx="3"/>
            <a:endCxn id="151" idx="1"/>
          </p:cNvCxnSpPr>
          <p:nvPr/>
        </p:nvCxnSpPr>
        <p:spPr>
          <a:xfrm>
            <a:off x="5596026" y="1353853"/>
            <a:ext cx="628200" cy="4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9"/>
          <p:cNvCxnSpPr>
            <a:stCxn id="137" idx="3"/>
            <a:endCxn id="152" idx="1"/>
          </p:cNvCxnSpPr>
          <p:nvPr/>
        </p:nvCxnSpPr>
        <p:spPr>
          <a:xfrm>
            <a:off x="5596026" y="1353853"/>
            <a:ext cx="6282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9"/>
          <p:cNvCxnSpPr>
            <a:stCxn id="137" idx="3"/>
            <a:endCxn id="153" idx="1"/>
          </p:cNvCxnSpPr>
          <p:nvPr/>
        </p:nvCxnSpPr>
        <p:spPr>
          <a:xfrm>
            <a:off x="5596026" y="1353853"/>
            <a:ext cx="628200" cy="9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Notes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Summarization quality, it should add information, but does not correlate text chunks. (But since I am storing information bottom up, we do not have to rely on context fully from summarized nodes).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Distance of nodes in the tree and considering those doc summaries which have few matching text chunks can give </a:t>
            </a:r>
            <a:r>
              <a:rPr lang="en"/>
              <a:t>irrelevant</a:t>
            </a:r>
            <a:r>
              <a:rPr lang="en"/>
              <a:t> info for the overall ans.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Idea:</a:t>
            </a:r>
            <a:br>
              <a:rPr lang="en"/>
            </a:br>
            <a:r>
              <a:rPr lang="en"/>
              <a:t>1. Weighting of each </a:t>
            </a:r>
            <a:r>
              <a:rPr lang="en"/>
              <a:t>level node(highest-bottom to lowest-top) in the generation prompt(but depends on LLM and token count is still same.)(kind of like inverse reciprocal rank function) and for distance something like path compression may 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2. If a raw text chunk is very far from other relevant chunks within a document, a lot of unnecessary info will get accumulated from the non-leaf nodes above it. Solution: Add some distance metric to far away node. So that not all non-leaf nodes get retrieved.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2930425" y="2218250"/>
            <a:ext cx="291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THANK YOU</a:t>
            </a:r>
            <a:endParaRPr sz="36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