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3" r:id="rId6"/>
    <p:sldId id="268" r:id="rId7"/>
    <p:sldId id="269" r:id="rId8"/>
    <p:sldId id="274" r:id="rId9"/>
    <p:sldId id="270" r:id="rId10"/>
    <p:sldId id="273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E7A45-8CF4-417A-B90A-EA0B9BCFCCC3}" v="175" dt="2024-07-01T17:30:32.748"/>
    <p1510:client id="{FC470B0E-FB55-4E3C-8CB3-AF625729BAE5}" v="1" dt="2024-07-01T17:42:20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kachhikara21@gmail.com" userId="c1efd09f14e93c2a" providerId="LiveId" clId="{FC470B0E-FB55-4E3C-8CB3-AF625729BAE5}"/>
    <pc:docChg chg="modSld modMainMaster">
      <pc:chgData name="anushkachhikara21@gmail.com" userId="c1efd09f14e93c2a" providerId="LiveId" clId="{FC470B0E-FB55-4E3C-8CB3-AF625729BAE5}" dt="2024-07-01T17:42:20.654" v="16"/>
      <pc:docMkLst>
        <pc:docMk/>
      </pc:docMkLst>
      <pc:sldChg chg="modSp mod">
        <pc:chgData name="anushkachhikara21@gmail.com" userId="c1efd09f14e93c2a" providerId="LiveId" clId="{FC470B0E-FB55-4E3C-8CB3-AF625729BAE5}" dt="2024-07-01T17:36:48.961" v="15" actId="20577"/>
        <pc:sldMkLst>
          <pc:docMk/>
          <pc:sldMk cId="0" sldId="263"/>
        </pc:sldMkLst>
        <pc:spChg chg="mod">
          <ac:chgData name="anushkachhikara21@gmail.com" userId="c1efd09f14e93c2a" providerId="LiveId" clId="{FC470B0E-FB55-4E3C-8CB3-AF625729BAE5}" dt="2024-07-01T17:36:48.961" v="15" actId="20577"/>
          <ac:spMkLst>
            <pc:docMk/>
            <pc:sldMk cId="0" sldId="263"/>
            <ac:spMk id="7" creationId="{00000000-0000-0000-0000-000000000000}"/>
          </ac:spMkLst>
        </pc:spChg>
      </pc:sldChg>
      <pc:sldChg chg="modSp">
        <pc:chgData name="anushkachhikara21@gmail.com" userId="c1efd09f14e93c2a" providerId="LiveId" clId="{FC470B0E-FB55-4E3C-8CB3-AF625729BAE5}" dt="2024-07-01T17:42:20.654" v="16"/>
        <pc:sldMkLst>
          <pc:docMk/>
          <pc:sldMk cId="62845489" sldId="267"/>
        </pc:sldMkLst>
        <pc:spChg chg="mod">
          <ac:chgData name="anushkachhikara21@gmail.com" userId="c1efd09f14e93c2a" providerId="LiveId" clId="{FC470B0E-FB55-4E3C-8CB3-AF625729BAE5}" dt="2024-07-01T17:42:20.654" v="16"/>
          <ac:spMkLst>
            <pc:docMk/>
            <pc:sldMk cId="62845489" sldId="267"/>
            <ac:spMk id="2" creationId="{29EC3032-4693-00B0-9ADF-465114AEF729}"/>
          </ac:spMkLst>
        </pc:spChg>
        <pc:spChg chg="mod">
          <ac:chgData name="anushkachhikara21@gmail.com" userId="c1efd09f14e93c2a" providerId="LiveId" clId="{FC470B0E-FB55-4E3C-8CB3-AF625729BAE5}" dt="2024-07-01T17:42:20.654" v="16"/>
          <ac:spMkLst>
            <pc:docMk/>
            <pc:sldMk cId="62845489" sldId="267"/>
            <ac:spMk id="3" creationId="{B1CB0659-FD66-5EE2-D43F-73A0324BFCDE}"/>
          </ac:spMkLst>
        </pc:spChg>
        <pc:picChg chg="mod">
          <ac:chgData name="anushkachhikara21@gmail.com" userId="c1efd09f14e93c2a" providerId="LiveId" clId="{FC470B0E-FB55-4E3C-8CB3-AF625729BAE5}" dt="2024-07-01T17:42:20.654" v="16"/>
          <ac:picMkLst>
            <pc:docMk/>
            <pc:sldMk cId="62845489" sldId="267"/>
            <ac:picMk id="8" creationId="{B4EE178D-0679-0B86-F0A6-E3CAC610FB85}"/>
          </ac:picMkLst>
        </pc:picChg>
      </pc:sldChg>
      <pc:sldChg chg="modSp">
        <pc:chgData name="anushkachhikara21@gmail.com" userId="c1efd09f14e93c2a" providerId="LiveId" clId="{FC470B0E-FB55-4E3C-8CB3-AF625729BAE5}" dt="2024-07-01T17:42:20.654" v="16"/>
        <pc:sldMkLst>
          <pc:docMk/>
          <pc:sldMk cId="3790239254" sldId="273"/>
        </pc:sldMkLst>
        <pc:spChg chg="mod">
          <ac:chgData name="anushkachhikara21@gmail.com" userId="c1efd09f14e93c2a" providerId="LiveId" clId="{FC470B0E-FB55-4E3C-8CB3-AF625729BAE5}" dt="2024-07-01T17:42:20.654" v="16"/>
          <ac:spMkLst>
            <pc:docMk/>
            <pc:sldMk cId="3790239254" sldId="273"/>
            <ac:spMk id="2" creationId="{16A6940F-2BAC-FEF1-25E8-D308B56ADE33}"/>
          </ac:spMkLst>
        </pc:spChg>
        <pc:spChg chg="mod">
          <ac:chgData name="anushkachhikara21@gmail.com" userId="c1efd09f14e93c2a" providerId="LiveId" clId="{FC470B0E-FB55-4E3C-8CB3-AF625729BAE5}" dt="2024-07-01T17:42:20.654" v="16"/>
          <ac:spMkLst>
            <pc:docMk/>
            <pc:sldMk cId="3790239254" sldId="273"/>
            <ac:spMk id="3" creationId="{3B80CC2A-64B1-50CE-BF51-C0E9B423D2CA}"/>
          </ac:spMkLst>
        </pc:spChg>
      </pc:sldChg>
      <pc:sldMasterChg chg="modSldLayout">
        <pc:chgData name="anushkachhikara21@gmail.com" userId="c1efd09f14e93c2a" providerId="LiveId" clId="{FC470B0E-FB55-4E3C-8CB3-AF625729BAE5}" dt="2024-07-01T17:42:20.654" v="16"/>
        <pc:sldMasterMkLst>
          <pc:docMk/>
          <pc:sldMasterMk cId="2841154671" sldId="2147483670"/>
        </pc:sldMasterMkLst>
        <pc:sldLayoutChg chg="modTransition">
          <pc:chgData name="anushkachhikara21@gmail.com" userId="c1efd09f14e93c2a" providerId="LiveId" clId="{FC470B0E-FB55-4E3C-8CB3-AF625729BAE5}" dt="2024-07-01T17:42:20.654" v="16"/>
          <pc:sldLayoutMkLst>
            <pc:docMk/>
            <pc:sldMasterMk cId="2841154671" sldId="2147483670"/>
            <pc:sldLayoutMk cId="1881937676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2766061" cy="82296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709" y="1346836"/>
            <a:ext cx="10549890" cy="2865120"/>
          </a:xfrm>
        </p:spPr>
        <p:txBody>
          <a:bodyPr anchor="b">
            <a:normAutofit/>
          </a:bodyPr>
          <a:lstStyle>
            <a:lvl1pPr algn="l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1709" y="4322446"/>
            <a:ext cx="10549890" cy="1986914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3013" y="6492242"/>
            <a:ext cx="3291840" cy="43815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1709" y="6492242"/>
            <a:ext cx="6149863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76294" y="6492239"/>
            <a:ext cx="925307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725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5165597"/>
            <a:ext cx="11894826" cy="983226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9693" y="727711"/>
            <a:ext cx="11894825" cy="39597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84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6148824"/>
            <a:ext cx="11893031" cy="818966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148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748" y="731520"/>
            <a:ext cx="11887146" cy="4114800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303519"/>
            <a:ext cx="11885351" cy="1645919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80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19"/>
            <a:ext cx="11163302" cy="3298115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038668"/>
            <a:ext cx="10502759" cy="65876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171903"/>
            <a:ext cx="11887202" cy="1787395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84214" y="87887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44844" y="33179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6535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2560850"/>
            <a:ext cx="11887201" cy="3014202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5589186"/>
            <a:ext cx="11885406" cy="1368773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430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11887198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69693" y="3209356"/>
            <a:ext cx="3836279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3502" y="4032316"/>
            <a:ext cx="385048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7720" y="3213162"/>
            <a:ext cx="38212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05056" y="4036122"/>
            <a:ext cx="3834996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2930" y="3209356"/>
            <a:ext cx="38339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22930" y="4032316"/>
            <a:ext cx="383396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877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69694" y="731520"/>
            <a:ext cx="11887199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69696" y="5285515"/>
            <a:ext cx="3834288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69696" y="3200398"/>
            <a:ext cx="383428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69696" y="5977030"/>
            <a:ext cx="3834288" cy="98141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864" y="5285515"/>
            <a:ext cx="3840480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386864" y="3200398"/>
            <a:ext cx="383872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85112" y="5977029"/>
            <a:ext cx="3840480" cy="972410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3081" y="5285514"/>
            <a:ext cx="3828889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422931" y="3200398"/>
            <a:ext cx="3833963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422930" y="5977025"/>
            <a:ext cx="3833962" cy="972414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748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3530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50881" y="731520"/>
            <a:ext cx="2406013" cy="62179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692" y="731520"/>
            <a:ext cx="9298308" cy="6217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421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75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871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1703072"/>
            <a:ext cx="11887200" cy="3423284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3" y="5309235"/>
            <a:ext cx="11887200" cy="1649731"/>
          </a:xfrm>
        </p:spPr>
        <p:txBody>
          <a:bodyPr>
            <a:normAutofit/>
          </a:bodyPr>
          <a:lstStyle>
            <a:lvl1pPr marL="0" indent="0">
              <a:buNone/>
              <a:defRPr sz="216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60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693" y="2699383"/>
            <a:ext cx="5854067" cy="4250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1" y="2699383"/>
            <a:ext cx="5850253" cy="4250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177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742952"/>
            <a:ext cx="11887200" cy="17735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023" y="2699383"/>
            <a:ext cx="5579740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9693" y="3688077"/>
            <a:ext cx="5854069" cy="3261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70" y="2699382"/>
            <a:ext cx="5575922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688077"/>
            <a:ext cx="5850252" cy="3261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5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164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342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47" y="731521"/>
            <a:ext cx="4627244" cy="1967861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441" y="711199"/>
            <a:ext cx="7069451" cy="62382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047" y="2699383"/>
            <a:ext cx="4627244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DFD0-113F-4507-8121-68DC97C206F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3DFB-C975-4753-8A91-F70B3895A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6142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7121410" cy="1967863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56865" y="731522"/>
            <a:ext cx="4400028" cy="62179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2699383"/>
            <a:ext cx="7121413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72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7146" y="1"/>
            <a:ext cx="14464666" cy="82296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695" y="742222"/>
            <a:ext cx="11887198" cy="1774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5" y="2699384"/>
            <a:ext cx="11887199" cy="425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8305" y="7059932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9694" y="7059931"/>
            <a:ext cx="748717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31586" y="7059929"/>
            <a:ext cx="9253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51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432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SzPct val="125000"/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jpg"/><Relationship Id="rId4" Type="http://schemas.openxmlformats.org/officeDocument/2006/relationships/hyperlink" Target="https://cloud-object-storage-cos-static-web-hosting-83e.s3.jp-tok.cloud-object-storage.appdomain.cloud/Project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2"/>
          <p:cNvSpPr/>
          <p:nvPr/>
        </p:nvSpPr>
        <p:spPr>
          <a:xfrm>
            <a:off x="1140312" y="1345049"/>
            <a:ext cx="12790842" cy="3651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8540"/>
              </a:lnSpc>
              <a:buNone/>
            </a:pPr>
            <a:r>
              <a:rPr lang="en-US" sz="683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Empowering Career Choices with AI Chatbot: Future Pathways</a:t>
            </a:r>
            <a:endParaRPr lang="en-US" sz="6832" dirty="0"/>
          </a:p>
        </p:txBody>
      </p:sp>
      <p:sp>
        <p:nvSpPr>
          <p:cNvPr id="7" name="Text 3"/>
          <p:cNvSpPr/>
          <p:nvPr/>
        </p:nvSpPr>
        <p:spPr>
          <a:xfrm>
            <a:off x="2406316" y="5482408"/>
            <a:ext cx="10972799" cy="1529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010"/>
              </a:lnSpc>
              <a:buNone/>
            </a:pPr>
            <a:r>
              <a:rPr lang="en-US" sz="1881" dirty="0">
                <a:solidFill>
                  <a:srgbClr val="EEEFF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ontserrat" pitchFamily="34" charset="-120"/>
              </a:rPr>
              <a:t>This presentation introduces an AI chatbot for career guidance in computer science. </a:t>
            </a:r>
          </a:p>
          <a:p>
            <a:pPr marL="0" indent="0" algn="just">
              <a:lnSpc>
                <a:spcPts val="3010"/>
              </a:lnSpc>
              <a:buNone/>
            </a:pPr>
            <a:r>
              <a:rPr lang="en-US" sz="1881" dirty="0">
                <a:solidFill>
                  <a:srgbClr val="EEEFF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ontserrat" pitchFamily="34" charset="-120"/>
              </a:rPr>
              <a:t>It addresses </a:t>
            </a:r>
            <a:r>
              <a:rPr lang="en-US" sz="1881" b="1" dirty="0">
                <a:solidFill>
                  <a:srgbClr val="EEEFF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ontserrat" pitchFamily="34" charset="-120"/>
              </a:rPr>
              <a:t>Sustainable Development Goal No. 8 - Decent Work and Economic Growth, </a:t>
            </a:r>
          </a:p>
          <a:p>
            <a:pPr marL="0" indent="0" algn="just">
              <a:lnSpc>
                <a:spcPts val="3010"/>
              </a:lnSpc>
              <a:buNone/>
            </a:pPr>
            <a:r>
              <a:rPr lang="en-US" sz="1881" dirty="0">
                <a:solidFill>
                  <a:srgbClr val="EEEFF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ontserrat" pitchFamily="34" charset="-120"/>
              </a:rPr>
              <a:t>using IBM Cloud and Watson Assistant.</a:t>
            </a:r>
            <a:endParaRPr lang="en-US" sz="188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940F-2BAC-FEF1-25E8-D308B56ADE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04210" y="1441116"/>
            <a:ext cx="10550525" cy="2865438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0CC2A-64B1-50CE-BF51-C0E9B423D2C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039937" y="4468312"/>
            <a:ext cx="10550525" cy="198596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By- Team FAMT AI Architects</a:t>
            </a:r>
          </a:p>
          <a:p>
            <a:pPr marL="0" indent="0" algn="ctr">
              <a:buNone/>
            </a:pPr>
            <a:r>
              <a:rPr lang="en-IN" dirty="0" err="1"/>
              <a:t>Finolex</a:t>
            </a:r>
            <a:r>
              <a:rPr lang="en-IN" dirty="0"/>
              <a:t> Academy of Management and Technology, Ratnagiri</a:t>
            </a:r>
          </a:p>
        </p:txBody>
      </p:sp>
    </p:spTree>
    <p:extLst>
      <p:ext uri="{BB962C8B-B14F-4D97-AF65-F5344CB8AC3E}">
        <p14:creationId xmlns:p14="http://schemas.microsoft.com/office/powerpoint/2010/main" val="379023925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866781" y="1393864"/>
            <a:ext cx="10896719" cy="2112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909"/>
              </a:lnSpc>
              <a:buNone/>
            </a:pPr>
            <a:r>
              <a:rPr lang="en-US" sz="4000" dirty="0"/>
              <a:t>Sustainable Development Goal (SDG) No. 8 </a:t>
            </a:r>
          </a:p>
          <a:p>
            <a:pPr marL="0" indent="0" algn="ctr">
              <a:lnSpc>
                <a:spcPts val="4909"/>
              </a:lnSpc>
              <a:buNone/>
            </a:pPr>
            <a:r>
              <a:rPr lang="en-US" sz="4000" dirty="0"/>
              <a:t>Decent Work and Economic Growth</a:t>
            </a:r>
            <a:endParaRPr lang="en-US" sz="3927" dirty="0"/>
          </a:p>
        </p:txBody>
      </p:sp>
      <p:sp>
        <p:nvSpPr>
          <p:cNvPr id="6" name="Shape 3"/>
          <p:cNvSpPr/>
          <p:nvPr/>
        </p:nvSpPr>
        <p:spPr>
          <a:xfrm>
            <a:off x="1999178" y="3759437"/>
            <a:ext cx="426363" cy="426363"/>
          </a:xfrm>
          <a:prstGeom prst="roundRect">
            <a:avLst>
              <a:gd name="adj" fmla="val 26669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2159317" y="3807635"/>
            <a:ext cx="105966" cy="2992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6"/>
              </a:lnSpc>
              <a:buNone/>
            </a:pPr>
            <a:r>
              <a:rPr lang="en-US" sz="235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356" dirty="0"/>
          </a:p>
        </p:txBody>
      </p:sp>
      <p:sp>
        <p:nvSpPr>
          <p:cNvPr id="8" name="Text 5"/>
          <p:cNvSpPr/>
          <p:nvPr/>
        </p:nvSpPr>
        <p:spPr>
          <a:xfrm>
            <a:off x="2614969" y="3744056"/>
            <a:ext cx="3160633" cy="311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4"/>
              </a:lnSpc>
              <a:buNone/>
            </a:pPr>
            <a:r>
              <a:rPr lang="en-US" sz="19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Promoting Employment Opportunities</a:t>
            </a:r>
            <a:endParaRPr lang="en-US" sz="1963" dirty="0"/>
          </a:p>
        </p:txBody>
      </p:sp>
      <p:sp>
        <p:nvSpPr>
          <p:cNvPr id="9" name="Text 6"/>
          <p:cNvSpPr/>
          <p:nvPr/>
        </p:nvSpPr>
        <p:spPr>
          <a:xfrm>
            <a:off x="2614969" y="4169347"/>
            <a:ext cx="4737854" cy="606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88"/>
              </a:lnSpc>
              <a:buNone/>
            </a:pPr>
            <a:r>
              <a:rPr lang="en-US" sz="1492" dirty="0">
                <a:solidFill>
                  <a:srgbClr val="EEEFF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Ensuring access to decent work opportunities and economic growth is essential for sustainable development..</a:t>
            </a:r>
            <a:endParaRPr lang="en-US" sz="149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542252" y="3744056"/>
            <a:ext cx="426363" cy="426363"/>
          </a:xfrm>
          <a:prstGeom prst="roundRect">
            <a:avLst>
              <a:gd name="adj" fmla="val 26669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7671673" y="3807635"/>
            <a:ext cx="167521" cy="2992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6"/>
              </a:lnSpc>
              <a:buNone/>
            </a:pPr>
            <a:r>
              <a:rPr lang="en-US" sz="235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356" dirty="0"/>
          </a:p>
        </p:txBody>
      </p:sp>
      <p:sp>
        <p:nvSpPr>
          <p:cNvPr id="12" name="Text 9"/>
          <p:cNvSpPr/>
          <p:nvPr/>
        </p:nvSpPr>
        <p:spPr>
          <a:xfrm>
            <a:off x="8158043" y="3744056"/>
            <a:ext cx="3140393" cy="311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4"/>
              </a:lnSpc>
              <a:buNone/>
            </a:pPr>
            <a:r>
              <a:rPr lang="en-US" sz="19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Enhancing Skill Development</a:t>
            </a:r>
            <a:endParaRPr lang="en-US" sz="1963" dirty="0"/>
          </a:p>
        </p:txBody>
      </p:sp>
      <p:sp>
        <p:nvSpPr>
          <p:cNvPr id="13" name="Text 10"/>
          <p:cNvSpPr/>
          <p:nvPr/>
        </p:nvSpPr>
        <p:spPr>
          <a:xfrm>
            <a:off x="8158043" y="4169347"/>
            <a:ext cx="4737854" cy="909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88"/>
              </a:lnSpc>
              <a:buNone/>
            </a:pPr>
            <a:r>
              <a:rPr lang="en-US" sz="1492" dirty="0">
                <a:solidFill>
                  <a:srgbClr val="EEEFF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Providing resources and guidance to enhance skills in the computer science field.</a:t>
            </a:r>
            <a:endParaRPr lang="en-US" sz="149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1999178" y="5481654"/>
            <a:ext cx="426363" cy="426363"/>
          </a:xfrm>
          <a:prstGeom prst="roundRect">
            <a:avLst>
              <a:gd name="adj" fmla="val 26669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2131575" y="5545233"/>
            <a:ext cx="161568" cy="2992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6"/>
              </a:lnSpc>
              <a:buNone/>
            </a:pPr>
            <a:r>
              <a:rPr lang="en-US" sz="235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356" dirty="0"/>
          </a:p>
        </p:txBody>
      </p:sp>
      <p:sp>
        <p:nvSpPr>
          <p:cNvPr id="16" name="Text 13"/>
          <p:cNvSpPr/>
          <p:nvPr/>
        </p:nvSpPr>
        <p:spPr>
          <a:xfrm>
            <a:off x="2614969" y="5481654"/>
            <a:ext cx="2708910" cy="311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4"/>
              </a:lnSpc>
              <a:buNone/>
            </a:pPr>
            <a:r>
              <a:rPr lang="en-US" sz="19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Reducing Unemployment</a:t>
            </a:r>
            <a:endParaRPr lang="en-US" sz="1963" dirty="0"/>
          </a:p>
        </p:txBody>
      </p:sp>
      <p:sp>
        <p:nvSpPr>
          <p:cNvPr id="17" name="Text 14"/>
          <p:cNvSpPr/>
          <p:nvPr/>
        </p:nvSpPr>
        <p:spPr>
          <a:xfrm>
            <a:off x="2614969" y="5906945"/>
            <a:ext cx="4737854" cy="606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88"/>
              </a:lnSpc>
              <a:buNone/>
            </a:pPr>
            <a:r>
              <a:rPr lang="en-US" sz="1492" dirty="0">
                <a:solidFill>
                  <a:srgbClr val="EEEFF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Addressing unemployment through career guidance and job matching services.</a:t>
            </a:r>
            <a:endParaRPr lang="en-US" sz="149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5"/>
          <p:cNvSpPr/>
          <p:nvPr/>
        </p:nvSpPr>
        <p:spPr>
          <a:xfrm>
            <a:off x="7542252" y="5481654"/>
            <a:ext cx="426363" cy="426363"/>
          </a:xfrm>
          <a:prstGeom prst="roundRect">
            <a:avLst>
              <a:gd name="adj" fmla="val 26669"/>
            </a:avLst>
          </a:prstGeom>
          <a:solidFill>
            <a:srgbClr val="282C32"/>
          </a:solidFill>
          <a:ln/>
        </p:spPr>
      </p:sp>
      <p:sp>
        <p:nvSpPr>
          <p:cNvPr id="19" name="Text 16"/>
          <p:cNvSpPr/>
          <p:nvPr/>
        </p:nvSpPr>
        <p:spPr>
          <a:xfrm>
            <a:off x="7664886" y="5545233"/>
            <a:ext cx="180975" cy="2992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6"/>
              </a:lnSpc>
              <a:buNone/>
            </a:pPr>
            <a:r>
              <a:rPr lang="en-US" sz="235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356" dirty="0"/>
          </a:p>
        </p:txBody>
      </p:sp>
      <p:sp>
        <p:nvSpPr>
          <p:cNvPr id="20" name="Text 17"/>
          <p:cNvSpPr/>
          <p:nvPr/>
        </p:nvSpPr>
        <p:spPr>
          <a:xfrm>
            <a:off x="8158043" y="5481654"/>
            <a:ext cx="3848219" cy="311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4"/>
              </a:lnSpc>
              <a:buNone/>
            </a:pPr>
            <a:r>
              <a:rPr lang="en-US" sz="19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Supporting Lifelong Learning</a:t>
            </a:r>
            <a:endParaRPr lang="en-US" sz="1963" dirty="0"/>
          </a:p>
        </p:txBody>
      </p:sp>
      <p:sp>
        <p:nvSpPr>
          <p:cNvPr id="21" name="Text 18"/>
          <p:cNvSpPr/>
          <p:nvPr/>
        </p:nvSpPr>
        <p:spPr>
          <a:xfrm>
            <a:off x="8158043" y="5906945"/>
            <a:ext cx="4737854" cy="606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88"/>
              </a:lnSpc>
              <a:buNone/>
            </a:pPr>
            <a:r>
              <a:rPr lang="en-US" sz="1492" dirty="0">
                <a:solidFill>
                  <a:srgbClr val="EEEFF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Encouraging continuous learning and development to adapt to the evolving job market.</a:t>
            </a:r>
            <a:endParaRPr lang="en-US" sz="149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03907" y="3443142"/>
            <a:ext cx="4701092" cy="31248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576" y="3906610"/>
            <a:ext cx="4172117" cy="195746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87980" y="1114841"/>
            <a:ext cx="7415927" cy="1624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Utilizing IBM Cloud and Watson Assistant</a:t>
            </a:r>
            <a:endParaRPr lang="en-US" sz="5116" dirty="0"/>
          </a:p>
        </p:txBody>
      </p:sp>
      <p:sp>
        <p:nvSpPr>
          <p:cNvPr id="7" name="Shape 3"/>
          <p:cNvSpPr/>
          <p:nvPr/>
        </p:nvSpPr>
        <p:spPr>
          <a:xfrm>
            <a:off x="1025400" y="3148903"/>
            <a:ext cx="7415927" cy="1837849"/>
          </a:xfrm>
          <a:prstGeom prst="roundRect">
            <a:avLst>
              <a:gd name="adj" fmla="val 8060"/>
            </a:avLst>
          </a:prstGeom>
          <a:solidFill>
            <a:schemeClr val="bg2">
              <a:lumMod val="75000"/>
            </a:schemeClr>
          </a:solidFill>
          <a:ln/>
        </p:spPr>
      </p:sp>
      <p:sp>
        <p:nvSpPr>
          <p:cNvPr id="8" name="Text 4"/>
          <p:cNvSpPr/>
          <p:nvPr/>
        </p:nvSpPr>
        <p:spPr>
          <a:xfrm>
            <a:off x="1110853" y="3397568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IBM Cloud</a:t>
            </a:r>
            <a:endParaRPr lang="en-US" sz="2558" dirty="0"/>
          </a:p>
        </p:txBody>
      </p:sp>
      <p:sp>
        <p:nvSpPr>
          <p:cNvPr id="9" name="Text 5"/>
          <p:cNvSpPr/>
          <p:nvPr/>
        </p:nvSpPr>
        <p:spPr>
          <a:xfrm>
            <a:off x="1110853" y="3951684"/>
            <a:ext cx="692229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EEEFF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Provides a secure and scalable infrastructure for developing and deploying the AI chatbot</a:t>
            </a:r>
            <a:r>
              <a:rPr lang="en-US" sz="1944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1025401" y="5235416"/>
            <a:ext cx="7415927" cy="1837849"/>
          </a:xfrm>
          <a:prstGeom prst="roundRect">
            <a:avLst>
              <a:gd name="adj" fmla="val 8060"/>
            </a:avLst>
          </a:prstGeom>
          <a:solidFill>
            <a:schemeClr val="bg2">
              <a:lumMod val="75000"/>
            </a:schemeClr>
          </a:solidFill>
          <a:ln/>
        </p:spPr>
      </p:sp>
      <p:sp>
        <p:nvSpPr>
          <p:cNvPr id="11" name="Text 7"/>
          <p:cNvSpPr/>
          <p:nvPr/>
        </p:nvSpPr>
        <p:spPr>
          <a:xfrm>
            <a:off x="1110853" y="5482233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Watson Assistant</a:t>
            </a:r>
            <a:endParaRPr lang="en-US" sz="2558" dirty="0"/>
          </a:p>
        </p:txBody>
      </p:sp>
      <p:sp>
        <p:nvSpPr>
          <p:cNvPr id="12" name="Text 8"/>
          <p:cNvSpPr/>
          <p:nvPr/>
        </p:nvSpPr>
        <p:spPr>
          <a:xfrm>
            <a:off x="1110853" y="6036350"/>
            <a:ext cx="692229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EEEFF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A powerful AI platform that enables the creation of natural language conversational interfaces.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2"/>
          <p:cNvSpPr/>
          <p:nvPr/>
        </p:nvSpPr>
        <p:spPr>
          <a:xfrm>
            <a:off x="3303091" y="794029"/>
            <a:ext cx="7822763" cy="5685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476"/>
              </a:lnSpc>
              <a:buNone/>
            </a:pPr>
            <a:r>
              <a:rPr lang="en-US" sz="358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Solving the Healthcare Problem with AI</a:t>
            </a:r>
            <a:endParaRPr lang="en-US" sz="3581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91" y="1765742"/>
            <a:ext cx="864037" cy="13825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553872" y="1867912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Career Assessments</a:t>
            </a:r>
            <a:endParaRPr lang="en-US" sz="1791" dirty="0"/>
          </a:p>
        </p:txBody>
      </p:sp>
      <p:sp>
        <p:nvSpPr>
          <p:cNvPr id="9" name="Text 4"/>
          <p:cNvSpPr/>
          <p:nvPr/>
        </p:nvSpPr>
        <p:spPr>
          <a:xfrm>
            <a:off x="4575387" y="2273171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can conduct a comprehensive career assessment to evaluate individual interests, skills, and values, providing personalized career recommendations based on the results.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090" y="3225879"/>
            <a:ext cx="864037" cy="138255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575386" y="3753919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091" y="4674513"/>
            <a:ext cx="864037" cy="138255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579316" y="4664085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Job Market Insights</a:t>
            </a:r>
            <a:endParaRPr lang="en-US" sz="1791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447" y="6164115"/>
            <a:ext cx="864037" cy="1382554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4518156" y="6164115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Interview Preparation</a:t>
            </a:r>
            <a:endParaRPr lang="en-US" sz="1791" dirty="0"/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983414CF-38CC-41FA-1B97-CCAB0FB94327}"/>
              </a:ext>
            </a:extLst>
          </p:cNvPr>
          <p:cNvSpPr/>
          <p:nvPr/>
        </p:nvSpPr>
        <p:spPr>
          <a:xfrm>
            <a:off x="4575387" y="2259419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BF86D061-C90F-9483-B7EB-F07E9204C67D}"/>
              </a:ext>
            </a:extLst>
          </p:cNvPr>
          <p:cNvSpPr/>
          <p:nvPr/>
        </p:nvSpPr>
        <p:spPr>
          <a:xfrm>
            <a:off x="4575387" y="3356096"/>
            <a:ext cx="2277785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Skill Development Courses</a:t>
            </a:r>
            <a:endParaRPr lang="en-US" sz="1791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348FEDC7-3D0E-D74F-1CA5-56B0C4452F3F}"/>
              </a:ext>
            </a:extLst>
          </p:cNvPr>
          <p:cNvSpPr/>
          <p:nvPr/>
        </p:nvSpPr>
        <p:spPr>
          <a:xfrm>
            <a:off x="4518560" y="6590466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offers tips and resources for effective interview preparation and career advancement.</a:t>
            </a: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579E5214-516D-7AE8-ECEB-8C987ABC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560" y="5194013"/>
            <a:ext cx="6529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AI can provide real-time job market insights, including in-demand skills, industry trends, and salary benchmarks, tailored to the user's career interests.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5FF887-F47F-0C4E-129A-B0E4E64B604A}"/>
              </a:ext>
            </a:extLst>
          </p:cNvPr>
          <p:cNvSpPr txBox="1"/>
          <p:nvPr/>
        </p:nvSpPr>
        <p:spPr>
          <a:xfrm>
            <a:off x="4518156" y="3803954"/>
            <a:ext cx="73259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can suggest targeted skill development courses based on the user's career goals and current skill set.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" y="48409"/>
            <a:ext cx="5486400" cy="81327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 2"/>
          <p:cNvSpPr/>
          <p:nvPr/>
        </p:nvSpPr>
        <p:spPr>
          <a:xfrm>
            <a:off x="6350437" y="2722483"/>
            <a:ext cx="7415927" cy="1624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Link to model</a:t>
            </a:r>
            <a:endParaRPr lang="en-US" sz="5116" dirty="0"/>
          </a:p>
        </p:txBody>
      </p:sp>
      <p:sp>
        <p:nvSpPr>
          <p:cNvPr id="7" name="Text 3"/>
          <p:cNvSpPr/>
          <p:nvPr/>
        </p:nvSpPr>
        <p:spPr>
          <a:xfrm>
            <a:off x="6350437" y="4717018"/>
            <a:ext cx="7415927" cy="2107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access the AI chatbot model and see its interface, please visit :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Montserrat" panose="00000500000000000000" pitchFamily="2" charset="0"/>
                <a:hlinkClick r:id="rId4"/>
              </a:rPr>
              <a:t>https://cloud-object-storage-cos-static-web-hosting-83e.s3.jp-tok.cloud-object-storage.appdomain.cloud/Project/index.html</a:t>
            </a:r>
            <a:endParaRPr lang="en-US" sz="1944" dirty="0">
              <a:latin typeface="Montserrat" panose="00000500000000000000" pitchFamily="2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D180D50F-8158-546E-B57F-AD1A282EDB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3"/>
          <a:stretch/>
        </p:blipFill>
        <p:spPr>
          <a:xfrm>
            <a:off x="820970" y="1002495"/>
            <a:ext cx="3844459" cy="5635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0DFCAB19-92ED-40AE-D425-2A34BDABE8ED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B518286F-4AAC-AC2F-FB57-61B3F44D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904" y="0"/>
            <a:ext cx="6325496" cy="82296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45A738C-535F-450F-5E97-5602071A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9" y="1054471"/>
            <a:ext cx="4081277" cy="1737360"/>
          </a:xfrm>
        </p:spPr>
        <p:txBody>
          <a:bodyPr/>
          <a:lstStyle/>
          <a:p>
            <a:r>
              <a:rPr lang="en-US" sz="528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Chatbot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Screenshots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5B048-7A1D-60CD-6444-9ED67A2E8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4531" y="3830319"/>
            <a:ext cx="3018891" cy="1597054"/>
          </a:xfrm>
        </p:spPr>
        <p:txBody>
          <a:bodyPr>
            <a:normAutofit/>
          </a:bodyPr>
          <a:lstStyle/>
          <a:p>
            <a:r>
              <a:rPr lang="en-US" sz="2400" dirty="0"/>
              <a:t>Screenshot of website.</a:t>
            </a:r>
          </a:p>
          <a:p>
            <a:r>
              <a:rPr lang="en-US" sz="2400" dirty="0"/>
              <a:t>Screenshot No.1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A334A1-F599-6476-8082-607C5343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83E03-9A2F-CC42-ED8D-CBFD068C28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31" b="7352"/>
          <a:stretch/>
        </p:blipFill>
        <p:spPr>
          <a:xfrm>
            <a:off x="3593432" y="432453"/>
            <a:ext cx="10803690" cy="73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3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C98779D5-4333-2DB8-9ADB-768EEA9EFCD5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99B5F94B-7BEB-4D0E-B422-5F21E4CD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25" y="857095"/>
            <a:ext cx="5486400" cy="7254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78DEF2-B75B-82B6-D202-BBFAA2ADC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18" b="2118"/>
          <a:stretch/>
        </p:blipFill>
        <p:spPr>
          <a:xfrm>
            <a:off x="2025679" y="1769441"/>
            <a:ext cx="4237419" cy="5938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27B-CADD-D1DA-AABD-780366D6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1822" y="1056525"/>
            <a:ext cx="4081276" cy="60242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No. 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91EC99BE-590A-4910-88E1-9751C1F87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48" y="857096"/>
            <a:ext cx="5486400" cy="7254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C775CC5-CADA-EC18-55B5-98CE1E4E4B89}"/>
              </a:ext>
            </a:extLst>
          </p:cNvPr>
          <p:cNvSpPr txBox="1">
            <a:spLocks/>
          </p:cNvSpPr>
          <p:nvPr/>
        </p:nvSpPr>
        <p:spPr>
          <a:xfrm>
            <a:off x="8451383" y="1012054"/>
            <a:ext cx="4081276" cy="602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97280" rtl="0" eaLnBrk="1" latinLnBrk="0" hangingPunct="1">
              <a:lnSpc>
                <a:spcPct val="120000"/>
              </a:lnSpc>
              <a:spcBef>
                <a:spcPts val="1200"/>
              </a:spcBef>
              <a:buSzPct val="125000"/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No. 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1B5C74-0D8C-CDA8-9C62-D89501B10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945" y="1658954"/>
            <a:ext cx="4081275" cy="61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27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C98779D5-4333-2DB8-9ADB-768EEA9EFCD5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99B5F94B-7BEB-4D0E-B422-5F21E4CD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25" y="857095"/>
            <a:ext cx="5486400" cy="7254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27B-CADD-D1DA-AABD-780366D6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1822" y="1056525"/>
            <a:ext cx="4081276" cy="60242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No. 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91EC99BE-590A-4910-88E1-9751C1F87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48" y="857096"/>
            <a:ext cx="5486400" cy="7254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C775CC5-CADA-EC18-55B5-98CE1E4E4B89}"/>
              </a:ext>
            </a:extLst>
          </p:cNvPr>
          <p:cNvSpPr txBox="1">
            <a:spLocks/>
          </p:cNvSpPr>
          <p:nvPr/>
        </p:nvSpPr>
        <p:spPr>
          <a:xfrm>
            <a:off x="8451383" y="1012054"/>
            <a:ext cx="4081276" cy="602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97280" rtl="0" eaLnBrk="1" latinLnBrk="0" hangingPunct="1">
              <a:lnSpc>
                <a:spcPct val="120000"/>
              </a:lnSpc>
              <a:spcBef>
                <a:spcPts val="1200"/>
              </a:spcBef>
              <a:buSzPct val="125000"/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No. 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D5C551B-8909-883F-F694-0722E56A9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2015" y="1729201"/>
            <a:ext cx="4051504" cy="610398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F9EB6B-453C-8A4E-C380-E947B39E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513" y="1764411"/>
            <a:ext cx="4081276" cy="606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09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E37A8C-FAD5-51FB-9868-D9875C9DA0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2925"/>
            <a:ext cx="11285538" cy="113188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Team members :-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D32E87-2A81-DD7D-D3DD-13A01BFE2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2907"/>
              </p:ext>
            </p:extLst>
          </p:nvPr>
        </p:nvGraphicFramePr>
        <p:xfrm>
          <a:off x="2237873" y="2711116"/>
          <a:ext cx="10154654" cy="349717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077327">
                  <a:extLst>
                    <a:ext uri="{9D8B030D-6E8A-4147-A177-3AD203B41FA5}">
                      <a16:colId xmlns:a16="http://schemas.microsoft.com/office/drawing/2014/main" val="839655702"/>
                    </a:ext>
                  </a:extLst>
                </a:gridCol>
                <a:gridCol w="5077327">
                  <a:extLst>
                    <a:ext uri="{9D8B030D-6E8A-4147-A177-3AD203B41FA5}">
                      <a16:colId xmlns:a16="http://schemas.microsoft.com/office/drawing/2014/main" val="2460317058"/>
                    </a:ext>
                  </a:extLst>
                </a:gridCol>
              </a:tblGrid>
              <a:tr h="6875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EMAIL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4936"/>
                  </a:ext>
                </a:extLst>
              </a:tr>
              <a:tr h="56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Purva Deepak Agine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r210274@famt.ac.in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25600"/>
                  </a:ext>
                </a:extLst>
              </a:tr>
              <a:tr h="56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Harsh Umesh </a:t>
                      </a:r>
                      <a:r>
                        <a:rPr lang="en-IN" dirty="0" err="1"/>
                        <a:t>Bhingarde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r210243@famt.ac.in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16444"/>
                  </a:ext>
                </a:extLst>
              </a:tr>
              <a:tr h="56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Sumit Ratnakar </a:t>
                      </a:r>
                      <a:r>
                        <a:rPr lang="en-IN" dirty="0" err="1"/>
                        <a:t>Rajam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r210294@famt.ac.in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6874"/>
                  </a:ext>
                </a:extLst>
              </a:tr>
              <a:tr h="561919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Kaiwalya</a:t>
                      </a:r>
                      <a:r>
                        <a:rPr lang="en-IN" dirty="0"/>
                        <a:t> Indranil </a:t>
                      </a:r>
                      <a:r>
                        <a:rPr lang="en-IN" dirty="0" err="1"/>
                        <a:t>Surve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r210261@famt.ac.in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16282"/>
                  </a:ext>
                </a:extLst>
              </a:tr>
              <a:tr h="5619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Umar </a:t>
                      </a:r>
                      <a:r>
                        <a:rPr lang="en-IN" dirty="0" err="1"/>
                        <a:t>Saheel</a:t>
                      </a:r>
                      <a:r>
                        <a:rPr lang="en-IN" dirty="0"/>
                        <a:t> Kazi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r210122@famt.ac.in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7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817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405</Words>
  <Application>Microsoft Office PowerPoint</Application>
  <PresentationFormat>Custom</PresentationFormat>
  <Paragraphs>63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Malgun Gothic</vt:lpstr>
      <vt:lpstr>Arial</vt:lpstr>
      <vt:lpstr>Barlow</vt:lpstr>
      <vt:lpstr>Montserrat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Chatbot  Screenshots</vt:lpstr>
      <vt:lpstr>PowerPoint Presentation</vt:lpstr>
      <vt:lpstr>PowerPoint Presentation</vt:lpstr>
      <vt:lpstr> Team members :-</vt:lpstr>
      <vt:lpstr>Thank You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Purva Agine</cp:lastModifiedBy>
  <cp:revision>11</cp:revision>
  <dcterms:created xsi:type="dcterms:W3CDTF">2024-07-01T11:59:13Z</dcterms:created>
  <dcterms:modified xsi:type="dcterms:W3CDTF">2024-07-05T20:37:48Z</dcterms:modified>
</cp:coreProperties>
</file>