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14"/>
  </p:notesMasterIdLst>
  <p:sldIdLst>
    <p:sldId id="256" r:id="rId2"/>
    <p:sldId id="257" r:id="rId3"/>
    <p:sldId id="258" r:id="rId4"/>
    <p:sldId id="259" r:id="rId5"/>
    <p:sldId id="260" r:id="rId6"/>
    <p:sldId id="266" r:id="rId7"/>
    <p:sldId id="261" r:id="rId8"/>
    <p:sldId id="262" r:id="rId9"/>
    <p:sldId id="267"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9"/>
    <p:restoredTop sz="93598"/>
  </p:normalViewPr>
  <p:slideViewPr>
    <p:cSldViewPr snapToGrid="0">
      <p:cViewPr varScale="1">
        <p:scale>
          <a:sx n="64" d="100"/>
          <a:sy n="64" d="100"/>
        </p:scale>
        <p:origin x="20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30A42-C10C-2246-AAFF-204F673AF2A1}" type="datetimeFigureOut">
              <a:rPr lang="en-US" smtClean="0"/>
              <a:t>4/8/24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AE00A-94A0-1243-8239-BB0528D6093B}" type="slidenum">
              <a:rPr lang="en-US" smtClean="0"/>
              <a:t>‹#›</a:t>
            </a:fld>
            <a:endParaRPr lang="en-US"/>
          </a:p>
        </p:txBody>
      </p:sp>
    </p:spTree>
    <p:extLst>
      <p:ext uri="{BB962C8B-B14F-4D97-AF65-F5344CB8AC3E}">
        <p14:creationId xmlns:p14="http://schemas.microsoft.com/office/powerpoint/2010/main" val="409102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AE00A-94A0-1243-8239-BB0528D6093B}" type="slidenum">
              <a:rPr lang="en-US" smtClean="0"/>
              <a:t>4</a:t>
            </a:fld>
            <a:endParaRPr lang="en-US"/>
          </a:p>
        </p:txBody>
      </p:sp>
    </p:spTree>
    <p:extLst>
      <p:ext uri="{BB962C8B-B14F-4D97-AF65-F5344CB8AC3E}">
        <p14:creationId xmlns:p14="http://schemas.microsoft.com/office/powerpoint/2010/main" val="285963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2707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3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9886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224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2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2348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1079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3181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435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56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1774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21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68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020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246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976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764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123637"/>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2A275-8CCB-CC35-749D-769463DF6093}"/>
              </a:ext>
            </a:extLst>
          </p:cNvPr>
          <p:cNvSpPr>
            <a:spLocks noGrp="1"/>
          </p:cNvSpPr>
          <p:nvPr>
            <p:ph type="ctrTitle"/>
          </p:nvPr>
        </p:nvSpPr>
        <p:spPr>
          <a:xfrm>
            <a:off x="7947377" y="835383"/>
            <a:ext cx="3382832" cy="3499549"/>
          </a:xfrm>
        </p:spPr>
        <p:txBody>
          <a:bodyPr>
            <a:normAutofit/>
          </a:bodyPr>
          <a:lstStyle/>
          <a:p>
            <a:pPr algn="l"/>
            <a:r>
              <a:rPr lang="en-US" sz="4200" dirty="0"/>
              <a:t>SEO KEYWORD ANALYZER</a:t>
            </a:r>
          </a:p>
        </p:txBody>
      </p:sp>
      <p:pic>
        <p:nvPicPr>
          <p:cNvPr id="4" name="Picture 3" descr="Jigsaw puzzles in plastic figures">
            <a:extLst>
              <a:ext uri="{FF2B5EF4-FFF2-40B4-BE49-F238E27FC236}">
                <a16:creationId xmlns:a16="http://schemas.microsoft.com/office/drawing/2014/main" id="{1052083D-50E5-0BE3-7EDB-50E37A439689}"/>
              </a:ext>
            </a:extLst>
          </p:cNvPr>
          <p:cNvPicPr>
            <a:picLocks noChangeAspect="1"/>
          </p:cNvPicPr>
          <p:nvPr/>
        </p:nvPicPr>
        <p:blipFill rotWithShape="1">
          <a:blip r:embed="rId3"/>
          <a:srcRect l="14027" r="9859"/>
          <a:stretch/>
        </p:blipFill>
        <p:spPr>
          <a:xfrm>
            <a:off x="-1" y="10"/>
            <a:ext cx="7537704" cy="6857990"/>
          </a:xfrm>
          <a:prstGeom prst="rect">
            <a:avLst/>
          </a:prstGeom>
        </p:spPr>
      </p:pic>
    </p:spTree>
    <p:extLst>
      <p:ext uri="{BB962C8B-B14F-4D97-AF65-F5344CB8AC3E}">
        <p14:creationId xmlns:p14="http://schemas.microsoft.com/office/powerpoint/2010/main" val="370484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E465-DAF7-6D92-199C-AD5F3AF6C1ED}"/>
              </a:ext>
            </a:extLst>
          </p:cNvPr>
          <p:cNvSpPr>
            <a:spLocks noGrp="1"/>
          </p:cNvSpPr>
          <p:nvPr>
            <p:ph type="title"/>
          </p:nvPr>
        </p:nvSpPr>
        <p:spPr/>
        <p:txBody>
          <a:bodyPr/>
          <a:lstStyle/>
          <a:p>
            <a:r>
              <a:rPr lang="en-US" dirty="0"/>
              <a:t>Demo </a:t>
            </a:r>
          </a:p>
        </p:txBody>
      </p:sp>
      <p:sp>
        <p:nvSpPr>
          <p:cNvPr id="4" name="Content Placeholder 3">
            <a:extLst>
              <a:ext uri="{FF2B5EF4-FFF2-40B4-BE49-F238E27FC236}">
                <a16:creationId xmlns:a16="http://schemas.microsoft.com/office/drawing/2014/main" id="{06F77694-FA78-401B-52A2-21C38AC3CF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017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183D-0F0A-D279-8973-344B199CCE5C}"/>
              </a:ext>
            </a:extLst>
          </p:cNvPr>
          <p:cNvSpPr>
            <a:spLocks noGrp="1"/>
          </p:cNvSpPr>
          <p:nvPr>
            <p:ph type="title"/>
          </p:nvPr>
        </p:nvSpPr>
        <p:spPr/>
        <p:txBody>
          <a:bodyPr/>
          <a:lstStyle/>
          <a:p>
            <a:r>
              <a:rPr lang="en-US" dirty="0"/>
              <a:t>Challenges &amp; Takeaways</a:t>
            </a:r>
          </a:p>
        </p:txBody>
      </p:sp>
      <p:sp>
        <p:nvSpPr>
          <p:cNvPr id="3" name="Content Placeholder 2">
            <a:extLst>
              <a:ext uri="{FF2B5EF4-FFF2-40B4-BE49-F238E27FC236}">
                <a16:creationId xmlns:a16="http://schemas.microsoft.com/office/drawing/2014/main" id="{04D6F5E7-E029-8A0B-F905-5FE68ADF2CB6}"/>
              </a:ext>
            </a:extLst>
          </p:cNvPr>
          <p:cNvSpPr>
            <a:spLocks noGrp="1"/>
          </p:cNvSpPr>
          <p:nvPr>
            <p:ph idx="1"/>
          </p:nvPr>
        </p:nvSpPr>
        <p:spPr>
          <a:xfrm>
            <a:off x="853555" y="2016815"/>
            <a:ext cx="10353762" cy="3714749"/>
          </a:xfrm>
        </p:spPr>
        <p:txBody>
          <a:bodyPr>
            <a:normAutofit fontScale="92500" lnSpcReduction="20000"/>
          </a:bodyPr>
          <a:lstStyle/>
          <a:p>
            <a:r>
              <a:rPr lang="en-US" dirty="0"/>
              <a:t>Challenges:</a:t>
            </a:r>
          </a:p>
          <a:p>
            <a:pPr marL="494100" indent="-457200">
              <a:buFont typeface="+mj-lt"/>
              <a:buAutoNum type="arabicPeriod"/>
            </a:pPr>
            <a:r>
              <a:rPr lang="en-US" dirty="0"/>
              <a:t>Integrating complex algorithms like Rabin-Karp, Suffix Tree, and others posed challenges in implementation and optimization.</a:t>
            </a:r>
          </a:p>
          <a:p>
            <a:pPr marL="494100" indent="-457200">
              <a:buFont typeface="+mj-lt"/>
              <a:buAutoNum type="arabicPeriod"/>
            </a:pPr>
            <a:r>
              <a:rPr lang="en-US" dirty="0"/>
              <a:t>The challenge in implementing the recommendation feature arose from our team's limited familiarity with the subject matter. However, we're determined to cultivate our skills and refine the feature in upcoming versions of the tool.. </a:t>
            </a:r>
          </a:p>
          <a:p>
            <a:pPr marL="494100" indent="-457200">
              <a:buFont typeface="+mj-lt"/>
              <a:buAutoNum type="arabicPeriod"/>
            </a:pPr>
            <a:r>
              <a:rPr lang="en-US" dirty="0"/>
              <a:t>Ensuring seamless communication between the backend APIs developed with Python Flask and the frontend built with React presented integration challenges.</a:t>
            </a:r>
          </a:p>
          <a:p>
            <a:r>
              <a:rPr lang="en-US" dirty="0"/>
              <a:t> Takeaways:</a:t>
            </a:r>
          </a:p>
          <a:p>
            <a:pPr marL="36900" indent="0">
              <a:buNone/>
            </a:pPr>
            <a:r>
              <a:rPr lang="en-US" dirty="0"/>
              <a:t>	Through rigorous testing and validation, we gained valuable insights into algorithmic efficiency 	and performance optimization.</a:t>
            </a:r>
          </a:p>
        </p:txBody>
      </p:sp>
    </p:spTree>
    <p:extLst>
      <p:ext uri="{BB962C8B-B14F-4D97-AF65-F5344CB8AC3E}">
        <p14:creationId xmlns:p14="http://schemas.microsoft.com/office/powerpoint/2010/main" val="7124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428B9B-D650-5378-8D08-BA2ABC8A1A41}"/>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6000" dirty="0"/>
              <a:t>Thank You</a:t>
            </a:r>
          </a:p>
        </p:txBody>
      </p:sp>
    </p:spTree>
    <p:extLst>
      <p:ext uri="{BB962C8B-B14F-4D97-AF65-F5344CB8AC3E}">
        <p14:creationId xmlns:p14="http://schemas.microsoft.com/office/powerpoint/2010/main" val="90645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5994-FACE-7E64-EA20-03D456C4B837}"/>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DABDAED9-9641-6F9E-363F-4E16B8755DED}"/>
              </a:ext>
            </a:extLst>
          </p:cNvPr>
          <p:cNvSpPr>
            <a:spLocks noGrp="1"/>
          </p:cNvSpPr>
          <p:nvPr>
            <p:ph idx="1"/>
          </p:nvPr>
        </p:nvSpPr>
        <p:spPr/>
        <p:txBody>
          <a:bodyPr/>
          <a:lstStyle/>
          <a:p>
            <a:r>
              <a:rPr lang="en-US" dirty="0"/>
              <a:t>Project Manager : Rakesh</a:t>
            </a:r>
          </a:p>
          <a:p>
            <a:r>
              <a:rPr lang="en-US" dirty="0"/>
              <a:t>Back End Developer : Abhinav</a:t>
            </a:r>
          </a:p>
          <a:p>
            <a:r>
              <a:rPr lang="en-US" dirty="0"/>
              <a:t>Algorithm : </a:t>
            </a:r>
            <a:r>
              <a:rPr lang="en-US" dirty="0" err="1"/>
              <a:t>Akshay</a:t>
            </a:r>
            <a:r>
              <a:rPr lang="en-US" dirty="0"/>
              <a:t> </a:t>
            </a:r>
          </a:p>
          <a:p>
            <a:r>
              <a:rPr lang="en-US" dirty="0"/>
              <a:t>Front End Developer : </a:t>
            </a:r>
            <a:r>
              <a:rPr lang="en-US" dirty="0" err="1"/>
              <a:t>Sumit</a:t>
            </a:r>
            <a:r>
              <a:rPr lang="en-US" dirty="0"/>
              <a:t>, Mounika</a:t>
            </a:r>
          </a:p>
          <a:p>
            <a:r>
              <a:rPr lang="en-US" dirty="0"/>
              <a:t>Documentation: </a:t>
            </a:r>
            <a:r>
              <a:rPr lang="en-US" dirty="0" err="1"/>
              <a:t>Suchitha</a:t>
            </a:r>
            <a:endParaRPr lang="en-US" dirty="0"/>
          </a:p>
          <a:p>
            <a:pPr marL="36900" indent="0">
              <a:buNone/>
            </a:pPr>
            <a:endParaRPr lang="en-US" dirty="0"/>
          </a:p>
        </p:txBody>
      </p:sp>
    </p:spTree>
    <p:extLst>
      <p:ext uri="{BB962C8B-B14F-4D97-AF65-F5344CB8AC3E}">
        <p14:creationId xmlns:p14="http://schemas.microsoft.com/office/powerpoint/2010/main" val="182378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F0C6-4FCA-18D4-55EF-2715651F581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1847E2-CA17-497B-A1F1-15C18BDA440D}"/>
              </a:ext>
            </a:extLst>
          </p:cNvPr>
          <p:cNvSpPr>
            <a:spLocks noGrp="1"/>
          </p:cNvSpPr>
          <p:nvPr>
            <p:ph idx="1"/>
          </p:nvPr>
        </p:nvSpPr>
        <p:spPr/>
        <p:txBody>
          <a:bodyPr/>
          <a:lstStyle/>
          <a:p>
            <a:r>
              <a:rPr lang="en-US" dirty="0"/>
              <a:t>In today's dynamic digital landscape, SEO stands as the cornerstone of online success. Our project, the "SEO Keyword Tracker and Analyzer," embodies our commitment to leveraging intricate algorithms such as Rabin-Karp, Suffix Tree, and more, to craft a tool that not only tracks keywords but also provides actionable insights for website optimization. With Python Flask powering the backend and React driving the frontend, our endeavor is to empower website owners and marketers with a transformative SEO solution, poised to elevate their online presence.</a:t>
            </a:r>
          </a:p>
        </p:txBody>
      </p:sp>
    </p:spTree>
    <p:extLst>
      <p:ext uri="{BB962C8B-B14F-4D97-AF65-F5344CB8AC3E}">
        <p14:creationId xmlns:p14="http://schemas.microsoft.com/office/powerpoint/2010/main" val="135706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2AD6-4752-42FB-F47D-F7513ABB4EA3}"/>
              </a:ext>
            </a:extLst>
          </p:cNvPr>
          <p:cNvSpPr>
            <a:spLocks noGrp="1"/>
          </p:cNvSpPr>
          <p:nvPr>
            <p:ph type="title"/>
          </p:nvPr>
        </p:nvSpPr>
        <p:spPr/>
        <p:txBody>
          <a:bodyPr/>
          <a:lstStyle/>
          <a:p>
            <a:r>
              <a:rPr lang="en-US" dirty="0"/>
              <a:t>Development Step’s</a:t>
            </a:r>
          </a:p>
        </p:txBody>
      </p:sp>
      <p:sp>
        <p:nvSpPr>
          <p:cNvPr id="3" name="Content Placeholder 2">
            <a:extLst>
              <a:ext uri="{FF2B5EF4-FFF2-40B4-BE49-F238E27FC236}">
                <a16:creationId xmlns:a16="http://schemas.microsoft.com/office/drawing/2014/main" id="{7076D9AB-A008-6CC1-AF74-ACB86501BC42}"/>
              </a:ext>
            </a:extLst>
          </p:cNvPr>
          <p:cNvSpPr>
            <a:spLocks noGrp="1"/>
          </p:cNvSpPr>
          <p:nvPr>
            <p:ph idx="1"/>
          </p:nvPr>
        </p:nvSpPr>
        <p:spPr>
          <a:xfrm>
            <a:off x="913794" y="2076450"/>
            <a:ext cx="10489929" cy="3966998"/>
          </a:xfrm>
        </p:spPr>
        <p:txBody>
          <a:bodyPr>
            <a:normAutofit fontScale="85000" lnSpcReduction="10000"/>
          </a:bodyPr>
          <a:lstStyle/>
          <a:p>
            <a:r>
              <a:rPr lang="en-US" dirty="0"/>
              <a:t>Keyword Selection </a:t>
            </a:r>
          </a:p>
          <a:p>
            <a:r>
              <a:rPr lang="en-US" dirty="0"/>
              <a:t>Data Gathering from Various Sources </a:t>
            </a:r>
          </a:p>
          <a:p>
            <a:r>
              <a:rPr lang="en-US" dirty="0"/>
              <a:t>Data Preprocessing Techniques </a:t>
            </a:r>
          </a:p>
          <a:p>
            <a:r>
              <a:rPr lang="en-US" dirty="0"/>
              <a:t>Integration of Analytical Algorithms: </a:t>
            </a:r>
          </a:p>
          <a:p>
            <a:pPr marL="756900" lvl="1" indent="-342900">
              <a:buFont typeface="+mj-lt"/>
              <a:buAutoNum type="arabicPeriod"/>
            </a:pPr>
            <a:r>
              <a:rPr lang="en-US" dirty="0"/>
              <a:t>Rabin-Karp Algorithm: Utilized for efficient string searching, particularly effective in large text  datasets. </a:t>
            </a:r>
          </a:p>
          <a:p>
            <a:pPr marL="756900" lvl="1" indent="-342900">
              <a:buFont typeface="+mj-lt"/>
              <a:buAutoNum type="arabicPeriod"/>
            </a:pPr>
            <a:r>
              <a:rPr lang="en-US" dirty="0"/>
              <a:t>Suffix Tree and Suffix Array: Powerful tools for substring searching, aiding in comprehensive keyword analysis. </a:t>
            </a:r>
          </a:p>
          <a:p>
            <a:pPr marL="756900" lvl="1" indent="-342900">
              <a:buFont typeface="+mj-lt"/>
              <a:buAutoNum type="arabicPeriod"/>
            </a:pPr>
            <a:r>
              <a:rPr lang="en-US" dirty="0"/>
              <a:t>Naive String Matching: Provides a baseline algorithm for comparison, contributing to algorithmic diversity. </a:t>
            </a:r>
          </a:p>
          <a:p>
            <a:pPr marL="756900" lvl="1" indent="-342900">
              <a:buFont typeface="+mj-lt"/>
              <a:buAutoNum type="arabicPeriod"/>
            </a:pPr>
            <a:r>
              <a:rPr lang="en-US" dirty="0"/>
              <a:t>KMP Algorithm: Enhances string searching efficiency through pattern preprocessing, ideal for optimizing keyword tracking.</a:t>
            </a:r>
          </a:p>
        </p:txBody>
      </p:sp>
    </p:spTree>
    <p:extLst>
      <p:ext uri="{BB962C8B-B14F-4D97-AF65-F5344CB8AC3E}">
        <p14:creationId xmlns:p14="http://schemas.microsoft.com/office/powerpoint/2010/main" val="19852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D84B-3BC3-5EEC-08BD-83821E2AC9C3}"/>
              </a:ext>
            </a:extLst>
          </p:cNvPr>
          <p:cNvSpPr>
            <a:spLocks noGrp="1"/>
          </p:cNvSpPr>
          <p:nvPr>
            <p:ph type="title"/>
          </p:nvPr>
        </p:nvSpPr>
        <p:spPr/>
        <p:txBody>
          <a:bodyPr/>
          <a:lstStyle/>
          <a:p>
            <a:r>
              <a:rPr lang="en-US" dirty="0"/>
              <a:t>UI Design and User Interaction</a:t>
            </a:r>
          </a:p>
        </p:txBody>
      </p:sp>
      <p:sp>
        <p:nvSpPr>
          <p:cNvPr id="3" name="Content Placeholder 2">
            <a:extLst>
              <a:ext uri="{FF2B5EF4-FFF2-40B4-BE49-F238E27FC236}">
                <a16:creationId xmlns:a16="http://schemas.microsoft.com/office/drawing/2014/main" id="{F7028D7D-1B62-1986-0F83-402A02F9F22E}"/>
              </a:ext>
            </a:extLst>
          </p:cNvPr>
          <p:cNvSpPr>
            <a:spLocks noGrp="1"/>
          </p:cNvSpPr>
          <p:nvPr>
            <p:ph idx="1"/>
          </p:nvPr>
        </p:nvSpPr>
        <p:spPr>
          <a:xfrm>
            <a:off x="913795" y="2354408"/>
            <a:ext cx="10353762" cy="3714749"/>
          </a:xfrm>
        </p:spPr>
        <p:txBody>
          <a:bodyPr/>
          <a:lstStyle/>
          <a:p>
            <a:r>
              <a:rPr lang="en-US" dirty="0" err="1"/>
              <a:t>React.js</a:t>
            </a:r>
            <a:r>
              <a:rPr lang="en-US" dirty="0"/>
              <a:t> for Dynamic UI Development</a:t>
            </a:r>
          </a:p>
          <a:p>
            <a:r>
              <a:rPr lang="en-US" dirty="0"/>
              <a:t>Component Modularity and Scalability</a:t>
            </a:r>
          </a:p>
          <a:p>
            <a:r>
              <a:rPr lang="en-US" dirty="0"/>
              <a:t>Streamlined User Experience</a:t>
            </a:r>
          </a:p>
          <a:p>
            <a:r>
              <a:rPr lang="en-US" dirty="0"/>
              <a:t>Visual Data Representation with Word Clouds</a:t>
            </a:r>
          </a:p>
        </p:txBody>
      </p:sp>
      <p:pic>
        <p:nvPicPr>
          <p:cNvPr id="5" name="Picture 4" descr="A screenshot of a computer&#10;&#10;Description automatically generated">
            <a:extLst>
              <a:ext uri="{FF2B5EF4-FFF2-40B4-BE49-F238E27FC236}">
                <a16:creationId xmlns:a16="http://schemas.microsoft.com/office/drawing/2014/main" id="{57885DCB-54D2-E3D9-11A9-04F05DF4389A}"/>
              </a:ext>
            </a:extLst>
          </p:cNvPr>
          <p:cNvPicPr>
            <a:picLocks noChangeAspect="1"/>
          </p:cNvPicPr>
          <p:nvPr/>
        </p:nvPicPr>
        <p:blipFill>
          <a:blip r:embed="rId2"/>
          <a:stretch>
            <a:fillRect/>
          </a:stretch>
        </p:blipFill>
        <p:spPr>
          <a:xfrm>
            <a:off x="7228866" y="1981200"/>
            <a:ext cx="4450516" cy="2604656"/>
          </a:xfrm>
          <a:prstGeom prst="rect">
            <a:avLst/>
          </a:prstGeom>
        </p:spPr>
      </p:pic>
    </p:spTree>
    <p:extLst>
      <p:ext uri="{BB962C8B-B14F-4D97-AF65-F5344CB8AC3E}">
        <p14:creationId xmlns:p14="http://schemas.microsoft.com/office/powerpoint/2010/main" val="354371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FDD4-41C0-1F1C-B399-C26560B3ED71}"/>
              </a:ext>
            </a:extLst>
          </p:cNvPr>
          <p:cNvSpPr>
            <a:spLocks noGrp="1"/>
          </p:cNvSpPr>
          <p:nvPr>
            <p:ph type="title"/>
          </p:nvPr>
        </p:nvSpPr>
        <p:spPr>
          <a:xfrm>
            <a:off x="913795" y="609600"/>
            <a:ext cx="10218031" cy="1097723"/>
          </a:xfrm>
        </p:spPr>
        <p:txBody>
          <a:bodyPr>
            <a:normAutofit fontScale="90000"/>
          </a:bodyPr>
          <a:lstStyle/>
          <a:p>
            <a:r>
              <a:rPr lang="en-US" dirty="0"/>
              <a:t>Tool Functionality with Real-World Website Example</a:t>
            </a:r>
          </a:p>
        </p:txBody>
      </p:sp>
      <p:pic>
        <p:nvPicPr>
          <p:cNvPr id="5" name="Content Placeholder 4" descr="A screenshot of a computer&#10;&#10;Description automatically generated">
            <a:extLst>
              <a:ext uri="{FF2B5EF4-FFF2-40B4-BE49-F238E27FC236}">
                <a16:creationId xmlns:a16="http://schemas.microsoft.com/office/drawing/2014/main" id="{5A72C1F0-E5F3-1E1E-2051-4B3858FDF082}"/>
              </a:ext>
            </a:extLst>
          </p:cNvPr>
          <p:cNvPicPr>
            <a:picLocks noGrp="1" noChangeAspect="1"/>
          </p:cNvPicPr>
          <p:nvPr>
            <p:ph idx="1"/>
          </p:nvPr>
        </p:nvPicPr>
        <p:blipFill>
          <a:blip r:embed="rId2"/>
          <a:stretch>
            <a:fillRect/>
          </a:stretch>
        </p:blipFill>
        <p:spPr>
          <a:xfrm>
            <a:off x="2050474" y="1707323"/>
            <a:ext cx="7744690" cy="4111586"/>
          </a:xfrm>
        </p:spPr>
      </p:pic>
    </p:spTree>
    <p:extLst>
      <p:ext uri="{BB962C8B-B14F-4D97-AF65-F5344CB8AC3E}">
        <p14:creationId xmlns:p14="http://schemas.microsoft.com/office/powerpoint/2010/main" val="63498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D27F-4690-CBEF-AA5A-9E6AF6EE4476}"/>
              </a:ext>
            </a:extLst>
          </p:cNvPr>
          <p:cNvSpPr>
            <a:spLocks noGrp="1"/>
          </p:cNvSpPr>
          <p:nvPr>
            <p:ph type="title"/>
          </p:nvPr>
        </p:nvSpPr>
        <p:spPr/>
        <p:txBody>
          <a:bodyPr/>
          <a:lstStyle/>
          <a:p>
            <a:r>
              <a:rPr lang="en-US" dirty="0"/>
              <a:t>SEO Analyzer</a:t>
            </a:r>
          </a:p>
        </p:txBody>
      </p:sp>
      <p:pic>
        <p:nvPicPr>
          <p:cNvPr id="6" name="Content Placeholder 5" descr="A screenshot of a computer&#10;&#10;Description automatically generated">
            <a:extLst>
              <a:ext uri="{FF2B5EF4-FFF2-40B4-BE49-F238E27FC236}">
                <a16:creationId xmlns:a16="http://schemas.microsoft.com/office/drawing/2014/main" id="{29528700-9AD9-7FC8-1A05-0BF8BE56DC3F}"/>
              </a:ext>
            </a:extLst>
          </p:cNvPr>
          <p:cNvPicPr>
            <a:picLocks noGrp="1" noChangeAspect="1"/>
          </p:cNvPicPr>
          <p:nvPr>
            <p:ph idx="1"/>
          </p:nvPr>
        </p:nvPicPr>
        <p:blipFill>
          <a:blip r:embed="rId2"/>
          <a:stretch>
            <a:fillRect/>
          </a:stretch>
        </p:blipFill>
        <p:spPr>
          <a:xfrm>
            <a:off x="2299855" y="2076450"/>
            <a:ext cx="7315200" cy="4171950"/>
          </a:xfrm>
        </p:spPr>
      </p:pic>
    </p:spTree>
    <p:extLst>
      <p:ext uri="{BB962C8B-B14F-4D97-AF65-F5344CB8AC3E}">
        <p14:creationId xmlns:p14="http://schemas.microsoft.com/office/powerpoint/2010/main" val="363161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D725-0E7D-EE85-1893-1A9E9F91D236}"/>
              </a:ext>
            </a:extLst>
          </p:cNvPr>
          <p:cNvSpPr>
            <a:spLocks noGrp="1"/>
          </p:cNvSpPr>
          <p:nvPr>
            <p:ph type="title"/>
          </p:nvPr>
        </p:nvSpPr>
        <p:spPr/>
        <p:txBody>
          <a:bodyPr/>
          <a:lstStyle/>
          <a:p>
            <a:r>
              <a:rPr lang="en-US" dirty="0"/>
              <a:t>Visualization</a:t>
            </a:r>
          </a:p>
        </p:txBody>
      </p:sp>
      <p:pic>
        <p:nvPicPr>
          <p:cNvPr id="5" name="Content Placeholder 4" descr="A screenshot of a graph&#10;&#10;Description automatically generated">
            <a:extLst>
              <a:ext uri="{FF2B5EF4-FFF2-40B4-BE49-F238E27FC236}">
                <a16:creationId xmlns:a16="http://schemas.microsoft.com/office/drawing/2014/main" id="{7C5B62BA-C1D8-05D3-6157-29F370377D36}"/>
              </a:ext>
            </a:extLst>
          </p:cNvPr>
          <p:cNvPicPr>
            <a:picLocks noGrp="1" noChangeAspect="1"/>
          </p:cNvPicPr>
          <p:nvPr>
            <p:ph idx="1"/>
          </p:nvPr>
        </p:nvPicPr>
        <p:blipFill>
          <a:blip r:embed="rId2"/>
          <a:stretch>
            <a:fillRect/>
          </a:stretch>
        </p:blipFill>
        <p:spPr>
          <a:xfrm>
            <a:off x="2078182" y="2076449"/>
            <a:ext cx="7730836" cy="3881005"/>
          </a:xfrm>
        </p:spPr>
      </p:pic>
    </p:spTree>
    <p:extLst>
      <p:ext uri="{BB962C8B-B14F-4D97-AF65-F5344CB8AC3E}">
        <p14:creationId xmlns:p14="http://schemas.microsoft.com/office/powerpoint/2010/main" val="274689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8B35-19A0-BC14-3F14-86D2E947331E}"/>
              </a:ext>
            </a:extLst>
          </p:cNvPr>
          <p:cNvSpPr>
            <a:spLocks noGrp="1"/>
          </p:cNvSpPr>
          <p:nvPr>
            <p:ph type="title"/>
          </p:nvPr>
        </p:nvSpPr>
        <p:spPr/>
        <p:txBody>
          <a:bodyPr/>
          <a:lstStyle/>
          <a:p>
            <a:r>
              <a:rPr lang="en-US" dirty="0"/>
              <a:t>Real world Applications and Relevance</a:t>
            </a:r>
          </a:p>
        </p:txBody>
      </p:sp>
      <p:sp>
        <p:nvSpPr>
          <p:cNvPr id="3" name="Content Placeholder 2">
            <a:extLst>
              <a:ext uri="{FF2B5EF4-FFF2-40B4-BE49-F238E27FC236}">
                <a16:creationId xmlns:a16="http://schemas.microsoft.com/office/drawing/2014/main" id="{D803C55C-78AE-E308-9E21-F52184AD3136}"/>
              </a:ext>
            </a:extLst>
          </p:cNvPr>
          <p:cNvSpPr>
            <a:spLocks noGrp="1"/>
          </p:cNvSpPr>
          <p:nvPr>
            <p:ph idx="1"/>
          </p:nvPr>
        </p:nvSpPr>
        <p:spPr>
          <a:xfrm>
            <a:off x="913795" y="2076450"/>
            <a:ext cx="10353762" cy="4482005"/>
          </a:xfrm>
        </p:spPr>
        <p:txBody>
          <a:bodyPr>
            <a:normAutofit fontScale="92500" lnSpcReduction="20000"/>
          </a:bodyPr>
          <a:lstStyle/>
          <a:p>
            <a:r>
              <a:rPr lang="en-US" dirty="0"/>
              <a:t>Content Creation Guidance: Our tool assists content creators and marketers in optimizing their content strategy by identifying high-performing keywords and trending topics within their niche or industry. </a:t>
            </a:r>
          </a:p>
          <a:p>
            <a:pPr marL="871200" lvl="1" indent="-457200">
              <a:buFont typeface="+mj-lt"/>
              <a:buAutoNum type="arabicPeriod"/>
            </a:pPr>
            <a:r>
              <a:rPr lang="en-US" dirty="0"/>
              <a:t>	Our "SEO Keyword Tracker and Analyzer" offers comprehensive keyword analysis, allowing e-	commerce businesses to identify high-performing keywords and integrate them into product 		listings effectively.</a:t>
            </a:r>
          </a:p>
          <a:p>
            <a:r>
              <a:rPr lang="en-US" dirty="0"/>
              <a:t>Product Visibility Enhancement: In the competitive e-commerce landscape, visibility is crucial for driving sales. Our tool enables businesses to optimize product listings on platforms like Amazon or Shopify by analyzing and incorporating relevant keywords. By enhancing product visibility through strategic keyword optimization, businesses can increase their chances of appearing in search results and attracting potential customers.</a:t>
            </a:r>
          </a:p>
          <a:p>
            <a:pPr marL="871200" lvl="1" indent="-457200">
              <a:buFont typeface="+mj-lt"/>
              <a:buAutoNum type="arabicPeriod"/>
            </a:pPr>
            <a:r>
              <a:rPr lang="en-US" dirty="0"/>
              <a:t>By offering insights into keyword performance and search trends, our tool empowers businesses to refine their content strategy, produce targeted content that resonates with their audience, and improve overall SEO performance.</a:t>
            </a:r>
          </a:p>
          <a:p>
            <a:pPr marL="494100" indent="-457200">
              <a:buFont typeface="+mj-lt"/>
              <a:buAutoNum type="arabicPeriod"/>
            </a:pPr>
            <a:endParaRPr lang="en-US" dirty="0"/>
          </a:p>
        </p:txBody>
      </p:sp>
    </p:spTree>
    <p:extLst>
      <p:ext uri="{BB962C8B-B14F-4D97-AF65-F5344CB8AC3E}">
        <p14:creationId xmlns:p14="http://schemas.microsoft.com/office/powerpoint/2010/main" val="3873005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512</Words>
  <Application>Microsoft Macintosh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 Pro Cond Light</vt:lpstr>
      <vt:lpstr>Speak Pro</vt:lpstr>
      <vt:lpstr>Wingdings 2</vt:lpstr>
      <vt:lpstr>SlateVTI</vt:lpstr>
      <vt:lpstr>SEO KEYWORD ANALYZER</vt:lpstr>
      <vt:lpstr>Team Member’s</vt:lpstr>
      <vt:lpstr>Introduction</vt:lpstr>
      <vt:lpstr>Development Step’s</vt:lpstr>
      <vt:lpstr>UI Design and User Interaction</vt:lpstr>
      <vt:lpstr>Tool Functionality with Real-World Website Example</vt:lpstr>
      <vt:lpstr>SEO Analyzer</vt:lpstr>
      <vt:lpstr>Visualization</vt:lpstr>
      <vt:lpstr>Real world Applications and Relevance</vt:lpstr>
      <vt:lpstr>Demo </vt:lpstr>
      <vt:lpstr>Challenges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KEYWORD ANALYZER</dc:title>
  <dc:creator>Puppala, Rakesh</dc:creator>
  <cp:lastModifiedBy>Puppala, Rakesh</cp:lastModifiedBy>
  <cp:revision>12</cp:revision>
  <dcterms:created xsi:type="dcterms:W3CDTF">2024-04-08T04:46:32Z</dcterms:created>
  <dcterms:modified xsi:type="dcterms:W3CDTF">2024-04-08T21:12:34Z</dcterms:modified>
</cp:coreProperties>
</file>