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76" r:id="rId4"/>
    <p:sldId id="258" r:id="rId5"/>
    <p:sldId id="259" r:id="rId6"/>
    <p:sldId id="260" r:id="rId7"/>
    <p:sldId id="261" r:id="rId8"/>
    <p:sldId id="275" r:id="rId9"/>
    <p:sldId id="277" r:id="rId10"/>
    <p:sldId id="262" r:id="rId11"/>
    <p:sldId id="278" r:id="rId12"/>
    <p:sldId id="263" r:id="rId13"/>
    <p:sldId id="264" r:id="rId14"/>
    <p:sldId id="265" r:id="rId15"/>
    <p:sldId id="266" r:id="rId16"/>
    <p:sldId id="267" r:id="rId17"/>
    <p:sldId id="268" r:id="rId18"/>
    <p:sldId id="269" r:id="rId19"/>
    <p:sldId id="270" r:id="rId20"/>
    <p:sldId id="279" r:id="rId21"/>
    <p:sldId id="271" r:id="rId22"/>
    <p:sldId id="280" r:id="rId23"/>
    <p:sldId id="272" r:id="rId24"/>
    <p:sldId id="273" r:id="rId25"/>
    <p:sldId id="274" r:id="rId26"/>
    <p:sldId id="281" r:id="rId27"/>
    <p:sldId id="282" r:id="rId28"/>
    <p:sldId id="283" r:id="rId29"/>
    <p:sldId id="284" r:id="rId30"/>
    <p:sldId id="291" r:id="rId31"/>
    <p:sldId id="285" r:id="rId32"/>
    <p:sldId id="286" r:id="rId33"/>
    <p:sldId id="287" r:id="rId34"/>
    <p:sldId id="288" r:id="rId35"/>
    <p:sldId id="289" r:id="rId36"/>
    <p:sldId id="290" r:id="rId37"/>
    <p:sldId id="304" r:id="rId38"/>
    <p:sldId id="305" r:id="rId39"/>
    <p:sldId id="292" r:id="rId40"/>
    <p:sldId id="293" r:id="rId41"/>
    <p:sldId id="294" r:id="rId42"/>
    <p:sldId id="306" r:id="rId43"/>
    <p:sldId id="295" r:id="rId44"/>
    <p:sldId id="296" r:id="rId45"/>
    <p:sldId id="297" r:id="rId46"/>
    <p:sldId id="298" r:id="rId47"/>
    <p:sldId id="299" r:id="rId48"/>
    <p:sldId id="300" r:id="rId49"/>
    <p:sldId id="301" r:id="rId50"/>
    <p:sldId id="302" r:id="rId51"/>
    <p:sldId id="303" r:id="rId52"/>
    <p:sldId id="307" r:id="rId53"/>
    <p:sldId id="308" r:id="rId54"/>
    <p:sldId id="309" r:id="rId55"/>
    <p:sldId id="310" r:id="rId56"/>
    <p:sldId id="311" r:id="rId57"/>
    <p:sldId id="312" r:id="rId58"/>
    <p:sldId id="313" r:id="rId59"/>
    <p:sldId id="314" r:id="rId60"/>
    <p:sldId id="315" r:id="rId61"/>
    <p:sldId id="316"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455" autoAdjust="0"/>
  </p:normalViewPr>
  <p:slideViewPr>
    <p:cSldViewPr>
      <p:cViewPr varScale="1">
        <p:scale>
          <a:sx n="61" d="100"/>
          <a:sy n="61" d="100"/>
        </p:scale>
        <p:origin x="-162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A29BE-2151-4B67-AB2E-21946D1EFCE3}" type="datetimeFigureOut">
              <a:rPr lang="en-US" smtClean="0"/>
              <a:pPr/>
              <a:t>2/20/2024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94C80C-8080-4D53-8EC9-1877849D59B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 program to show function</a:t>
            </a:r>
          </a:p>
          <a:p>
            <a:r>
              <a:rPr lang="en-US" dirty="0" smtClean="0"/>
              <a:t>// call and definition</a:t>
            </a:r>
          </a:p>
          <a:p>
            <a:r>
              <a:rPr lang="en-US" dirty="0" smtClean="0"/>
              <a:t>#include &lt;</a:t>
            </a:r>
            <a:r>
              <a:rPr lang="en-US" dirty="0" err="1" smtClean="0"/>
              <a:t>stdio.h</a:t>
            </a:r>
            <a:r>
              <a:rPr lang="en-US" dirty="0" smtClean="0"/>
              <a:t>&gt;</a:t>
            </a:r>
          </a:p>
          <a:p>
            <a:endParaRPr lang="en-US" dirty="0" smtClean="0"/>
          </a:p>
          <a:p>
            <a:r>
              <a:rPr lang="en-US" dirty="0" smtClean="0"/>
              <a:t>// Function that takes two parameters </a:t>
            </a:r>
          </a:p>
          <a:p>
            <a:r>
              <a:rPr lang="en-US" dirty="0" smtClean="0"/>
              <a:t>// a and b as inputs and returns </a:t>
            </a:r>
          </a:p>
          <a:p>
            <a:r>
              <a:rPr lang="en-US" dirty="0" smtClean="0"/>
              <a:t>// their sum</a:t>
            </a:r>
          </a:p>
          <a:p>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 </a:t>
            </a:r>
          </a:p>
          <a:p>
            <a:r>
              <a:rPr lang="en-US" dirty="0" smtClean="0"/>
              <a:t>{ </a:t>
            </a:r>
          </a:p>
          <a:p>
            <a:r>
              <a:rPr lang="en-US" dirty="0" smtClean="0"/>
              <a:t>return a + b; </a:t>
            </a:r>
          </a:p>
          <a:p>
            <a:r>
              <a:rPr lang="en-US" dirty="0" smtClean="0"/>
              <a:t>}</a:t>
            </a:r>
          </a:p>
          <a:p>
            <a:endParaRPr lang="en-US" dirty="0" smtClean="0"/>
          </a:p>
          <a:p>
            <a:r>
              <a:rPr lang="en-US" dirty="0" smtClean="0"/>
              <a:t>// Driver code</a:t>
            </a:r>
          </a:p>
          <a:p>
            <a:r>
              <a:rPr lang="en-US" dirty="0" err="1" smtClean="0"/>
              <a:t>int</a:t>
            </a:r>
            <a:r>
              <a:rPr lang="en-US" dirty="0" smtClean="0"/>
              <a:t> main()</a:t>
            </a:r>
          </a:p>
          <a:p>
            <a:r>
              <a:rPr lang="en-US" dirty="0" smtClean="0"/>
              <a:t>{</a:t>
            </a:r>
          </a:p>
          <a:p>
            <a:r>
              <a:rPr lang="en-US" dirty="0" smtClean="0"/>
              <a:t>// Calling sum function and </a:t>
            </a:r>
          </a:p>
          <a:p>
            <a:r>
              <a:rPr lang="en-US" dirty="0" smtClean="0"/>
              <a:t>// storing its value in add variable</a:t>
            </a:r>
          </a:p>
          <a:p>
            <a:r>
              <a:rPr lang="en-US" dirty="0" err="1" smtClean="0"/>
              <a:t>int</a:t>
            </a:r>
            <a:r>
              <a:rPr lang="en-US" dirty="0" smtClean="0"/>
              <a:t> add = sum(10, 30);</a:t>
            </a:r>
          </a:p>
          <a:p>
            <a:endParaRPr lang="en-US" dirty="0" smtClean="0"/>
          </a:p>
          <a:p>
            <a:r>
              <a:rPr lang="en-US" dirty="0" err="1" smtClean="0"/>
              <a:t>printf</a:t>
            </a:r>
            <a:r>
              <a:rPr lang="en-US" dirty="0" smtClean="0"/>
              <a:t>("Sum is: %d", add);</a:t>
            </a:r>
          </a:p>
          <a:p>
            <a:r>
              <a:rPr lang="en-US" dirty="0" smtClean="0"/>
              <a:t>return 0;</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8294C80C-8080-4D53-8EC9-1877849D59B3}"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a:t>
            </a:r>
          </a:p>
          <a:p>
            <a:r>
              <a:rPr lang="en-US" sz="1200" b="0" kern="1200" dirty="0" smtClean="0">
                <a:solidFill>
                  <a:schemeClr val="tx1"/>
                </a:solidFill>
                <a:latin typeface="+mn-lt"/>
                <a:ea typeface="+mn-ea"/>
                <a:cs typeface="+mn-cs"/>
              </a:rPr>
              <a:t>#include&lt;</a:t>
            </a:r>
            <a:r>
              <a:rPr lang="en-US" sz="1200" b="0" kern="1200" dirty="0" err="1" smtClean="0">
                <a:solidFill>
                  <a:schemeClr val="tx1"/>
                </a:solidFill>
                <a:latin typeface="+mn-lt"/>
                <a:ea typeface="+mn-ea"/>
                <a:cs typeface="+mn-cs"/>
              </a:rPr>
              <a:t>stdio.h</a:t>
            </a:r>
            <a:r>
              <a:rPr lang="en-US" sz="1200" b="0" kern="1200" dirty="0" smtClean="0">
                <a:solidFill>
                  <a:schemeClr val="tx1"/>
                </a:solidFill>
                <a:latin typeface="+mn-lt"/>
                <a:ea typeface="+mn-ea"/>
                <a:cs typeface="+mn-cs"/>
              </a:rPr>
              <a:t>&gt;</a:t>
            </a:r>
          </a:p>
          <a:p>
            <a:r>
              <a:rPr lang="en-US" sz="1200" b="0" kern="1200" dirty="0" smtClean="0">
                <a:solidFill>
                  <a:schemeClr val="tx1"/>
                </a:solidFill>
                <a:latin typeface="+mn-lt"/>
                <a:ea typeface="+mn-ea"/>
                <a:cs typeface="+mn-cs"/>
              </a:rPr>
              <a:t>void hello1(){</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printf</a:t>
            </a:r>
            <a:r>
              <a:rPr lang="en-US" sz="1200" b="0" kern="1200" dirty="0" smtClean="0">
                <a:solidFill>
                  <a:schemeClr val="tx1"/>
                </a:solidFill>
                <a:latin typeface="+mn-lt"/>
                <a:ea typeface="+mn-ea"/>
                <a:cs typeface="+mn-cs"/>
              </a:rPr>
              <a:t>("Hello");</a:t>
            </a:r>
          </a:p>
          <a:p>
            <a:r>
              <a:rPr lang="en-US" sz="1200" b="0" kern="1200" dirty="0" smtClean="0">
                <a:solidFill>
                  <a:schemeClr val="tx1"/>
                </a:solidFill>
                <a:latin typeface="+mn-lt"/>
                <a:ea typeface="+mn-ea"/>
                <a:cs typeface="+mn-cs"/>
              </a:rPr>
              <a:t>}</a:t>
            </a:r>
          </a:p>
          <a:p>
            <a:r>
              <a:rPr lang="en-US" sz="1200" b="0" kern="1200" dirty="0" err="1" smtClean="0">
                <a:solidFill>
                  <a:schemeClr val="tx1"/>
                </a:solidFill>
                <a:latin typeface="+mn-lt"/>
                <a:ea typeface="+mn-ea"/>
                <a:cs typeface="+mn-cs"/>
              </a:rPr>
              <a:t>int</a:t>
            </a:r>
            <a:r>
              <a:rPr lang="en-US" sz="1200" b="0" kern="1200" dirty="0" smtClean="0">
                <a:solidFill>
                  <a:schemeClr val="tx1"/>
                </a:solidFill>
                <a:latin typeface="+mn-lt"/>
                <a:ea typeface="+mn-ea"/>
                <a:cs typeface="+mn-cs"/>
              </a:rPr>
              <a:t> main()</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hello1();</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return 1;</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endParaRPr lang="en-US" sz="1200" b="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94C80C-8080-4D53-8EC9-1877849D59B3}"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Output – </a:t>
            </a:r>
          </a:p>
          <a:p>
            <a:r>
              <a:rPr lang="en-US" dirty="0" smtClean="0"/>
              <a:t>value1 = 2.0</a:t>
            </a:r>
          </a:p>
          <a:p>
            <a:r>
              <a:rPr lang="en-US" dirty="0" smtClean="0"/>
              <a:t>value2 = 2.0</a:t>
            </a:r>
          </a:p>
          <a:p>
            <a:r>
              <a:rPr lang="en-US" dirty="0" smtClean="0"/>
              <a:t>value3 = -2.0</a:t>
            </a:r>
          </a:p>
          <a:p>
            <a:r>
              <a:rPr lang="en-US" dirty="0" smtClean="0"/>
              <a:t>value4 = -2.0</a:t>
            </a:r>
            <a:endParaRPr lang="en-US" dirty="0"/>
          </a:p>
        </p:txBody>
      </p:sp>
      <p:sp>
        <p:nvSpPr>
          <p:cNvPr id="4" name="Slide Number Placeholder 3"/>
          <p:cNvSpPr>
            <a:spLocks noGrp="1"/>
          </p:cNvSpPr>
          <p:nvPr>
            <p:ph type="sldNum" sz="quarter" idx="10"/>
          </p:nvPr>
        </p:nvSpPr>
        <p:spPr/>
        <p:txBody>
          <a:bodyPr/>
          <a:lstStyle/>
          <a:p>
            <a:fld id="{8294C80C-8080-4D53-8EC9-1877849D59B3}" type="slidenum">
              <a:rPr lang="en-US" smtClean="0"/>
              <a:pPr/>
              <a:t>25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Output – </a:t>
            </a:r>
          </a:p>
          <a:p>
            <a:r>
              <a:rPr lang="en-US" dirty="0" smtClean="0"/>
              <a:t>Value1 = 1.0</a:t>
            </a:r>
          </a:p>
          <a:p>
            <a:r>
              <a:rPr lang="en-US" dirty="0" smtClean="0"/>
              <a:t>Value2 = 1.0</a:t>
            </a:r>
          </a:p>
          <a:p>
            <a:r>
              <a:rPr lang="en-US" dirty="0" smtClean="0"/>
              <a:t>Value3 = -3.0</a:t>
            </a:r>
          </a:p>
          <a:p>
            <a:r>
              <a:rPr lang="en-US" dirty="0" smtClean="0"/>
              <a:t>Value4 = -3.0</a:t>
            </a:r>
            <a:endParaRPr lang="en-US" dirty="0"/>
          </a:p>
        </p:txBody>
      </p:sp>
      <p:sp>
        <p:nvSpPr>
          <p:cNvPr id="4" name="Slide Number Placeholder 3"/>
          <p:cNvSpPr>
            <a:spLocks noGrp="1"/>
          </p:cNvSpPr>
          <p:nvPr>
            <p:ph type="sldNum" sz="quarter" idx="10"/>
          </p:nvPr>
        </p:nvSpPr>
        <p:spPr/>
        <p:txBody>
          <a:bodyPr/>
          <a:lstStyle/>
          <a:p>
            <a:fld id="{8294C80C-8080-4D53-8EC9-1877849D59B3}" type="slidenum">
              <a:rPr lang="en-US" smtClean="0"/>
              <a:pPr/>
              <a:t>26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1" i="0" kern="1200" dirty="0" smtClean="0">
                <a:solidFill>
                  <a:schemeClr val="tx1"/>
                </a:solidFill>
                <a:latin typeface="+mn-lt"/>
                <a:ea typeface="+mn-ea"/>
                <a:cs typeface="+mn-cs"/>
              </a:rPr>
              <a:t>Output </a:t>
            </a:r>
            <a:endParaRPr lang="en-US" sz="1200" b="0" i="0" kern="1200" dirty="0" smtClean="0">
              <a:solidFill>
                <a:schemeClr val="tx1"/>
              </a:solidFill>
              <a:latin typeface="+mn-lt"/>
              <a:ea typeface="+mn-ea"/>
              <a:cs typeface="+mn-cs"/>
            </a:endParaRPr>
          </a:p>
          <a:p>
            <a:r>
              <a:rPr lang="en-US" dirty="0" smtClean="0"/>
              <a:t>Remainder of 8.200000 / 3 is 2.200000 </a:t>
            </a:r>
          </a:p>
          <a:p>
            <a:r>
              <a:rPr lang="en-US" dirty="0" smtClean="0"/>
              <a:t>Remainder of 8.200000 / 5.700000 is 2.500000</a:t>
            </a:r>
            <a:endParaRPr lang="en-US" dirty="0"/>
          </a:p>
        </p:txBody>
      </p:sp>
      <p:sp>
        <p:nvSpPr>
          <p:cNvPr id="4" name="Slide Number Placeholder 3"/>
          <p:cNvSpPr>
            <a:spLocks noGrp="1"/>
          </p:cNvSpPr>
          <p:nvPr>
            <p:ph type="sldNum" sz="quarter" idx="10"/>
          </p:nvPr>
        </p:nvSpPr>
        <p:spPr/>
        <p:txBody>
          <a:bodyPr/>
          <a:lstStyle/>
          <a:p>
            <a:fld id="{8294C80C-8080-4D53-8EC9-1877849D59B3}" type="slidenum">
              <a:rPr lang="en-US" smtClean="0"/>
              <a:pPr/>
              <a:t>29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Static</a:t>
            </a:r>
            <a:r>
              <a:rPr lang="en-US" baseline="0" dirty="0" smtClean="0"/>
              <a:t> variable - </a:t>
            </a:r>
            <a:r>
              <a:rPr lang="en-US" sz="1200" b="0" i="0" kern="1200" dirty="0" smtClean="0">
                <a:solidFill>
                  <a:schemeClr val="tx1"/>
                </a:solidFill>
                <a:latin typeface="+mn-lt"/>
                <a:ea typeface="+mn-ea"/>
                <a:cs typeface="+mn-cs"/>
              </a:rPr>
              <a:t>A static variable possesses the property of preserving its actual value even after it is out of its scope. Thus, the static variables are able to preserve their previous value according to their previous scope, and one doesn't need to initialize them again in the case of a new scope.</a:t>
            </a:r>
            <a:endParaRPr lang="en-US" dirty="0"/>
          </a:p>
        </p:txBody>
      </p:sp>
      <p:sp>
        <p:nvSpPr>
          <p:cNvPr id="4" name="Slide Number Placeholder 3"/>
          <p:cNvSpPr>
            <a:spLocks noGrp="1"/>
          </p:cNvSpPr>
          <p:nvPr>
            <p:ph type="sldNum" sz="quarter" idx="10"/>
          </p:nvPr>
        </p:nvSpPr>
        <p:spPr/>
        <p:txBody>
          <a:bodyPr/>
          <a:lstStyle/>
          <a:p>
            <a:fld id="{8294C80C-8080-4D53-8EC9-1877849D59B3}"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c-library-math-h-function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c-function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1800" b="1" dirty="0" smtClean="0"/>
              <a:t>Example with return value:</a:t>
            </a:r>
            <a:endParaRPr lang="en-US" sz="1800" dirty="0" smtClean="0"/>
          </a:p>
          <a:p>
            <a:r>
              <a:rPr lang="en-US" sz="1800" b="1" dirty="0" err="1" smtClean="0"/>
              <a:t>int</a:t>
            </a:r>
            <a:r>
              <a:rPr lang="en-US" sz="1800" dirty="0" smtClean="0"/>
              <a:t> get(){  </a:t>
            </a:r>
          </a:p>
          <a:p>
            <a:r>
              <a:rPr lang="en-US" sz="1800" b="1" dirty="0" smtClean="0"/>
              <a:t>return</a:t>
            </a:r>
            <a:r>
              <a:rPr lang="en-US" sz="1800" dirty="0" smtClean="0"/>
              <a:t> 10;  </a:t>
            </a:r>
          </a:p>
          <a:p>
            <a:r>
              <a:rPr lang="en-US" sz="1800" dirty="0" smtClean="0"/>
              <a:t>}  </a:t>
            </a:r>
          </a:p>
          <a:p>
            <a:r>
              <a:rPr lang="en-US" sz="1800" dirty="0" smtClean="0"/>
              <a:t>In the above example, we have to return 10 as a value, so the return type is int. If you want to return floating-point value (e.g., 10.2, 3.1, 54.5, etc), you need to use float as the return type of the method.</a:t>
            </a:r>
          </a:p>
          <a:p>
            <a:r>
              <a:rPr lang="en-US" sz="1800" b="1" dirty="0" smtClean="0"/>
              <a:t>float</a:t>
            </a:r>
            <a:r>
              <a:rPr lang="en-US" sz="1800" dirty="0" smtClean="0"/>
              <a:t> get(){  </a:t>
            </a:r>
          </a:p>
          <a:p>
            <a:r>
              <a:rPr lang="en-US" sz="1800" b="1" dirty="0" smtClean="0"/>
              <a:t>return</a:t>
            </a:r>
            <a:r>
              <a:rPr lang="en-US" sz="1800" dirty="0" smtClean="0"/>
              <a:t> 10.2;  </a:t>
            </a:r>
          </a:p>
          <a:p>
            <a:r>
              <a:rPr lang="en-US" sz="1800" dirty="0" smtClean="0"/>
              <a:t>}  </a:t>
            </a:r>
          </a:p>
          <a:p>
            <a:r>
              <a:rPr lang="en-US" sz="1800" dirty="0" smtClean="0"/>
              <a:t>Now, you need to call the function, to get the value of the function.</a:t>
            </a:r>
          </a:p>
          <a:p>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aspects of function calling</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function may or may not accept any argument. It may or may not return any value. Based on these facts, There are four different aspects of function calls.</a:t>
            </a:r>
          </a:p>
          <a:p>
            <a:endParaRPr lang="en-US" dirty="0" smtClean="0"/>
          </a:p>
          <a:p>
            <a:r>
              <a:rPr lang="en-US" dirty="0" smtClean="0"/>
              <a:t>function without arguments and without return value</a:t>
            </a:r>
          </a:p>
          <a:p>
            <a:r>
              <a:rPr lang="en-US" dirty="0" smtClean="0"/>
              <a:t>function without arguments and with return value</a:t>
            </a:r>
          </a:p>
          <a:p>
            <a:r>
              <a:rPr lang="en-US" dirty="0" smtClean="0"/>
              <a:t>function with arguments and without return value</a:t>
            </a:r>
          </a:p>
          <a:p>
            <a:r>
              <a:rPr lang="en-US" dirty="0" smtClean="0"/>
              <a:t>function with arguments and with return value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1800" b="1" dirty="0" smtClean="0"/>
              <a:t>Function without argument and return value</a:t>
            </a:r>
          </a:p>
          <a:p>
            <a:pPr>
              <a:buNone/>
            </a:pPr>
            <a:r>
              <a:rPr lang="en-US" sz="1800" dirty="0" smtClean="0"/>
              <a:t>#include&lt;</a:t>
            </a:r>
            <a:r>
              <a:rPr lang="en-US" sz="1800" dirty="0" err="1" smtClean="0"/>
              <a:t>stdio.h</a:t>
            </a:r>
            <a:r>
              <a:rPr lang="en-US" sz="1800" dirty="0" smtClean="0"/>
              <a:t>&gt;</a:t>
            </a:r>
          </a:p>
          <a:p>
            <a:pPr>
              <a:buNone/>
            </a:pPr>
            <a:r>
              <a:rPr lang="en-US" sz="1800" dirty="0" smtClean="0"/>
              <a:t>void hello1();</a:t>
            </a:r>
          </a:p>
          <a:p>
            <a:pPr>
              <a:buNone/>
            </a:pPr>
            <a:r>
              <a:rPr lang="en-US" sz="1800" dirty="0" err="1" smtClean="0"/>
              <a:t>int</a:t>
            </a:r>
            <a:r>
              <a:rPr lang="en-US" sz="1800" dirty="0" smtClean="0"/>
              <a:t> main()</a:t>
            </a:r>
          </a:p>
          <a:p>
            <a:pPr>
              <a:buNone/>
            </a:pPr>
            <a:r>
              <a:rPr lang="en-US" sz="1800" dirty="0" smtClean="0"/>
              <a:t>{</a:t>
            </a:r>
          </a:p>
          <a:p>
            <a:pPr>
              <a:buNone/>
            </a:pPr>
            <a:r>
              <a:rPr lang="en-US" sz="1800" dirty="0" smtClean="0"/>
              <a:t>   </a:t>
            </a:r>
          </a:p>
          <a:p>
            <a:pPr>
              <a:buNone/>
            </a:pPr>
            <a:r>
              <a:rPr lang="en-US" sz="1800" dirty="0" smtClean="0"/>
              <a:t>hello1();</a:t>
            </a:r>
          </a:p>
          <a:p>
            <a:pPr>
              <a:buNone/>
            </a:pPr>
            <a:r>
              <a:rPr lang="en-US" sz="1800" dirty="0" smtClean="0"/>
              <a:t/>
            </a:r>
            <a:br>
              <a:rPr lang="en-US" sz="1800" dirty="0" smtClean="0"/>
            </a:br>
            <a:r>
              <a:rPr lang="en-US" sz="1800" dirty="0" smtClean="0"/>
              <a:t> return 1;</a:t>
            </a:r>
          </a:p>
          <a:p>
            <a:pPr>
              <a:buNone/>
            </a:pPr>
            <a:r>
              <a:rPr lang="en-US" sz="1800" dirty="0" smtClean="0"/>
              <a:t>}</a:t>
            </a:r>
          </a:p>
          <a:p>
            <a:pPr>
              <a:buNone/>
            </a:pPr>
            <a:r>
              <a:rPr lang="en-US" sz="1800" dirty="0" smtClean="0"/>
              <a:t/>
            </a:r>
            <a:br>
              <a:rPr lang="en-US" sz="1800" dirty="0" smtClean="0"/>
            </a:br>
            <a:r>
              <a:rPr lang="en-US" sz="1800" dirty="0" smtClean="0"/>
              <a:t>void hello1(){</a:t>
            </a:r>
          </a:p>
          <a:p>
            <a:pPr>
              <a:buNone/>
            </a:pPr>
            <a:r>
              <a:rPr lang="en-US" sz="1800" dirty="0" smtClean="0"/>
              <a:t>  </a:t>
            </a:r>
            <a:r>
              <a:rPr lang="en-US" sz="1800" dirty="0" err="1" smtClean="0"/>
              <a:t>printf</a:t>
            </a:r>
            <a:r>
              <a:rPr lang="en-US" sz="1800" dirty="0" smtClean="0"/>
              <a:t>("Hello");</a:t>
            </a:r>
          </a:p>
          <a:p>
            <a:pPr>
              <a:buNone/>
            </a:pPr>
            <a:r>
              <a:rPr lang="en-US" sz="1800" dirty="0" smtClean="0"/>
              <a:t>}</a:t>
            </a:r>
          </a:p>
          <a:p>
            <a:endParaRPr lang="en-US" sz="1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1800" b="1" dirty="0" smtClean="0"/>
              <a:t>Example 2 – </a:t>
            </a:r>
          </a:p>
          <a:p>
            <a:pPr>
              <a:buNone/>
            </a:pPr>
            <a:r>
              <a:rPr lang="en-US" sz="1800" dirty="0" smtClean="0"/>
              <a:t>#include&lt;</a:t>
            </a:r>
            <a:r>
              <a:rPr lang="en-US" sz="1800" dirty="0" err="1" smtClean="0"/>
              <a:t>stdio.h</a:t>
            </a:r>
            <a:r>
              <a:rPr lang="en-US" sz="1800" dirty="0" smtClean="0"/>
              <a:t>&gt;  </a:t>
            </a:r>
          </a:p>
          <a:p>
            <a:pPr>
              <a:buNone/>
            </a:pPr>
            <a:r>
              <a:rPr lang="en-US" sz="1800" dirty="0" smtClean="0"/>
              <a:t>void sum();  </a:t>
            </a:r>
          </a:p>
          <a:p>
            <a:pPr>
              <a:buNone/>
            </a:pPr>
            <a:r>
              <a:rPr lang="en-US" sz="1800" dirty="0" smtClean="0"/>
              <a:t>void main()  </a:t>
            </a:r>
          </a:p>
          <a:p>
            <a:pPr>
              <a:buNone/>
            </a:pPr>
            <a:r>
              <a:rPr lang="en-US" sz="1800" dirty="0" smtClean="0"/>
              <a:t>{  </a:t>
            </a:r>
          </a:p>
          <a:p>
            <a:pPr>
              <a:buNone/>
            </a:pPr>
            <a:r>
              <a:rPr lang="en-US" sz="1800" dirty="0" smtClean="0"/>
              <a:t>    </a:t>
            </a:r>
            <a:r>
              <a:rPr lang="en-US" sz="1800" dirty="0" err="1" smtClean="0"/>
              <a:t>printf</a:t>
            </a:r>
            <a:r>
              <a:rPr lang="en-US" sz="1800" dirty="0" smtClean="0"/>
              <a:t>("\</a:t>
            </a:r>
            <a:r>
              <a:rPr lang="en-US" sz="1800" dirty="0" err="1" smtClean="0"/>
              <a:t>nGoing</a:t>
            </a:r>
            <a:r>
              <a:rPr lang="en-US" sz="1800" dirty="0" smtClean="0"/>
              <a:t> to calculate the sum of two numbers:");  </a:t>
            </a:r>
          </a:p>
          <a:p>
            <a:pPr>
              <a:buNone/>
            </a:pPr>
            <a:r>
              <a:rPr lang="en-US" sz="1800" dirty="0" smtClean="0"/>
              <a:t>    sum();  </a:t>
            </a:r>
          </a:p>
          <a:p>
            <a:pPr>
              <a:buNone/>
            </a:pPr>
            <a:r>
              <a:rPr lang="en-US" sz="1800" dirty="0" smtClean="0"/>
              <a:t>}  </a:t>
            </a:r>
          </a:p>
          <a:p>
            <a:pPr>
              <a:buNone/>
            </a:pPr>
            <a:r>
              <a:rPr lang="en-US" sz="1800" dirty="0" smtClean="0"/>
              <a:t>void sum()  </a:t>
            </a:r>
          </a:p>
          <a:p>
            <a:pPr>
              <a:buNone/>
            </a:pPr>
            <a:r>
              <a:rPr lang="en-US" sz="1800" dirty="0" smtClean="0"/>
              <a:t>{  </a:t>
            </a:r>
          </a:p>
          <a:p>
            <a:pPr>
              <a:buNone/>
            </a:pPr>
            <a:r>
              <a:rPr lang="en-US" sz="1800" dirty="0" smtClean="0"/>
              <a:t>    </a:t>
            </a:r>
            <a:r>
              <a:rPr lang="en-US" sz="1800" dirty="0" err="1" smtClean="0"/>
              <a:t>int</a:t>
            </a:r>
            <a:r>
              <a:rPr lang="en-US" sz="1800" dirty="0" smtClean="0"/>
              <a:t> </a:t>
            </a:r>
            <a:r>
              <a:rPr lang="en-US" sz="1800" dirty="0" err="1" smtClean="0"/>
              <a:t>a,b</a:t>
            </a:r>
            <a:r>
              <a:rPr lang="en-US" sz="1800" dirty="0" smtClean="0"/>
              <a:t>;   </a:t>
            </a:r>
          </a:p>
          <a:p>
            <a:pPr>
              <a:buNone/>
            </a:pPr>
            <a:r>
              <a:rPr lang="en-US" sz="1800" dirty="0" smtClean="0"/>
              <a:t>    </a:t>
            </a:r>
            <a:r>
              <a:rPr lang="en-US" sz="1800" dirty="0" err="1" smtClean="0"/>
              <a:t>printf</a:t>
            </a:r>
            <a:r>
              <a:rPr lang="en-US" sz="1800" dirty="0" smtClean="0"/>
              <a:t>("\</a:t>
            </a:r>
            <a:r>
              <a:rPr lang="en-US" sz="1800" dirty="0" err="1" smtClean="0"/>
              <a:t>nEnter</a:t>
            </a:r>
            <a:r>
              <a:rPr lang="en-US" sz="1800" dirty="0" smtClean="0"/>
              <a:t> two numbers");  </a:t>
            </a:r>
          </a:p>
          <a:p>
            <a:pPr>
              <a:buNone/>
            </a:pPr>
            <a:r>
              <a:rPr lang="en-US" sz="1800" dirty="0" smtClean="0"/>
              <a:t>    </a:t>
            </a:r>
            <a:r>
              <a:rPr lang="en-US" sz="1800" dirty="0" err="1" smtClean="0"/>
              <a:t>scanf</a:t>
            </a:r>
            <a:r>
              <a:rPr lang="en-US" sz="1800" dirty="0" smtClean="0"/>
              <a:t>("%d %</a:t>
            </a:r>
            <a:r>
              <a:rPr lang="en-US" sz="1800" dirty="0" err="1" smtClean="0"/>
              <a:t>d",&amp;a,&amp;b</a:t>
            </a:r>
            <a:r>
              <a:rPr lang="en-US" sz="1800" dirty="0" smtClean="0"/>
              <a:t>);   </a:t>
            </a:r>
          </a:p>
          <a:p>
            <a:pPr>
              <a:buNone/>
            </a:pPr>
            <a:r>
              <a:rPr lang="en-US" sz="1800" dirty="0" smtClean="0"/>
              <a:t>    </a:t>
            </a:r>
            <a:r>
              <a:rPr lang="en-US" sz="1800" dirty="0" err="1" smtClean="0"/>
              <a:t>printf</a:t>
            </a:r>
            <a:r>
              <a:rPr lang="en-US" sz="1800" dirty="0" smtClean="0"/>
              <a:t>("The sum is %</a:t>
            </a:r>
            <a:r>
              <a:rPr lang="en-US" sz="1800" dirty="0" err="1" smtClean="0"/>
              <a:t>d",a+b</a:t>
            </a:r>
            <a:r>
              <a:rPr lang="en-US" sz="1800" dirty="0" smtClean="0"/>
              <a:t>);  </a:t>
            </a:r>
          </a:p>
          <a:p>
            <a:pPr>
              <a:buNone/>
            </a:pPr>
            <a:r>
              <a:rPr lang="en-US" sz="1800" dirty="0" smtClean="0"/>
              <a:t>}  </a:t>
            </a:r>
          </a:p>
          <a:p>
            <a:endParaRPr lang="en-US" sz="1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1800" b="1" dirty="0" smtClean="0"/>
              <a:t>Function without argument and with return value</a:t>
            </a:r>
          </a:p>
          <a:p>
            <a:pPr>
              <a:buNone/>
            </a:pPr>
            <a:r>
              <a:rPr lang="en-US" sz="1800" dirty="0" smtClean="0"/>
              <a:t>#include&lt;</a:t>
            </a:r>
            <a:r>
              <a:rPr lang="en-US" sz="1800" dirty="0" err="1" smtClean="0"/>
              <a:t>stdio.h</a:t>
            </a:r>
            <a:r>
              <a:rPr lang="en-US" sz="1800" dirty="0" smtClean="0"/>
              <a:t>&gt;  </a:t>
            </a:r>
          </a:p>
          <a:p>
            <a:pPr>
              <a:buNone/>
            </a:pPr>
            <a:r>
              <a:rPr lang="en-US" sz="1800" dirty="0" err="1" smtClean="0"/>
              <a:t>int</a:t>
            </a:r>
            <a:r>
              <a:rPr lang="en-US" sz="1800" dirty="0" smtClean="0"/>
              <a:t> sum();  </a:t>
            </a:r>
          </a:p>
          <a:p>
            <a:pPr>
              <a:buNone/>
            </a:pPr>
            <a:r>
              <a:rPr lang="en-US" sz="1800" dirty="0" smtClean="0"/>
              <a:t>void main()  </a:t>
            </a:r>
          </a:p>
          <a:p>
            <a:pPr>
              <a:buNone/>
            </a:pPr>
            <a:r>
              <a:rPr lang="en-US" sz="1800" dirty="0" smtClean="0"/>
              <a:t>{  </a:t>
            </a:r>
          </a:p>
          <a:p>
            <a:pPr>
              <a:buNone/>
            </a:pPr>
            <a:r>
              <a:rPr lang="en-US" sz="1800" dirty="0" smtClean="0"/>
              <a:t>    </a:t>
            </a:r>
            <a:r>
              <a:rPr lang="en-US" sz="1800" dirty="0" err="1" smtClean="0"/>
              <a:t>printf</a:t>
            </a:r>
            <a:r>
              <a:rPr lang="en-US" sz="1800" dirty="0" smtClean="0"/>
              <a:t>("\</a:t>
            </a:r>
            <a:r>
              <a:rPr lang="en-US" sz="1800" dirty="0" err="1" smtClean="0"/>
              <a:t>nGoing</a:t>
            </a:r>
            <a:r>
              <a:rPr lang="en-US" sz="1800" dirty="0" smtClean="0"/>
              <a:t> to calculate the sum of two numbers:");  </a:t>
            </a:r>
          </a:p>
          <a:p>
            <a:pPr>
              <a:buNone/>
            </a:pPr>
            <a:r>
              <a:rPr lang="en-US" sz="1800" dirty="0" smtClean="0"/>
              <a:t>    </a:t>
            </a:r>
            <a:r>
              <a:rPr lang="en-US" sz="1800" dirty="0" err="1" smtClean="0"/>
              <a:t>int</a:t>
            </a:r>
            <a:r>
              <a:rPr lang="en-US" sz="1800" dirty="0" smtClean="0"/>
              <a:t> s = sum();</a:t>
            </a:r>
          </a:p>
          <a:p>
            <a:pPr>
              <a:buNone/>
            </a:pPr>
            <a:r>
              <a:rPr lang="en-US" sz="1800" dirty="0" smtClean="0"/>
              <a:t>    </a:t>
            </a:r>
            <a:r>
              <a:rPr lang="en-US" sz="1800" dirty="0" err="1" smtClean="0"/>
              <a:t>printf</a:t>
            </a:r>
            <a:r>
              <a:rPr lang="en-US" sz="1800" dirty="0" smtClean="0"/>
              <a:t>("sum = %d", s);</a:t>
            </a:r>
          </a:p>
          <a:p>
            <a:pPr>
              <a:buNone/>
            </a:pPr>
            <a:r>
              <a:rPr lang="en-US" sz="1800" dirty="0" smtClean="0"/>
              <a:t>}  </a:t>
            </a:r>
          </a:p>
          <a:p>
            <a:pPr>
              <a:buNone/>
            </a:pPr>
            <a:r>
              <a:rPr lang="en-US" sz="1800" dirty="0" err="1" smtClean="0"/>
              <a:t>int</a:t>
            </a:r>
            <a:r>
              <a:rPr lang="en-US" sz="1800" dirty="0" smtClean="0"/>
              <a:t> sum()  </a:t>
            </a:r>
          </a:p>
          <a:p>
            <a:pPr>
              <a:buNone/>
            </a:pPr>
            <a:r>
              <a:rPr lang="en-US" sz="1800" dirty="0" smtClean="0"/>
              <a:t>{  </a:t>
            </a:r>
          </a:p>
          <a:p>
            <a:pPr>
              <a:buNone/>
            </a:pPr>
            <a:r>
              <a:rPr lang="en-US" sz="1800" dirty="0" smtClean="0"/>
              <a:t>    </a:t>
            </a:r>
            <a:r>
              <a:rPr lang="en-US" sz="1800" dirty="0" err="1" smtClean="0"/>
              <a:t>int</a:t>
            </a:r>
            <a:r>
              <a:rPr lang="en-US" sz="1800" dirty="0" smtClean="0"/>
              <a:t> </a:t>
            </a:r>
            <a:r>
              <a:rPr lang="en-US" sz="1800" dirty="0" err="1" smtClean="0"/>
              <a:t>a,b</a:t>
            </a:r>
            <a:r>
              <a:rPr lang="en-US" sz="1800" dirty="0" smtClean="0"/>
              <a:t>;   </a:t>
            </a:r>
          </a:p>
          <a:p>
            <a:pPr>
              <a:buNone/>
            </a:pPr>
            <a:r>
              <a:rPr lang="en-US" sz="1800" dirty="0" smtClean="0"/>
              <a:t>    </a:t>
            </a:r>
            <a:r>
              <a:rPr lang="en-US" sz="1800" dirty="0" err="1" smtClean="0"/>
              <a:t>printf</a:t>
            </a:r>
            <a:r>
              <a:rPr lang="en-US" sz="1800" dirty="0" smtClean="0"/>
              <a:t>("\</a:t>
            </a:r>
            <a:r>
              <a:rPr lang="en-US" sz="1800" dirty="0" err="1" smtClean="0"/>
              <a:t>nEnter</a:t>
            </a:r>
            <a:r>
              <a:rPr lang="en-US" sz="1800" dirty="0" smtClean="0"/>
              <a:t> two numbers");  </a:t>
            </a:r>
          </a:p>
          <a:p>
            <a:pPr>
              <a:buNone/>
            </a:pPr>
            <a:r>
              <a:rPr lang="en-US" sz="1800" dirty="0" smtClean="0"/>
              <a:t>    </a:t>
            </a:r>
            <a:r>
              <a:rPr lang="en-US" sz="1800" dirty="0" err="1" smtClean="0"/>
              <a:t>scanf</a:t>
            </a:r>
            <a:r>
              <a:rPr lang="en-US" sz="1800" dirty="0" smtClean="0"/>
              <a:t>("%d %</a:t>
            </a:r>
            <a:r>
              <a:rPr lang="en-US" sz="1800" dirty="0" err="1" smtClean="0"/>
              <a:t>d",&amp;a,&amp;b</a:t>
            </a:r>
            <a:r>
              <a:rPr lang="en-US" sz="1800" dirty="0" smtClean="0"/>
              <a:t>);   </a:t>
            </a:r>
          </a:p>
          <a:p>
            <a:pPr>
              <a:buNone/>
            </a:pPr>
            <a:r>
              <a:rPr lang="en-US" sz="1800" dirty="0" smtClean="0"/>
              <a:t>    return </a:t>
            </a:r>
            <a:r>
              <a:rPr lang="en-US" sz="1800" dirty="0" err="1" smtClean="0"/>
              <a:t>a+b</a:t>
            </a:r>
            <a:r>
              <a:rPr lang="en-US" sz="1800" dirty="0" smtClean="0"/>
              <a:t>;</a:t>
            </a:r>
          </a:p>
          <a:p>
            <a:pPr>
              <a:buNone/>
            </a:pPr>
            <a:r>
              <a:rPr lang="en-US" sz="1800" dirty="0" smtClean="0"/>
              <a:t>}  </a:t>
            </a:r>
          </a:p>
          <a:p>
            <a:endParaRPr lang="en-US" sz="1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1800" b="1" dirty="0" smtClean="0"/>
              <a:t>Example 2 – </a:t>
            </a:r>
          </a:p>
          <a:p>
            <a:pPr>
              <a:buNone/>
            </a:pPr>
            <a:r>
              <a:rPr lang="en-US" sz="1800" dirty="0" smtClean="0"/>
              <a:t>#include&lt;</a:t>
            </a:r>
            <a:r>
              <a:rPr lang="en-US" sz="1800" dirty="0" err="1" smtClean="0"/>
              <a:t>stdio.h</a:t>
            </a:r>
            <a:r>
              <a:rPr lang="en-US" sz="1800" dirty="0" smtClean="0"/>
              <a:t>&gt;  </a:t>
            </a:r>
          </a:p>
          <a:p>
            <a:pPr>
              <a:buNone/>
            </a:pPr>
            <a:r>
              <a:rPr lang="en-US" sz="1800" dirty="0" smtClean="0"/>
              <a:t>float square();  </a:t>
            </a:r>
          </a:p>
          <a:p>
            <a:pPr>
              <a:buNone/>
            </a:pPr>
            <a:r>
              <a:rPr lang="en-US" sz="1800" dirty="0" smtClean="0"/>
              <a:t>void main()  </a:t>
            </a:r>
          </a:p>
          <a:p>
            <a:pPr>
              <a:buNone/>
            </a:pPr>
            <a:r>
              <a:rPr lang="en-US" sz="1800" dirty="0" smtClean="0"/>
              <a:t>{  </a:t>
            </a:r>
          </a:p>
          <a:p>
            <a:pPr>
              <a:buNone/>
            </a:pPr>
            <a:r>
              <a:rPr lang="en-US" sz="1800" dirty="0" smtClean="0"/>
              <a:t>    </a:t>
            </a:r>
            <a:r>
              <a:rPr lang="en-US" sz="1800" dirty="0" err="1" smtClean="0"/>
              <a:t>printf</a:t>
            </a:r>
            <a:r>
              <a:rPr lang="en-US" sz="1800" dirty="0" smtClean="0"/>
              <a:t>("Going to calculate the area of the square\n");  </a:t>
            </a:r>
          </a:p>
          <a:p>
            <a:pPr>
              <a:buNone/>
            </a:pPr>
            <a:r>
              <a:rPr lang="en-US" sz="1800" dirty="0" smtClean="0"/>
              <a:t>    float area = square();  </a:t>
            </a:r>
          </a:p>
          <a:p>
            <a:pPr>
              <a:buNone/>
            </a:pPr>
            <a:r>
              <a:rPr lang="en-US" sz="1800" dirty="0" smtClean="0"/>
              <a:t>    </a:t>
            </a:r>
            <a:r>
              <a:rPr lang="en-US" sz="1800" dirty="0" err="1" smtClean="0"/>
              <a:t>printf</a:t>
            </a:r>
            <a:r>
              <a:rPr lang="en-US" sz="1800" dirty="0" smtClean="0"/>
              <a:t>("The area of the square: %f\</a:t>
            </a:r>
            <a:r>
              <a:rPr lang="en-US" sz="1800" dirty="0" err="1" smtClean="0"/>
              <a:t>n",area</a:t>
            </a:r>
            <a:r>
              <a:rPr lang="en-US" sz="1800" dirty="0" smtClean="0"/>
              <a:t>);  </a:t>
            </a:r>
          </a:p>
          <a:p>
            <a:pPr>
              <a:buNone/>
            </a:pPr>
            <a:r>
              <a:rPr lang="en-US" sz="1800" dirty="0" smtClean="0"/>
              <a:t>}  </a:t>
            </a:r>
          </a:p>
          <a:p>
            <a:pPr>
              <a:buNone/>
            </a:pPr>
            <a:r>
              <a:rPr lang="en-US" sz="1800" dirty="0" smtClean="0"/>
              <a:t>float square()  </a:t>
            </a:r>
          </a:p>
          <a:p>
            <a:pPr>
              <a:buNone/>
            </a:pPr>
            <a:r>
              <a:rPr lang="en-US" sz="1800" dirty="0" smtClean="0"/>
              <a:t>{  </a:t>
            </a:r>
          </a:p>
          <a:p>
            <a:pPr>
              <a:buNone/>
            </a:pPr>
            <a:r>
              <a:rPr lang="en-US" sz="1800" dirty="0" smtClean="0"/>
              <a:t>    float side;  </a:t>
            </a:r>
          </a:p>
          <a:p>
            <a:pPr>
              <a:buNone/>
            </a:pPr>
            <a:r>
              <a:rPr lang="en-US" sz="1800" dirty="0" smtClean="0"/>
              <a:t>    </a:t>
            </a:r>
            <a:r>
              <a:rPr lang="en-US" sz="1800" dirty="0" err="1" smtClean="0"/>
              <a:t>printf</a:t>
            </a:r>
            <a:r>
              <a:rPr lang="en-US" sz="1800" dirty="0" smtClean="0"/>
              <a:t>("Enter the length of the side in meters: ");  </a:t>
            </a:r>
          </a:p>
          <a:p>
            <a:pPr>
              <a:buNone/>
            </a:pPr>
            <a:r>
              <a:rPr lang="en-US" sz="1800" dirty="0" smtClean="0"/>
              <a:t>    </a:t>
            </a:r>
            <a:r>
              <a:rPr lang="en-US" sz="1800" dirty="0" err="1" smtClean="0"/>
              <a:t>scanf</a:t>
            </a:r>
            <a:r>
              <a:rPr lang="en-US" sz="1800" dirty="0" smtClean="0"/>
              <a:t>("%</a:t>
            </a:r>
            <a:r>
              <a:rPr lang="en-US" sz="1800" dirty="0" err="1" smtClean="0"/>
              <a:t>f",&amp;side</a:t>
            </a:r>
            <a:r>
              <a:rPr lang="en-US" sz="1800" dirty="0" smtClean="0"/>
              <a:t>);  </a:t>
            </a:r>
          </a:p>
          <a:p>
            <a:pPr>
              <a:buNone/>
            </a:pPr>
            <a:r>
              <a:rPr lang="en-US" sz="1800" dirty="0" smtClean="0"/>
              <a:t>    return side * side;  </a:t>
            </a:r>
          </a:p>
          <a:p>
            <a:pPr>
              <a:buNone/>
            </a:pPr>
            <a:r>
              <a:rPr lang="en-US" sz="1800" dirty="0" smtClean="0"/>
              <a:t>}  </a:t>
            </a:r>
          </a:p>
          <a:p>
            <a:endParaRPr lang="en-US" sz="1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1800" b="1" dirty="0" smtClean="0"/>
              <a:t>Function with argument and without return value</a:t>
            </a:r>
          </a:p>
          <a:p>
            <a:pPr>
              <a:buNone/>
            </a:pPr>
            <a:r>
              <a:rPr lang="en-US" sz="1800" dirty="0" smtClean="0"/>
              <a:t>#include&lt;</a:t>
            </a:r>
            <a:r>
              <a:rPr lang="en-US" sz="1800" dirty="0" err="1" smtClean="0"/>
              <a:t>stdio.h</a:t>
            </a:r>
            <a:r>
              <a:rPr lang="en-US" sz="1800" dirty="0" smtClean="0"/>
              <a:t>&gt;  </a:t>
            </a:r>
          </a:p>
          <a:p>
            <a:pPr>
              <a:buNone/>
            </a:pPr>
            <a:r>
              <a:rPr lang="en-US" sz="1800" dirty="0" smtClean="0"/>
              <a:t>void sum(</a:t>
            </a:r>
            <a:r>
              <a:rPr lang="en-US" sz="1800" dirty="0" err="1" smtClean="0"/>
              <a:t>int</a:t>
            </a:r>
            <a:r>
              <a:rPr lang="en-US" sz="1800" dirty="0" smtClean="0"/>
              <a:t>, </a:t>
            </a:r>
            <a:r>
              <a:rPr lang="en-US" sz="1800" dirty="0" err="1" smtClean="0"/>
              <a:t>int</a:t>
            </a:r>
            <a:r>
              <a:rPr lang="en-US" sz="1800" dirty="0" smtClean="0"/>
              <a:t>);  </a:t>
            </a:r>
          </a:p>
          <a:p>
            <a:pPr>
              <a:buNone/>
            </a:pPr>
            <a:r>
              <a:rPr lang="en-US" sz="1800" dirty="0" smtClean="0"/>
              <a:t>void main()  </a:t>
            </a:r>
          </a:p>
          <a:p>
            <a:pPr>
              <a:buNone/>
            </a:pPr>
            <a:r>
              <a:rPr lang="en-US" sz="1800" dirty="0" smtClean="0"/>
              <a:t>{  </a:t>
            </a:r>
          </a:p>
          <a:p>
            <a:pPr>
              <a:buNone/>
            </a:pPr>
            <a:r>
              <a:rPr lang="en-US" sz="1800" dirty="0" smtClean="0"/>
              <a:t>    </a:t>
            </a:r>
            <a:r>
              <a:rPr lang="en-US" sz="1800" dirty="0" err="1" smtClean="0"/>
              <a:t>int</a:t>
            </a:r>
            <a:r>
              <a:rPr lang="en-US" sz="1800" dirty="0" smtClean="0"/>
              <a:t> </a:t>
            </a:r>
            <a:r>
              <a:rPr lang="en-US" sz="1800" dirty="0" err="1" smtClean="0"/>
              <a:t>a,b,result</a:t>
            </a:r>
            <a:r>
              <a:rPr lang="en-US" sz="1800" dirty="0" smtClean="0"/>
              <a:t>;   </a:t>
            </a:r>
          </a:p>
          <a:p>
            <a:pPr>
              <a:buNone/>
            </a:pPr>
            <a:r>
              <a:rPr lang="en-US" sz="1800" dirty="0" smtClean="0"/>
              <a:t>    </a:t>
            </a:r>
            <a:r>
              <a:rPr lang="en-US" sz="1800" dirty="0" err="1" smtClean="0"/>
              <a:t>printf</a:t>
            </a:r>
            <a:r>
              <a:rPr lang="en-US" sz="1800" dirty="0" smtClean="0"/>
              <a:t>("\</a:t>
            </a:r>
            <a:r>
              <a:rPr lang="en-US" sz="1800" dirty="0" err="1" smtClean="0"/>
              <a:t>nGoing</a:t>
            </a:r>
            <a:r>
              <a:rPr lang="en-US" sz="1800" dirty="0" smtClean="0"/>
              <a:t> to calculate the sum of two numbers:");  </a:t>
            </a:r>
          </a:p>
          <a:p>
            <a:pPr>
              <a:buNone/>
            </a:pPr>
            <a:r>
              <a:rPr lang="en-US" sz="1800" dirty="0" smtClean="0"/>
              <a:t>    </a:t>
            </a:r>
            <a:r>
              <a:rPr lang="en-US" sz="1800" dirty="0" err="1" smtClean="0"/>
              <a:t>printf</a:t>
            </a:r>
            <a:r>
              <a:rPr lang="en-US" sz="1800" dirty="0" smtClean="0"/>
              <a:t>("\</a:t>
            </a:r>
            <a:r>
              <a:rPr lang="en-US" sz="1800" dirty="0" err="1" smtClean="0"/>
              <a:t>nEnter</a:t>
            </a:r>
            <a:r>
              <a:rPr lang="en-US" sz="1800" dirty="0" smtClean="0"/>
              <a:t> two numbers:");  </a:t>
            </a:r>
          </a:p>
          <a:p>
            <a:pPr>
              <a:buNone/>
            </a:pPr>
            <a:r>
              <a:rPr lang="en-US" sz="1800" dirty="0" smtClean="0"/>
              <a:t>    </a:t>
            </a:r>
            <a:r>
              <a:rPr lang="en-US" sz="1800" dirty="0" err="1" smtClean="0"/>
              <a:t>scanf</a:t>
            </a:r>
            <a:r>
              <a:rPr lang="en-US" sz="1800" dirty="0" smtClean="0"/>
              <a:t>("%d %</a:t>
            </a:r>
            <a:r>
              <a:rPr lang="en-US" sz="1800" dirty="0" err="1" smtClean="0"/>
              <a:t>d",&amp;a,&amp;b</a:t>
            </a:r>
            <a:r>
              <a:rPr lang="en-US" sz="1800" dirty="0" smtClean="0"/>
              <a:t>);  </a:t>
            </a:r>
          </a:p>
          <a:p>
            <a:pPr>
              <a:buNone/>
            </a:pPr>
            <a:r>
              <a:rPr lang="en-US" sz="1800" dirty="0" smtClean="0"/>
              <a:t>    sum(</a:t>
            </a:r>
            <a:r>
              <a:rPr lang="en-US" sz="1800" dirty="0" err="1" smtClean="0"/>
              <a:t>a,b</a:t>
            </a:r>
            <a:r>
              <a:rPr lang="en-US" sz="1800" dirty="0" smtClean="0"/>
              <a:t>);  </a:t>
            </a:r>
          </a:p>
          <a:p>
            <a:pPr>
              <a:buNone/>
            </a:pPr>
            <a:r>
              <a:rPr lang="en-US" sz="1800" dirty="0" smtClean="0"/>
              <a:t>}  </a:t>
            </a:r>
          </a:p>
          <a:p>
            <a:pPr>
              <a:buNone/>
            </a:pPr>
            <a:r>
              <a:rPr lang="en-US" sz="1800" dirty="0" smtClean="0"/>
              <a:t>void sum(</a:t>
            </a:r>
            <a:r>
              <a:rPr lang="en-US" sz="1800" dirty="0" err="1" smtClean="0"/>
              <a:t>int</a:t>
            </a:r>
            <a:r>
              <a:rPr lang="en-US" sz="1800" dirty="0" smtClean="0"/>
              <a:t> a, </a:t>
            </a:r>
            <a:r>
              <a:rPr lang="en-US" sz="1800" dirty="0" err="1" smtClean="0"/>
              <a:t>int</a:t>
            </a:r>
            <a:r>
              <a:rPr lang="en-US" sz="1800" dirty="0" smtClean="0"/>
              <a:t> b)  </a:t>
            </a:r>
          </a:p>
          <a:p>
            <a:pPr>
              <a:buNone/>
            </a:pPr>
            <a:r>
              <a:rPr lang="en-US" sz="1800" dirty="0" smtClean="0"/>
              <a:t>{  </a:t>
            </a:r>
          </a:p>
          <a:p>
            <a:pPr>
              <a:buNone/>
            </a:pPr>
            <a:r>
              <a:rPr lang="en-US" sz="1800" dirty="0" smtClean="0"/>
              <a:t>    </a:t>
            </a:r>
            <a:r>
              <a:rPr lang="en-US" sz="1800" dirty="0" err="1" smtClean="0"/>
              <a:t>printf</a:t>
            </a:r>
            <a:r>
              <a:rPr lang="en-US" sz="1800" dirty="0" smtClean="0"/>
              <a:t>("\</a:t>
            </a:r>
            <a:r>
              <a:rPr lang="en-US" sz="1800" dirty="0" err="1" smtClean="0"/>
              <a:t>nThe</a:t>
            </a:r>
            <a:r>
              <a:rPr lang="en-US" sz="1800" dirty="0" smtClean="0"/>
              <a:t> sum is %</a:t>
            </a:r>
            <a:r>
              <a:rPr lang="en-US" sz="1800" dirty="0" err="1" smtClean="0"/>
              <a:t>d",a+b</a:t>
            </a:r>
            <a:r>
              <a:rPr lang="en-US" sz="1800" dirty="0" smtClean="0"/>
              <a:t>);      </a:t>
            </a:r>
          </a:p>
          <a:p>
            <a:pPr>
              <a:buNone/>
            </a:pPr>
            <a:r>
              <a:rPr lang="en-US" sz="1800" dirty="0" smtClean="0"/>
              <a:t>}  </a:t>
            </a:r>
          </a:p>
          <a:p>
            <a:endParaRPr lang="en-US" sz="1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sz="1800" b="1" dirty="0" smtClean="0"/>
              <a:t>Example 2 – </a:t>
            </a:r>
          </a:p>
          <a:p>
            <a:pPr>
              <a:buNone/>
            </a:pPr>
            <a:r>
              <a:rPr lang="en-US" sz="1800" dirty="0" smtClean="0"/>
              <a:t>#include&lt;</a:t>
            </a:r>
            <a:r>
              <a:rPr lang="en-US" sz="1800" dirty="0" err="1" smtClean="0"/>
              <a:t>stdio.h</a:t>
            </a:r>
            <a:r>
              <a:rPr lang="en-US" sz="1800" dirty="0" smtClean="0"/>
              <a:t>&gt;  </a:t>
            </a:r>
          </a:p>
          <a:p>
            <a:pPr>
              <a:buNone/>
            </a:pPr>
            <a:r>
              <a:rPr lang="en-US" sz="1800" dirty="0" smtClean="0"/>
              <a:t>void average(</a:t>
            </a:r>
            <a:r>
              <a:rPr lang="en-US" sz="1800" dirty="0" err="1" smtClean="0"/>
              <a:t>int</a:t>
            </a:r>
            <a:r>
              <a:rPr lang="en-US" sz="1800" dirty="0" smtClean="0"/>
              <a:t>, </a:t>
            </a:r>
            <a:r>
              <a:rPr lang="en-US" sz="1800" dirty="0" err="1" smtClean="0"/>
              <a:t>int</a:t>
            </a:r>
            <a:r>
              <a:rPr lang="en-US" sz="1800" dirty="0" smtClean="0"/>
              <a:t>, </a:t>
            </a:r>
            <a:r>
              <a:rPr lang="en-US" sz="1800" dirty="0" err="1" smtClean="0"/>
              <a:t>int</a:t>
            </a:r>
            <a:r>
              <a:rPr lang="en-US" sz="1800" dirty="0" smtClean="0"/>
              <a:t>, </a:t>
            </a:r>
            <a:r>
              <a:rPr lang="en-US" sz="1800" dirty="0" err="1" smtClean="0"/>
              <a:t>int</a:t>
            </a:r>
            <a:r>
              <a:rPr lang="en-US" sz="1800" dirty="0" smtClean="0"/>
              <a:t>, </a:t>
            </a:r>
            <a:r>
              <a:rPr lang="en-US" sz="1800" dirty="0" err="1" smtClean="0"/>
              <a:t>int</a:t>
            </a:r>
            <a:r>
              <a:rPr lang="en-US" sz="1800" dirty="0" smtClean="0"/>
              <a:t>);  </a:t>
            </a:r>
          </a:p>
          <a:p>
            <a:pPr>
              <a:buNone/>
            </a:pPr>
            <a:r>
              <a:rPr lang="en-US" sz="1800" dirty="0" smtClean="0"/>
              <a:t>void main()  </a:t>
            </a:r>
          </a:p>
          <a:p>
            <a:pPr>
              <a:buNone/>
            </a:pPr>
            <a:r>
              <a:rPr lang="en-US" sz="1800" dirty="0" smtClean="0"/>
              <a:t>{  </a:t>
            </a:r>
          </a:p>
          <a:p>
            <a:pPr>
              <a:buNone/>
            </a:pPr>
            <a:r>
              <a:rPr lang="en-US" sz="1800" dirty="0" smtClean="0"/>
              <a:t>    </a:t>
            </a:r>
            <a:r>
              <a:rPr lang="en-US" sz="1800" dirty="0" err="1" smtClean="0"/>
              <a:t>int</a:t>
            </a:r>
            <a:r>
              <a:rPr lang="en-US" sz="1800" dirty="0" smtClean="0"/>
              <a:t> </a:t>
            </a:r>
            <a:r>
              <a:rPr lang="en-US" sz="1800" dirty="0" err="1" smtClean="0"/>
              <a:t>a,b,c,d,e</a:t>
            </a:r>
            <a:r>
              <a:rPr lang="en-US" sz="1800" dirty="0" smtClean="0"/>
              <a:t>;   </a:t>
            </a:r>
          </a:p>
          <a:p>
            <a:pPr>
              <a:buNone/>
            </a:pPr>
            <a:r>
              <a:rPr lang="en-US" sz="1800" dirty="0" smtClean="0"/>
              <a:t>    </a:t>
            </a:r>
            <a:r>
              <a:rPr lang="en-US" sz="1800" dirty="0" err="1" smtClean="0"/>
              <a:t>printf</a:t>
            </a:r>
            <a:r>
              <a:rPr lang="en-US" sz="1800" dirty="0" smtClean="0"/>
              <a:t>("\</a:t>
            </a:r>
            <a:r>
              <a:rPr lang="en-US" sz="1800" dirty="0" err="1" smtClean="0"/>
              <a:t>nGoing</a:t>
            </a:r>
            <a:r>
              <a:rPr lang="en-US" sz="1800" dirty="0" smtClean="0"/>
              <a:t> to calculate the average of five numbers:");  </a:t>
            </a:r>
          </a:p>
          <a:p>
            <a:pPr>
              <a:buNone/>
            </a:pPr>
            <a:r>
              <a:rPr lang="en-US" sz="1800" dirty="0" smtClean="0"/>
              <a:t>    </a:t>
            </a:r>
            <a:r>
              <a:rPr lang="en-US" sz="1800" dirty="0" err="1" smtClean="0"/>
              <a:t>printf</a:t>
            </a:r>
            <a:r>
              <a:rPr lang="en-US" sz="1800" dirty="0" smtClean="0"/>
              <a:t>("\</a:t>
            </a:r>
            <a:r>
              <a:rPr lang="en-US" sz="1800" dirty="0" err="1" smtClean="0"/>
              <a:t>nEnter</a:t>
            </a:r>
            <a:r>
              <a:rPr lang="en-US" sz="1800" dirty="0" smtClean="0"/>
              <a:t> five numbers:");  </a:t>
            </a:r>
          </a:p>
          <a:p>
            <a:pPr>
              <a:buNone/>
            </a:pPr>
            <a:r>
              <a:rPr lang="en-US" sz="1800" dirty="0" smtClean="0"/>
              <a:t>    </a:t>
            </a:r>
            <a:r>
              <a:rPr lang="en-US" sz="1800" dirty="0" err="1" smtClean="0"/>
              <a:t>scanf</a:t>
            </a:r>
            <a:r>
              <a:rPr lang="en-US" sz="1800" dirty="0" smtClean="0"/>
              <a:t>("%d %d %d %d %</a:t>
            </a:r>
            <a:r>
              <a:rPr lang="en-US" sz="1800" dirty="0" err="1" smtClean="0"/>
              <a:t>d",&amp;a,&amp;b,&amp;c,&amp;d,&amp;e</a:t>
            </a:r>
            <a:r>
              <a:rPr lang="en-US" sz="1800" dirty="0" smtClean="0"/>
              <a:t>);  </a:t>
            </a:r>
          </a:p>
          <a:p>
            <a:pPr>
              <a:buNone/>
            </a:pPr>
            <a:r>
              <a:rPr lang="en-US" sz="1800" dirty="0" smtClean="0"/>
              <a:t>    average(</a:t>
            </a:r>
            <a:r>
              <a:rPr lang="en-US" sz="1800" dirty="0" err="1" smtClean="0"/>
              <a:t>a,b,c,d,e</a:t>
            </a:r>
            <a:r>
              <a:rPr lang="en-US" sz="1800" dirty="0" smtClean="0"/>
              <a:t>);  </a:t>
            </a:r>
          </a:p>
          <a:p>
            <a:pPr>
              <a:buNone/>
            </a:pPr>
            <a:r>
              <a:rPr lang="en-US" sz="1800" dirty="0" smtClean="0"/>
              <a:t>}  </a:t>
            </a:r>
          </a:p>
          <a:p>
            <a:pPr>
              <a:buNone/>
            </a:pPr>
            <a:r>
              <a:rPr lang="en-US" sz="1800" dirty="0" smtClean="0"/>
              <a:t>void average(</a:t>
            </a:r>
            <a:r>
              <a:rPr lang="en-US" sz="1800" dirty="0" err="1" smtClean="0"/>
              <a:t>int</a:t>
            </a:r>
            <a:r>
              <a:rPr lang="en-US" sz="1800" dirty="0" smtClean="0"/>
              <a:t> a, </a:t>
            </a:r>
            <a:r>
              <a:rPr lang="en-US" sz="1800" dirty="0" err="1" smtClean="0"/>
              <a:t>int</a:t>
            </a:r>
            <a:r>
              <a:rPr lang="en-US" sz="1800" dirty="0" smtClean="0"/>
              <a:t> b, </a:t>
            </a:r>
            <a:r>
              <a:rPr lang="en-US" sz="1800" dirty="0" err="1" smtClean="0"/>
              <a:t>int</a:t>
            </a:r>
            <a:r>
              <a:rPr lang="en-US" sz="1800" dirty="0" smtClean="0"/>
              <a:t> c, </a:t>
            </a:r>
            <a:r>
              <a:rPr lang="en-US" sz="1800" dirty="0" err="1" smtClean="0"/>
              <a:t>int</a:t>
            </a:r>
            <a:r>
              <a:rPr lang="en-US" sz="1800" dirty="0" smtClean="0"/>
              <a:t> d, </a:t>
            </a:r>
            <a:r>
              <a:rPr lang="en-US" sz="1800" dirty="0" err="1" smtClean="0"/>
              <a:t>int</a:t>
            </a:r>
            <a:r>
              <a:rPr lang="en-US" sz="1800" dirty="0" smtClean="0"/>
              <a:t> e)  </a:t>
            </a:r>
          </a:p>
          <a:p>
            <a:pPr>
              <a:buNone/>
            </a:pPr>
            <a:r>
              <a:rPr lang="en-US" sz="1800" dirty="0" smtClean="0"/>
              <a:t>{  </a:t>
            </a:r>
          </a:p>
          <a:p>
            <a:pPr>
              <a:buNone/>
            </a:pPr>
            <a:r>
              <a:rPr lang="en-US" sz="1800" dirty="0" smtClean="0"/>
              <a:t>    float </a:t>
            </a:r>
            <a:r>
              <a:rPr lang="en-US" sz="1800" dirty="0" err="1" smtClean="0"/>
              <a:t>avg</a:t>
            </a:r>
            <a:r>
              <a:rPr lang="en-US" sz="1800" dirty="0" smtClean="0"/>
              <a:t>;   </a:t>
            </a:r>
          </a:p>
          <a:p>
            <a:pPr>
              <a:buNone/>
            </a:pPr>
            <a:r>
              <a:rPr lang="en-US" sz="1800" dirty="0" smtClean="0"/>
              <a:t>    </a:t>
            </a:r>
            <a:r>
              <a:rPr lang="en-US" sz="1800" dirty="0" err="1" smtClean="0"/>
              <a:t>avg</a:t>
            </a:r>
            <a:r>
              <a:rPr lang="en-US" sz="1800" dirty="0" smtClean="0"/>
              <a:t> = (</a:t>
            </a:r>
            <a:r>
              <a:rPr lang="en-US" sz="1800" dirty="0" err="1" smtClean="0"/>
              <a:t>a+b+c+d+e</a:t>
            </a:r>
            <a:r>
              <a:rPr lang="en-US" sz="1800" dirty="0" smtClean="0"/>
              <a:t>)/5;   </a:t>
            </a:r>
          </a:p>
          <a:p>
            <a:pPr>
              <a:buNone/>
            </a:pPr>
            <a:r>
              <a:rPr lang="en-US" sz="1800" dirty="0" smtClean="0"/>
              <a:t>    </a:t>
            </a:r>
            <a:r>
              <a:rPr lang="en-US" sz="1800" dirty="0" err="1" smtClean="0"/>
              <a:t>printf</a:t>
            </a:r>
            <a:r>
              <a:rPr lang="en-US" sz="1800" dirty="0" smtClean="0"/>
              <a:t>("The average of given five numbers : %</a:t>
            </a:r>
            <a:r>
              <a:rPr lang="en-US" sz="1800" dirty="0" err="1" smtClean="0"/>
              <a:t>f",avg</a:t>
            </a:r>
            <a:r>
              <a:rPr lang="en-US" sz="1800" dirty="0" smtClean="0"/>
              <a:t>);  </a:t>
            </a:r>
          </a:p>
          <a:p>
            <a:pPr>
              <a:buNone/>
            </a:pPr>
            <a:r>
              <a:rPr lang="en-US" sz="1800" dirty="0" smtClean="0"/>
              <a:t>}  </a:t>
            </a:r>
          </a:p>
          <a:p>
            <a:pPr>
              <a:buNone/>
            </a:pPr>
            <a:endParaRPr lang="en-US" sz="18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1800" b="1" dirty="0" smtClean="0"/>
              <a:t>Function with argument and with return value</a:t>
            </a:r>
          </a:p>
          <a:p>
            <a:pPr>
              <a:buNone/>
            </a:pPr>
            <a:r>
              <a:rPr lang="en-US" sz="1800" dirty="0" smtClean="0"/>
              <a:t>#include&lt;</a:t>
            </a:r>
            <a:r>
              <a:rPr lang="en-US" sz="1800" dirty="0" err="1" smtClean="0"/>
              <a:t>stdio.h</a:t>
            </a:r>
            <a:r>
              <a:rPr lang="en-US" sz="1800" dirty="0" smtClean="0"/>
              <a:t>&gt;  </a:t>
            </a:r>
          </a:p>
          <a:p>
            <a:pPr>
              <a:buNone/>
            </a:pPr>
            <a:r>
              <a:rPr lang="en-US" sz="1800" dirty="0" err="1" smtClean="0"/>
              <a:t>int</a:t>
            </a:r>
            <a:r>
              <a:rPr lang="en-US" sz="1800" dirty="0" smtClean="0"/>
              <a:t> sum(</a:t>
            </a:r>
            <a:r>
              <a:rPr lang="en-US" sz="1800" dirty="0" err="1" smtClean="0"/>
              <a:t>int</a:t>
            </a:r>
            <a:r>
              <a:rPr lang="en-US" sz="1800" dirty="0" smtClean="0"/>
              <a:t>, </a:t>
            </a:r>
            <a:r>
              <a:rPr lang="en-US" sz="1800" dirty="0" err="1" smtClean="0"/>
              <a:t>int</a:t>
            </a:r>
            <a:r>
              <a:rPr lang="en-US" sz="1800" dirty="0" smtClean="0"/>
              <a:t>);  </a:t>
            </a:r>
          </a:p>
          <a:p>
            <a:pPr>
              <a:buNone/>
            </a:pPr>
            <a:r>
              <a:rPr lang="en-US" sz="1800" dirty="0" smtClean="0"/>
              <a:t>void main()  </a:t>
            </a:r>
          </a:p>
          <a:p>
            <a:pPr>
              <a:buNone/>
            </a:pPr>
            <a:r>
              <a:rPr lang="en-US" sz="1800" dirty="0" smtClean="0"/>
              <a:t>{  </a:t>
            </a:r>
          </a:p>
          <a:p>
            <a:pPr>
              <a:buNone/>
            </a:pPr>
            <a:r>
              <a:rPr lang="en-US" sz="1800" dirty="0" smtClean="0"/>
              <a:t>    </a:t>
            </a:r>
            <a:r>
              <a:rPr lang="en-US" sz="1800" dirty="0" err="1" smtClean="0"/>
              <a:t>int</a:t>
            </a:r>
            <a:r>
              <a:rPr lang="en-US" sz="1800" dirty="0" smtClean="0"/>
              <a:t> </a:t>
            </a:r>
            <a:r>
              <a:rPr lang="en-US" sz="1800" dirty="0" err="1" smtClean="0"/>
              <a:t>a,b,result</a:t>
            </a:r>
            <a:r>
              <a:rPr lang="en-US" sz="1800" dirty="0" smtClean="0"/>
              <a:t>;   </a:t>
            </a:r>
          </a:p>
          <a:p>
            <a:pPr>
              <a:buNone/>
            </a:pPr>
            <a:r>
              <a:rPr lang="en-US" sz="1800" dirty="0" smtClean="0"/>
              <a:t>    </a:t>
            </a:r>
            <a:r>
              <a:rPr lang="en-US" sz="1800" dirty="0" err="1" smtClean="0"/>
              <a:t>printf</a:t>
            </a:r>
            <a:r>
              <a:rPr lang="en-US" sz="1800" dirty="0" smtClean="0"/>
              <a:t>("\</a:t>
            </a:r>
            <a:r>
              <a:rPr lang="en-US" sz="1800" dirty="0" err="1" smtClean="0"/>
              <a:t>nGoing</a:t>
            </a:r>
            <a:r>
              <a:rPr lang="en-US" sz="1800" dirty="0" smtClean="0"/>
              <a:t> to calculate the sum of two numbers:");  </a:t>
            </a:r>
          </a:p>
          <a:p>
            <a:pPr>
              <a:buNone/>
            </a:pPr>
            <a:r>
              <a:rPr lang="en-US" sz="1800" dirty="0" smtClean="0"/>
              <a:t>    </a:t>
            </a:r>
            <a:r>
              <a:rPr lang="en-US" sz="1800" dirty="0" err="1" smtClean="0"/>
              <a:t>printf</a:t>
            </a:r>
            <a:r>
              <a:rPr lang="en-US" sz="1800" dirty="0" smtClean="0"/>
              <a:t>("\</a:t>
            </a:r>
            <a:r>
              <a:rPr lang="en-US" sz="1800" dirty="0" err="1" smtClean="0"/>
              <a:t>nEnter</a:t>
            </a:r>
            <a:r>
              <a:rPr lang="en-US" sz="1800" dirty="0" smtClean="0"/>
              <a:t> two numbers:");  </a:t>
            </a:r>
          </a:p>
          <a:p>
            <a:pPr>
              <a:buNone/>
            </a:pPr>
            <a:r>
              <a:rPr lang="en-US" sz="1800" dirty="0" smtClean="0"/>
              <a:t>    </a:t>
            </a:r>
            <a:r>
              <a:rPr lang="en-US" sz="1800" dirty="0" err="1" smtClean="0"/>
              <a:t>scanf</a:t>
            </a:r>
            <a:r>
              <a:rPr lang="en-US" sz="1800" dirty="0" smtClean="0"/>
              <a:t>("%d %</a:t>
            </a:r>
            <a:r>
              <a:rPr lang="en-US" sz="1800" dirty="0" err="1" smtClean="0"/>
              <a:t>d",&amp;a,&amp;b</a:t>
            </a:r>
            <a:r>
              <a:rPr lang="en-US" sz="1800" dirty="0" smtClean="0"/>
              <a:t>);  </a:t>
            </a:r>
          </a:p>
          <a:p>
            <a:pPr>
              <a:buNone/>
            </a:pPr>
            <a:r>
              <a:rPr lang="en-US" sz="1800" dirty="0" smtClean="0"/>
              <a:t>    result = sum(</a:t>
            </a:r>
            <a:r>
              <a:rPr lang="en-US" sz="1800" dirty="0" err="1" smtClean="0"/>
              <a:t>a,b</a:t>
            </a:r>
            <a:r>
              <a:rPr lang="en-US" sz="1800" dirty="0" smtClean="0"/>
              <a:t>);  </a:t>
            </a:r>
          </a:p>
          <a:p>
            <a:pPr>
              <a:buNone/>
            </a:pPr>
            <a:r>
              <a:rPr lang="en-US" sz="1800" dirty="0" smtClean="0"/>
              <a:t>    </a:t>
            </a:r>
            <a:r>
              <a:rPr lang="en-US" sz="1800" dirty="0" err="1" smtClean="0"/>
              <a:t>printf</a:t>
            </a:r>
            <a:r>
              <a:rPr lang="en-US" sz="1800" dirty="0" smtClean="0"/>
              <a:t>("\</a:t>
            </a:r>
            <a:r>
              <a:rPr lang="en-US" sz="1800" dirty="0" err="1" smtClean="0"/>
              <a:t>nThe</a:t>
            </a:r>
            <a:r>
              <a:rPr lang="en-US" sz="1800" dirty="0" smtClean="0"/>
              <a:t> sum is : %</a:t>
            </a:r>
            <a:r>
              <a:rPr lang="en-US" sz="1800" dirty="0" err="1" smtClean="0"/>
              <a:t>d",result</a:t>
            </a:r>
            <a:r>
              <a:rPr lang="en-US" sz="1800" dirty="0" smtClean="0"/>
              <a:t>);  </a:t>
            </a:r>
          </a:p>
          <a:p>
            <a:pPr>
              <a:buNone/>
            </a:pPr>
            <a:r>
              <a:rPr lang="en-US" sz="1800" dirty="0" smtClean="0"/>
              <a:t>}  </a:t>
            </a:r>
          </a:p>
          <a:p>
            <a:pPr>
              <a:buNone/>
            </a:pPr>
            <a:r>
              <a:rPr lang="en-US" sz="1800" dirty="0" err="1" smtClean="0"/>
              <a:t>int</a:t>
            </a:r>
            <a:r>
              <a:rPr lang="en-US" sz="1800" dirty="0" smtClean="0"/>
              <a:t> sum(</a:t>
            </a:r>
            <a:r>
              <a:rPr lang="en-US" sz="1800" dirty="0" err="1" smtClean="0"/>
              <a:t>int</a:t>
            </a:r>
            <a:r>
              <a:rPr lang="en-US" sz="1800" dirty="0" smtClean="0"/>
              <a:t> a, </a:t>
            </a:r>
            <a:r>
              <a:rPr lang="en-US" sz="1800" dirty="0" err="1" smtClean="0"/>
              <a:t>int</a:t>
            </a:r>
            <a:r>
              <a:rPr lang="en-US" sz="1800" dirty="0" smtClean="0"/>
              <a:t> b)  </a:t>
            </a:r>
          </a:p>
          <a:p>
            <a:pPr>
              <a:buNone/>
            </a:pPr>
            <a:r>
              <a:rPr lang="en-US" sz="1800" dirty="0" smtClean="0"/>
              <a:t>{  </a:t>
            </a:r>
          </a:p>
          <a:p>
            <a:pPr>
              <a:buNone/>
            </a:pPr>
            <a:r>
              <a:rPr lang="en-US" sz="1800" dirty="0" smtClean="0"/>
              <a:t>    return </a:t>
            </a:r>
            <a:r>
              <a:rPr lang="en-US" sz="1800" dirty="0" err="1" smtClean="0"/>
              <a:t>a+b</a:t>
            </a:r>
            <a:r>
              <a:rPr lang="en-US" sz="1800" dirty="0" smtClean="0"/>
              <a:t>;  </a:t>
            </a:r>
          </a:p>
          <a:p>
            <a:pPr>
              <a:buNone/>
            </a:pPr>
            <a:r>
              <a:rPr lang="en-US" sz="1800" dirty="0" smtClean="0"/>
              <a:t>}  </a:t>
            </a:r>
          </a:p>
          <a:p>
            <a:endParaRPr lang="en-US" sz="18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1800" b="1" dirty="0" smtClean="0"/>
              <a:t>Questions – </a:t>
            </a:r>
          </a:p>
          <a:p>
            <a:r>
              <a:rPr lang="en-US" sz="1800" b="1" dirty="0" smtClean="0"/>
              <a:t>1 - </a:t>
            </a:r>
            <a:r>
              <a:rPr lang="en-US" sz="1800" dirty="0" smtClean="0"/>
              <a:t>Write a function which receives a float and an </a:t>
            </a:r>
            <a:r>
              <a:rPr lang="en-US" sz="1800" dirty="0" err="1" smtClean="0"/>
              <a:t>int</a:t>
            </a:r>
            <a:r>
              <a:rPr lang="en-US" sz="1800" dirty="0" smtClean="0"/>
              <a:t> from main( ), finds the product of these two and returns the product which is printed through main( ).</a:t>
            </a:r>
          </a:p>
          <a:p>
            <a:r>
              <a:rPr lang="en-US" sz="1800" b="1" dirty="0" smtClean="0"/>
              <a:t>2 - </a:t>
            </a:r>
            <a:r>
              <a:rPr lang="en-US" sz="1800" dirty="0" smtClean="0"/>
              <a:t>Write a function that receives marks received by a student in 3 subjects and print the average and percentage of these marks. Call this function from main( ).</a:t>
            </a:r>
          </a:p>
          <a:p>
            <a:r>
              <a:rPr lang="en-US" sz="1800" dirty="0" smtClean="0"/>
              <a:t>3 - Write a function to calculate the factorial value of any integer entered through the keyboard.</a:t>
            </a:r>
          </a:p>
          <a:p>
            <a:r>
              <a:rPr lang="en-US" sz="1800" dirty="0" smtClean="0"/>
              <a:t>4 - Write a function power ( a, b ), to calculate the value of a raised to b.</a:t>
            </a:r>
          </a:p>
          <a:p>
            <a:r>
              <a:rPr lang="en-US" sz="1800" dirty="0" smtClean="0"/>
              <a:t>5 - Any year is entered through the keyboard. Write a function to determine whether the year is a leap year or not. </a:t>
            </a:r>
          </a:p>
          <a:p>
            <a:r>
              <a:rPr lang="en-US" sz="1800" b="1" dirty="0" smtClean="0"/>
              <a:t>6 - </a:t>
            </a:r>
            <a:r>
              <a:rPr lang="en-US" sz="1800" dirty="0" smtClean="0"/>
              <a:t>A 5-digit positive integer is entered through the keyboard, write a function to calculate sum of digits of the 5-digit number:</a:t>
            </a:r>
          </a:p>
          <a:p>
            <a:r>
              <a:rPr lang="en-US" sz="1800" dirty="0" smtClean="0"/>
              <a:t> (1) Without using recursion </a:t>
            </a:r>
          </a:p>
          <a:p>
            <a:r>
              <a:rPr lang="en-US" sz="1800" b="1" dirty="0" smtClean="0"/>
              <a:t>7 - </a:t>
            </a:r>
            <a:r>
              <a:rPr lang="en-US" sz="1800" dirty="0" smtClean="0"/>
              <a:t>A positive integer is entered through the keyboard, write a function to find the binary equivalent of this number using function.</a:t>
            </a:r>
          </a:p>
          <a:p>
            <a:endParaRPr lang="en-US" sz="1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Function</a:t>
            </a:r>
            <a:endParaRPr lang="en-US" dirty="0"/>
          </a:p>
        </p:txBody>
      </p:sp>
      <p:sp>
        <p:nvSpPr>
          <p:cNvPr id="3" name="Content Placeholder 2"/>
          <p:cNvSpPr>
            <a:spLocks noGrp="1"/>
          </p:cNvSpPr>
          <p:nvPr>
            <p:ph idx="1"/>
          </p:nvPr>
        </p:nvSpPr>
        <p:spPr/>
        <p:txBody>
          <a:bodyPr/>
          <a:lstStyle/>
          <a:p>
            <a:r>
              <a:rPr lang="en-US" dirty="0" smtClean="0"/>
              <a:t>A function is a self-contained block of statements that perform a task of some kind.</a:t>
            </a:r>
          </a:p>
          <a:p>
            <a:r>
              <a:rPr lang="en-US" dirty="0" smtClean="0"/>
              <a:t>Every C program can be thought of as a collection of these functions.</a:t>
            </a:r>
          </a:p>
          <a:p>
            <a:r>
              <a:rPr lang="en-US" dirty="0" smtClean="0"/>
              <a:t> The programming statements of a function are enclosed within </a:t>
            </a:r>
            <a:r>
              <a:rPr lang="en-US" b="1" dirty="0" smtClean="0"/>
              <a:t>{ } braces.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Library Functions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Library functions are the inbuilt function in C that are grouped and placed at a common place called the library. Such functions are used to perform some specific operations. </a:t>
            </a:r>
          </a:p>
          <a:p>
            <a:r>
              <a:rPr lang="en-US" dirty="0" smtClean="0"/>
              <a:t>For example, </a:t>
            </a:r>
            <a:r>
              <a:rPr lang="en-US" dirty="0" err="1" smtClean="0"/>
              <a:t>printf</a:t>
            </a:r>
            <a:r>
              <a:rPr lang="en-US" dirty="0" smtClean="0"/>
              <a:t> is a library function used to print on the console. </a:t>
            </a:r>
          </a:p>
          <a:p>
            <a:r>
              <a:rPr lang="en-US" dirty="0" smtClean="0"/>
              <a:t>All C standard library functions are defined inside the different header files saved with the extension </a:t>
            </a:r>
            <a:r>
              <a:rPr lang="en-US" b="1" dirty="0" smtClean="0"/>
              <a:t>.h</a:t>
            </a:r>
            <a:r>
              <a:rPr lang="en-US" dirty="0" smtClean="0"/>
              <a:t>.</a:t>
            </a:r>
          </a:p>
          <a:p>
            <a:r>
              <a:rPr lang="en-US" dirty="0" smtClean="0"/>
              <a:t>We need to include these header files in our program to make use of the library functions defined in such header files. </a:t>
            </a:r>
          </a:p>
          <a:p>
            <a:r>
              <a:rPr lang="en-US" dirty="0" smtClean="0"/>
              <a:t>For example, To use the library functions such as </a:t>
            </a:r>
            <a:r>
              <a:rPr lang="en-US" dirty="0" err="1" smtClean="0"/>
              <a:t>printf</a:t>
            </a:r>
            <a:r>
              <a:rPr lang="en-US" dirty="0" smtClean="0"/>
              <a:t>/</a:t>
            </a:r>
            <a:r>
              <a:rPr lang="en-US" dirty="0" err="1" smtClean="0"/>
              <a:t>scanf</a:t>
            </a:r>
            <a:r>
              <a:rPr lang="en-US" dirty="0" smtClean="0"/>
              <a:t> we need to include </a:t>
            </a:r>
            <a:r>
              <a:rPr lang="en-US" dirty="0" err="1" smtClean="0"/>
              <a:t>stdio.h</a:t>
            </a:r>
            <a:r>
              <a:rPr lang="en-US" dirty="0" smtClean="0"/>
              <a:t> in our program which is a header file that contains all the library functions regarding standard input/output.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1800" dirty="0" smtClean="0"/>
              <a:t>The list of mostly used header files is given in the following table.</a:t>
            </a:r>
            <a:endParaRPr lang="en-US" sz="1800" b="1" dirty="0"/>
          </a:p>
        </p:txBody>
      </p:sp>
      <p:pic>
        <p:nvPicPr>
          <p:cNvPr id="2050" name="Picture 2"/>
          <p:cNvPicPr>
            <a:picLocks noChangeAspect="1" noChangeArrowheads="1"/>
          </p:cNvPicPr>
          <p:nvPr/>
        </p:nvPicPr>
        <p:blipFill>
          <a:blip r:embed="rId2"/>
          <a:srcRect/>
          <a:stretch>
            <a:fillRect/>
          </a:stretch>
        </p:blipFill>
        <p:spPr bwMode="auto">
          <a:xfrm>
            <a:off x="1041400" y="1371600"/>
            <a:ext cx="7059613" cy="4114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 Library </a:t>
            </a:r>
            <a:r>
              <a:rPr lang="en-US" b="1" dirty="0" err="1" smtClean="0"/>
              <a:t>math.h</a:t>
            </a:r>
            <a:r>
              <a:rPr lang="en-US" b="1" dirty="0" smtClean="0"/>
              <a:t> Functions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err="1" smtClean="0"/>
              <a:t>math.h</a:t>
            </a:r>
            <a:r>
              <a:rPr lang="en-US" dirty="0" smtClean="0"/>
              <a:t> header defines various C mathematical functions and one macro. All the functions available in this library take </a:t>
            </a:r>
            <a:r>
              <a:rPr lang="en-US" b="1" dirty="0" smtClean="0"/>
              <a:t>double</a:t>
            </a:r>
            <a:r>
              <a:rPr lang="en-US" dirty="0" smtClean="0"/>
              <a:t> as an argument and return </a:t>
            </a:r>
            <a:r>
              <a:rPr lang="en-US" b="1" dirty="0" smtClean="0"/>
              <a:t>double</a:t>
            </a:r>
            <a:r>
              <a:rPr lang="en-US" dirty="0" smtClean="0"/>
              <a:t> as the result. </a:t>
            </a:r>
          </a:p>
          <a:p>
            <a:r>
              <a:rPr lang="en-US" dirty="0" smtClean="0"/>
              <a:t>Let us discuss some important C math functions one by one.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fontAlgn="base"/>
            <a:r>
              <a:rPr lang="en-US" sz="1800" b="1" dirty="0" smtClean="0"/>
              <a:t>1 - double </a:t>
            </a:r>
            <a:r>
              <a:rPr lang="en-US" sz="1800" b="1" dirty="0" err="1" smtClean="0"/>
              <a:t>sqrt</a:t>
            </a:r>
            <a:r>
              <a:rPr lang="en-US" sz="1800" b="1" dirty="0" smtClean="0"/>
              <a:t>(double x)</a:t>
            </a:r>
          </a:p>
          <a:p>
            <a:pPr fontAlgn="base"/>
            <a:r>
              <a:rPr lang="en-US" sz="1800" dirty="0" smtClean="0"/>
              <a:t>The C library function double </a:t>
            </a:r>
            <a:r>
              <a:rPr lang="en-US" sz="1800" dirty="0" err="1" smtClean="0"/>
              <a:t>sqrt</a:t>
            </a:r>
            <a:r>
              <a:rPr lang="en-US" sz="1800" dirty="0" smtClean="0"/>
              <a:t>(double x) returns the square root of x. </a:t>
            </a:r>
          </a:p>
          <a:p>
            <a:pPr fontAlgn="base"/>
            <a:r>
              <a:rPr lang="en-US" sz="1800" b="1" dirty="0" smtClean="0"/>
              <a:t>Syntax</a:t>
            </a:r>
          </a:p>
          <a:p>
            <a:r>
              <a:rPr lang="en-US" sz="1800" dirty="0" smtClean="0"/>
              <a:t>double </a:t>
            </a:r>
            <a:r>
              <a:rPr lang="en-US" sz="1800" dirty="0" err="1" smtClean="0"/>
              <a:t>sqrt</a:t>
            </a:r>
            <a:r>
              <a:rPr lang="en-US" sz="1800" dirty="0" smtClean="0"/>
              <a:t>(double x);</a:t>
            </a:r>
          </a:p>
          <a:p>
            <a:endParaRPr lang="en-US" sz="1800" b="1" dirty="0" smtClean="0"/>
          </a:p>
          <a:p>
            <a:r>
              <a:rPr lang="en-US" sz="1800" b="1" dirty="0" smtClean="0"/>
              <a:t>Example – </a:t>
            </a:r>
          </a:p>
          <a:p>
            <a:pPr>
              <a:buNone/>
            </a:pPr>
            <a:r>
              <a:rPr lang="en-US" sz="1800" dirty="0" smtClean="0"/>
              <a:t>#include &lt;</a:t>
            </a:r>
            <a:r>
              <a:rPr lang="en-US" sz="1800" dirty="0" err="1" smtClean="0"/>
              <a:t>stdio.h</a:t>
            </a:r>
            <a:r>
              <a:rPr lang="en-US" sz="1800" dirty="0" smtClean="0"/>
              <a:t>&gt; </a:t>
            </a:r>
          </a:p>
          <a:p>
            <a:pPr>
              <a:buNone/>
            </a:pPr>
            <a:r>
              <a:rPr lang="en-US" sz="1800" dirty="0" smtClean="0"/>
              <a:t>#include &lt;</a:t>
            </a:r>
            <a:r>
              <a:rPr lang="en-US" sz="1800" dirty="0" err="1" smtClean="0"/>
              <a:t>math.h</a:t>
            </a:r>
            <a:r>
              <a:rPr lang="en-US" sz="1800" dirty="0" smtClean="0"/>
              <a:t>&gt; </a:t>
            </a:r>
          </a:p>
          <a:p>
            <a:pPr>
              <a:buNone/>
            </a:pPr>
            <a:r>
              <a:rPr lang="en-US" sz="1800" dirty="0" err="1" smtClean="0"/>
              <a:t>int</a:t>
            </a:r>
            <a:r>
              <a:rPr lang="en-US" sz="1800" dirty="0" smtClean="0"/>
              <a:t> main() </a:t>
            </a:r>
          </a:p>
          <a:p>
            <a:pPr>
              <a:buNone/>
            </a:pPr>
            <a:r>
              <a:rPr lang="en-US" sz="1800" dirty="0" smtClean="0"/>
              <a:t>{ </a:t>
            </a:r>
          </a:p>
          <a:p>
            <a:pPr>
              <a:buNone/>
            </a:pPr>
            <a:r>
              <a:rPr lang="en-US" sz="1800" dirty="0" smtClean="0"/>
              <a:t>  </a:t>
            </a:r>
            <a:r>
              <a:rPr lang="en-US" sz="1800" dirty="0" err="1" smtClean="0"/>
              <a:t>printf</a:t>
            </a:r>
            <a:r>
              <a:rPr lang="en-US" sz="1800" dirty="0" smtClean="0"/>
              <a:t>("Square root of %lf is %lf\n", 225.0,    </a:t>
            </a:r>
            <a:r>
              <a:rPr lang="en-US" sz="1800" dirty="0" err="1" smtClean="0"/>
              <a:t>sqrt</a:t>
            </a:r>
            <a:r>
              <a:rPr lang="en-US" sz="1800" dirty="0" smtClean="0"/>
              <a:t>(225.0)); </a:t>
            </a:r>
          </a:p>
          <a:p>
            <a:pPr>
              <a:buNone/>
            </a:pPr>
            <a:r>
              <a:rPr lang="en-US" sz="1800" dirty="0" smtClean="0"/>
              <a:t>  </a:t>
            </a:r>
            <a:r>
              <a:rPr lang="en-US" sz="1800" dirty="0" err="1" smtClean="0"/>
              <a:t>printf</a:t>
            </a:r>
            <a:r>
              <a:rPr lang="en-US" sz="1800" dirty="0" smtClean="0"/>
              <a:t>("Square root of %lf is %lf\n", 300.0,    </a:t>
            </a:r>
            <a:r>
              <a:rPr lang="en-US" sz="1800" dirty="0" err="1" smtClean="0"/>
              <a:t>sqrt</a:t>
            </a:r>
            <a:r>
              <a:rPr lang="en-US" sz="1800" dirty="0" smtClean="0"/>
              <a:t>(300.0)); </a:t>
            </a:r>
          </a:p>
          <a:p>
            <a:pPr>
              <a:buNone/>
            </a:pPr>
            <a:r>
              <a:rPr lang="en-US" sz="1800" dirty="0" smtClean="0"/>
              <a:t>  return (0); </a:t>
            </a:r>
          </a:p>
          <a:p>
            <a:pPr>
              <a:buNone/>
            </a:pPr>
            <a:r>
              <a:rPr lang="en-US" sz="1800" dirty="0" smtClean="0"/>
              <a:t>}</a:t>
            </a:r>
            <a:endParaRPr lang="en-US" sz="1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a:buNone/>
            </a:pPr>
            <a:endParaRPr lang="en-US" sz="1800" dirty="0" smtClean="0"/>
          </a:p>
          <a:p>
            <a:pPr fontAlgn="base"/>
            <a:r>
              <a:rPr lang="en-US" sz="1800" b="1" dirty="0" smtClean="0"/>
              <a:t>2 - double </a:t>
            </a:r>
            <a:r>
              <a:rPr lang="en-US" sz="1800" b="1" dirty="0" err="1" smtClean="0"/>
              <a:t>pow</a:t>
            </a:r>
            <a:r>
              <a:rPr lang="en-US" sz="1800" b="1" dirty="0" smtClean="0"/>
              <a:t>(double x, double y)</a:t>
            </a:r>
          </a:p>
          <a:p>
            <a:pPr fontAlgn="base"/>
            <a:r>
              <a:rPr lang="en-US" sz="1800" dirty="0" smtClean="0"/>
              <a:t>The C library function double </a:t>
            </a:r>
            <a:r>
              <a:rPr lang="en-US" sz="1800" dirty="0" err="1" smtClean="0"/>
              <a:t>pow</a:t>
            </a:r>
            <a:r>
              <a:rPr lang="en-US" sz="1800" dirty="0" smtClean="0"/>
              <a:t>(double x, double y) returns x raised to the power of y i.e. </a:t>
            </a:r>
            <a:r>
              <a:rPr lang="en-US" sz="1800" dirty="0" err="1" smtClean="0"/>
              <a:t>xy</a:t>
            </a:r>
            <a:r>
              <a:rPr lang="en-US" sz="1800" dirty="0" smtClean="0"/>
              <a:t>.</a:t>
            </a:r>
          </a:p>
          <a:p>
            <a:pPr fontAlgn="base"/>
            <a:r>
              <a:rPr lang="en-US" sz="1800" b="1" dirty="0" smtClean="0"/>
              <a:t>Syntax</a:t>
            </a:r>
          </a:p>
          <a:p>
            <a:r>
              <a:rPr lang="en-US" sz="1800" dirty="0" smtClean="0"/>
              <a:t>double </a:t>
            </a:r>
            <a:r>
              <a:rPr lang="en-US" sz="1800" dirty="0" err="1" smtClean="0"/>
              <a:t>pow</a:t>
            </a:r>
            <a:r>
              <a:rPr lang="en-US" sz="1800" dirty="0" smtClean="0"/>
              <a:t>(double x, double y);</a:t>
            </a:r>
            <a:br>
              <a:rPr lang="en-US" sz="1800" dirty="0" smtClean="0"/>
            </a:br>
            <a:endParaRPr lang="en-US" sz="1800" dirty="0" smtClean="0"/>
          </a:p>
          <a:p>
            <a:endParaRPr lang="en-US" sz="1800" b="1" dirty="0" smtClean="0"/>
          </a:p>
          <a:p>
            <a:r>
              <a:rPr lang="en-US" sz="1800" b="1" dirty="0" smtClean="0"/>
              <a:t>Example – </a:t>
            </a:r>
          </a:p>
          <a:p>
            <a:pPr>
              <a:buNone/>
            </a:pPr>
            <a:r>
              <a:rPr lang="en-US" sz="1800" dirty="0" smtClean="0"/>
              <a:t>#include &lt;</a:t>
            </a:r>
            <a:r>
              <a:rPr lang="en-US" sz="1800" dirty="0" err="1" smtClean="0"/>
              <a:t>math.h</a:t>
            </a:r>
            <a:r>
              <a:rPr lang="en-US" sz="1800" dirty="0" smtClean="0"/>
              <a:t>&gt; </a:t>
            </a:r>
          </a:p>
          <a:p>
            <a:pPr>
              <a:buNone/>
            </a:pPr>
            <a:r>
              <a:rPr lang="en-US" sz="1800" dirty="0" smtClean="0"/>
              <a:t>#include &lt;</a:t>
            </a:r>
            <a:r>
              <a:rPr lang="en-US" sz="1800" dirty="0" err="1" smtClean="0"/>
              <a:t>stdio.h</a:t>
            </a:r>
            <a:r>
              <a:rPr lang="en-US" sz="1800" dirty="0" smtClean="0"/>
              <a:t>&gt; </a:t>
            </a:r>
          </a:p>
          <a:p>
            <a:pPr>
              <a:buNone/>
            </a:pPr>
            <a:r>
              <a:rPr lang="en-US" sz="1800" dirty="0" smtClean="0"/>
              <a:t/>
            </a:r>
            <a:br>
              <a:rPr lang="en-US" sz="1800" dirty="0" smtClean="0"/>
            </a:br>
            <a:r>
              <a:rPr lang="en-US" sz="1800" dirty="0" err="1" smtClean="0"/>
              <a:t>int</a:t>
            </a:r>
            <a:r>
              <a:rPr lang="en-US" sz="1800" dirty="0" smtClean="0"/>
              <a:t> main() </a:t>
            </a:r>
          </a:p>
          <a:p>
            <a:pPr>
              <a:buNone/>
            </a:pPr>
            <a:r>
              <a:rPr lang="en-US" sz="1800" dirty="0" smtClean="0"/>
              <a:t>{ </a:t>
            </a:r>
          </a:p>
          <a:p>
            <a:pPr>
              <a:buNone/>
            </a:pPr>
            <a:r>
              <a:rPr lang="en-US" sz="1800" dirty="0" smtClean="0"/>
              <a:t>  </a:t>
            </a:r>
            <a:r>
              <a:rPr lang="en-US" sz="1800" dirty="0" err="1" smtClean="0"/>
              <a:t>printf</a:t>
            </a:r>
            <a:r>
              <a:rPr lang="en-US" sz="1800" dirty="0" smtClean="0"/>
              <a:t>("Value 8.0 ^ 3 = %lf\n", </a:t>
            </a:r>
            <a:r>
              <a:rPr lang="en-US" sz="1800" dirty="0" err="1" smtClean="0"/>
              <a:t>pow</a:t>
            </a:r>
            <a:r>
              <a:rPr lang="en-US" sz="1800" dirty="0" smtClean="0"/>
              <a:t>(8.0, 3)); </a:t>
            </a:r>
          </a:p>
          <a:p>
            <a:pPr>
              <a:buNone/>
            </a:pPr>
            <a:r>
              <a:rPr lang="en-US" sz="1800" dirty="0" smtClean="0"/>
              <a:t/>
            </a:r>
            <a:br>
              <a:rPr lang="en-US" sz="1800" dirty="0" smtClean="0"/>
            </a:br>
            <a:r>
              <a:rPr lang="en-US" sz="1800" dirty="0" smtClean="0"/>
              <a:t>  </a:t>
            </a:r>
            <a:r>
              <a:rPr lang="en-US" sz="1800" dirty="0" err="1" smtClean="0"/>
              <a:t>printf</a:t>
            </a:r>
            <a:r>
              <a:rPr lang="en-US" sz="1800" dirty="0" smtClean="0"/>
              <a:t>("Value 3.05 ^ 1.98 = %lf", </a:t>
            </a:r>
            <a:r>
              <a:rPr lang="en-US" sz="1800" dirty="0" err="1" smtClean="0"/>
              <a:t>pow</a:t>
            </a:r>
            <a:r>
              <a:rPr lang="en-US" sz="1800" dirty="0" smtClean="0"/>
              <a:t>(3.05, 1.98)); </a:t>
            </a:r>
          </a:p>
          <a:p>
            <a:pPr>
              <a:buNone/>
            </a:pPr>
            <a:r>
              <a:rPr lang="en-US" sz="1800" dirty="0" smtClean="0"/>
              <a:t/>
            </a:r>
            <a:br>
              <a:rPr lang="en-US" sz="1800" dirty="0" smtClean="0"/>
            </a:br>
            <a:r>
              <a:rPr lang="en-US" sz="1800" dirty="0" smtClean="0"/>
              <a:t>  return (0); </a:t>
            </a:r>
          </a:p>
          <a:p>
            <a:pPr>
              <a:buNone/>
            </a:pPr>
            <a:r>
              <a:rPr lang="en-US" sz="1800" dirty="0" smtClean="0"/>
              <a:t>}</a:t>
            </a:r>
          </a:p>
          <a:p>
            <a:r>
              <a:rPr lang="en-US" sz="1800" dirty="0" smtClean="0"/>
              <a:t/>
            </a:r>
            <a:br>
              <a:rPr lang="en-US" sz="1800" dirty="0" smtClean="0"/>
            </a:br>
            <a:endParaRPr lang="en-US" sz="1800" dirty="0" smtClean="0"/>
          </a:p>
          <a:p>
            <a:pPr>
              <a:buNone/>
            </a:pPr>
            <a:endParaRPr lang="en-US" sz="1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pPr fontAlgn="base"/>
            <a:r>
              <a:rPr lang="en-US" sz="1800" b="1" dirty="0" smtClean="0"/>
              <a:t>3 - double ceil (double x)</a:t>
            </a:r>
          </a:p>
          <a:p>
            <a:pPr fontAlgn="base"/>
            <a:r>
              <a:rPr lang="en-US" sz="1800" dirty="0" smtClean="0"/>
              <a:t>The C library function double ceil (double x) returns the smallest integer value greater than or equal to x.</a:t>
            </a:r>
          </a:p>
          <a:p>
            <a:pPr fontAlgn="base"/>
            <a:r>
              <a:rPr lang="en-US" sz="1800" b="1" dirty="0" smtClean="0"/>
              <a:t>Syntax</a:t>
            </a:r>
          </a:p>
          <a:p>
            <a:r>
              <a:rPr lang="en-US" sz="1800" dirty="0" smtClean="0"/>
              <a:t>double ceil(double x);</a:t>
            </a:r>
          </a:p>
          <a:p>
            <a:endParaRPr lang="en-US" sz="1800" b="1" dirty="0" smtClean="0"/>
          </a:p>
          <a:p>
            <a:r>
              <a:rPr lang="en-US" sz="1800" b="1" dirty="0" smtClean="0"/>
              <a:t>Example – </a:t>
            </a:r>
          </a:p>
          <a:p>
            <a:pPr>
              <a:buNone/>
            </a:pPr>
            <a:r>
              <a:rPr lang="en-US" sz="1800" dirty="0" smtClean="0"/>
              <a:t>#include &lt;</a:t>
            </a:r>
            <a:r>
              <a:rPr lang="en-US" sz="1800" dirty="0" err="1" smtClean="0"/>
              <a:t>math.h</a:t>
            </a:r>
            <a:r>
              <a:rPr lang="en-US" sz="1800" dirty="0" smtClean="0"/>
              <a:t>&gt; </a:t>
            </a:r>
          </a:p>
          <a:p>
            <a:pPr>
              <a:buNone/>
            </a:pPr>
            <a:r>
              <a:rPr lang="en-US" sz="1800" dirty="0" smtClean="0"/>
              <a:t>#include &lt;</a:t>
            </a:r>
            <a:r>
              <a:rPr lang="en-US" sz="1800" dirty="0" err="1" smtClean="0"/>
              <a:t>stdio.h</a:t>
            </a:r>
            <a:r>
              <a:rPr lang="en-US" sz="1800" dirty="0" smtClean="0"/>
              <a:t>&gt; </a:t>
            </a:r>
          </a:p>
          <a:p>
            <a:pPr>
              <a:buNone/>
            </a:pPr>
            <a:r>
              <a:rPr lang="en-US" sz="1800" dirty="0" smtClean="0"/>
              <a:t/>
            </a:r>
            <a:br>
              <a:rPr lang="en-US" sz="1800" dirty="0" smtClean="0"/>
            </a:br>
            <a:r>
              <a:rPr lang="en-US" sz="1800" dirty="0" err="1" smtClean="0"/>
              <a:t>int</a:t>
            </a:r>
            <a:r>
              <a:rPr lang="en-US" sz="1800" dirty="0" smtClean="0"/>
              <a:t> main() </a:t>
            </a:r>
          </a:p>
          <a:p>
            <a:pPr>
              <a:buNone/>
            </a:pPr>
            <a:r>
              <a:rPr lang="en-US" sz="1800" dirty="0" smtClean="0"/>
              <a:t>{ </a:t>
            </a:r>
          </a:p>
          <a:p>
            <a:pPr>
              <a:buNone/>
            </a:pPr>
            <a:r>
              <a:rPr lang="en-US" sz="1800" dirty="0" smtClean="0"/>
              <a:t>  float val1, val2, val3, val4; </a:t>
            </a:r>
          </a:p>
          <a:p>
            <a:pPr>
              <a:buNone/>
            </a:pPr>
            <a:r>
              <a:rPr lang="en-US" sz="1800" dirty="0" smtClean="0"/>
              <a:t/>
            </a:r>
            <a:br>
              <a:rPr lang="en-US" sz="1800" dirty="0" smtClean="0"/>
            </a:br>
            <a:r>
              <a:rPr lang="en-US" sz="1800" dirty="0" smtClean="0"/>
              <a:t>  val1 = 1.6; </a:t>
            </a:r>
          </a:p>
          <a:p>
            <a:pPr>
              <a:buNone/>
            </a:pPr>
            <a:r>
              <a:rPr lang="en-US" sz="1800" dirty="0" smtClean="0"/>
              <a:t>  val2 = 1.2; </a:t>
            </a:r>
          </a:p>
          <a:p>
            <a:pPr>
              <a:buNone/>
            </a:pPr>
            <a:r>
              <a:rPr lang="en-US" sz="1800" dirty="0" smtClean="0"/>
              <a:t>  val3 = -2.8; </a:t>
            </a:r>
          </a:p>
          <a:p>
            <a:pPr>
              <a:buNone/>
            </a:pPr>
            <a:r>
              <a:rPr lang="en-US" sz="1800" dirty="0" smtClean="0"/>
              <a:t>  val4 = -2.3; </a:t>
            </a:r>
          </a:p>
          <a:p>
            <a:pPr>
              <a:buNone/>
            </a:pPr>
            <a:r>
              <a:rPr lang="en-US" sz="1800" dirty="0" smtClean="0"/>
              <a:t/>
            </a:r>
            <a:br>
              <a:rPr lang="en-US" sz="1800" dirty="0" smtClean="0"/>
            </a:br>
            <a:r>
              <a:rPr lang="en-US" sz="1800" dirty="0" smtClean="0"/>
              <a:t>  </a:t>
            </a:r>
            <a:r>
              <a:rPr lang="en-US" sz="1800" dirty="0" err="1" smtClean="0"/>
              <a:t>printf</a:t>
            </a:r>
            <a:r>
              <a:rPr lang="en-US" sz="1800" dirty="0" smtClean="0"/>
              <a:t>("value1 = %.1lf\n", ceil(val1)); </a:t>
            </a:r>
          </a:p>
          <a:p>
            <a:pPr>
              <a:buNone/>
            </a:pPr>
            <a:r>
              <a:rPr lang="en-US" sz="1800" dirty="0" smtClean="0"/>
              <a:t>  </a:t>
            </a:r>
            <a:r>
              <a:rPr lang="en-US" sz="1800" dirty="0" err="1" smtClean="0"/>
              <a:t>printf</a:t>
            </a:r>
            <a:r>
              <a:rPr lang="en-US" sz="1800" dirty="0" smtClean="0"/>
              <a:t>("value2 = %.1lf\n", ceil(val2)); </a:t>
            </a:r>
          </a:p>
          <a:p>
            <a:pPr>
              <a:buNone/>
            </a:pPr>
            <a:r>
              <a:rPr lang="en-US" sz="1800" dirty="0" smtClean="0"/>
              <a:t>  </a:t>
            </a:r>
            <a:r>
              <a:rPr lang="en-US" sz="1800" dirty="0" err="1" smtClean="0"/>
              <a:t>printf</a:t>
            </a:r>
            <a:r>
              <a:rPr lang="en-US" sz="1800" dirty="0" smtClean="0"/>
              <a:t>("value3 = %.1lf\n", ceil(val3)); </a:t>
            </a:r>
          </a:p>
          <a:p>
            <a:pPr>
              <a:buNone/>
            </a:pPr>
            <a:r>
              <a:rPr lang="en-US" sz="1800" dirty="0" smtClean="0"/>
              <a:t>  </a:t>
            </a:r>
            <a:r>
              <a:rPr lang="en-US" sz="1800" dirty="0" err="1" smtClean="0"/>
              <a:t>printf</a:t>
            </a:r>
            <a:r>
              <a:rPr lang="en-US" sz="1800" dirty="0" smtClean="0"/>
              <a:t>("value4 = %.1lf\n", ceil(val4)); </a:t>
            </a:r>
          </a:p>
          <a:p>
            <a:pPr>
              <a:buNone/>
            </a:pPr>
            <a:r>
              <a:rPr lang="en-US" sz="1800" dirty="0" smtClean="0"/>
              <a:t/>
            </a:r>
            <a:br>
              <a:rPr lang="en-US" sz="1800" dirty="0" smtClean="0"/>
            </a:br>
            <a:r>
              <a:rPr lang="en-US" sz="1800" dirty="0" smtClean="0"/>
              <a:t>  return (0); </a:t>
            </a:r>
          </a:p>
          <a:p>
            <a:pPr>
              <a:buNone/>
            </a:pPr>
            <a:r>
              <a:rPr lang="en-US" sz="1800" dirty="0" smtClean="0"/>
              <a:t>}</a:t>
            </a:r>
          </a:p>
          <a:p>
            <a:r>
              <a:rPr lang="en-US" sz="1800" dirty="0" smtClean="0"/>
              <a:t/>
            </a:r>
            <a:br>
              <a:rPr lang="en-US" sz="1800" dirty="0" smtClean="0"/>
            </a:br>
            <a:endParaRPr lang="en-US" sz="1800" dirty="0" smtClean="0"/>
          </a:p>
          <a:p>
            <a:endParaRPr lang="en-US" sz="18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pPr fontAlgn="base"/>
            <a:r>
              <a:rPr lang="en-US" sz="1800" b="1" dirty="0" smtClean="0"/>
              <a:t>4 - double floor(double x)</a:t>
            </a:r>
          </a:p>
          <a:p>
            <a:pPr fontAlgn="base"/>
            <a:r>
              <a:rPr lang="en-US" sz="1800" dirty="0" smtClean="0"/>
              <a:t>The C library function double floor(double x) returns the largest integer value less than or equal to x.</a:t>
            </a:r>
          </a:p>
          <a:p>
            <a:pPr fontAlgn="base"/>
            <a:r>
              <a:rPr lang="en-US" sz="1800" b="1" dirty="0" smtClean="0"/>
              <a:t>Syntax</a:t>
            </a:r>
          </a:p>
          <a:p>
            <a:r>
              <a:rPr lang="en-US" sz="1800" dirty="0" smtClean="0"/>
              <a:t>double floor(double x);</a:t>
            </a:r>
          </a:p>
          <a:p>
            <a:endParaRPr lang="en-US" sz="1800" b="1" dirty="0" smtClean="0"/>
          </a:p>
          <a:p>
            <a:r>
              <a:rPr lang="en-US" sz="1800" b="1" dirty="0" smtClean="0"/>
              <a:t>Example – </a:t>
            </a:r>
          </a:p>
          <a:p>
            <a:pPr>
              <a:buNone/>
            </a:pPr>
            <a:r>
              <a:rPr lang="en-US" sz="1800" dirty="0" smtClean="0"/>
              <a:t>#include &lt;</a:t>
            </a:r>
            <a:r>
              <a:rPr lang="en-US" sz="1800" dirty="0" err="1" smtClean="0"/>
              <a:t>math.h</a:t>
            </a:r>
            <a:r>
              <a:rPr lang="en-US" sz="1800" dirty="0" smtClean="0"/>
              <a:t>&gt; </a:t>
            </a:r>
          </a:p>
          <a:p>
            <a:pPr>
              <a:buNone/>
            </a:pPr>
            <a:r>
              <a:rPr lang="en-US" sz="1800" dirty="0" smtClean="0"/>
              <a:t>#include &lt;</a:t>
            </a:r>
            <a:r>
              <a:rPr lang="en-US" sz="1800" dirty="0" err="1" smtClean="0"/>
              <a:t>stdio.h</a:t>
            </a:r>
            <a:r>
              <a:rPr lang="en-US" sz="1800" dirty="0" smtClean="0"/>
              <a:t>&gt; </a:t>
            </a:r>
          </a:p>
          <a:p>
            <a:pPr>
              <a:buNone/>
            </a:pPr>
            <a:r>
              <a:rPr lang="en-US" sz="1800" dirty="0" smtClean="0"/>
              <a:t/>
            </a:r>
            <a:br>
              <a:rPr lang="en-US" sz="1800" dirty="0" smtClean="0"/>
            </a:br>
            <a:r>
              <a:rPr lang="en-US" sz="1800" dirty="0" err="1" smtClean="0"/>
              <a:t>int</a:t>
            </a:r>
            <a:r>
              <a:rPr lang="en-US" sz="1800" dirty="0" smtClean="0"/>
              <a:t> main() </a:t>
            </a:r>
          </a:p>
          <a:p>
            <a:pPr>
              <a:buNone/>
            </a:pPr>
            <a:r>
              <a:rPr lang="en-US" sz="1800" dirty="0" smtClean="0"/>
              <a:t>{ </a:t>
            </a:r>
          </a:p>
          <a:p>
            <a:pPr>
              <a:buNone/>
            </a:pPr>
            <a:r>
              <a:rPr lang="en-US" sz="1800" dirty="0" smtClean="0"/>
              <a:t>  float val1, val2, val3, val4; </a:t>
            </a:r>
          </a:p>
          <a:p>
            <a:pPr>
              <a:buNone/>
            </a:pPr>
            <a:r>
              <a:rPr lang="en-US" sz="1800" dirty="0" smtClean="0"/>
              <a:t/>
            </a:r>
            <a:br>
              <a:rPr lang="en-US" sz="1800" dirty="0" smtClean="0"/>
            </a:br>
            <a:r>
              <a:rPr lang="en-US" sz="1800" dirty="0" smtClean="0"/>
              <a:t>  val1 = 1.6; </a:t>
            </a:r>
          </a:p>
          <a:p>
            <a:pPr>
              <a:buNone/>
            </a:pPr>
            <a:r>
              <a:rPr lang="en-US" sz="1800" dirty="0" smtClean="0"/>
              <a:t>  val2 = 1.2; </a:t>
            </a:r>
          </a:p>
          <a:p>
            <a:pPr>
              <a:buNone/>
            </a:pPr>
            <a:r>
              <a:rPr lang="en-US" sz="1800" dirty="0" smtClean="0"/>
              <a:t>  val3 = -2.8; </a:t>
            </a:r>
          </a:p>
          <a:p>
            <a:pPr>
              <a:buNone/>
            </a:pPr>
            <a:r>
              <a:rPr lang="en-US" sz="1800" dirty="0" smtClean="0"/>
              <a:t>  val4 = -2.3; </a:t>
            </a:r>
          </a:p>
          <a:p>
            <a:pPr>
              <a:buNone/>
            </a:pPr>
            <a:r>
              <a:rPr lang="en-US" sz="1800" dirty="0" smtClean="0"/>
              <a:t/>
            </a:r>
            <a:br>
              <a:rPr lang="en-US" sz="1800" dirty="0" smtClean="0"/>
            </a:br>
            <a:r>
              <a:rPr lang="en-US" sz="1800" dirty="0" smtClean="0"/>
              <a:t>  </a:t>
            </a:r>
            <a:r>
              <a:rPr lang="en-US" sz="1800" dirty="0" err="1" smtClean="0"/>
              <a:t>printf</a:t>
            </a:r>
            <a:r>
              <a:rPr lang="en-US" sz="1800" dirty="0" smtClean="0"/>
              <a:t>("Value1 = %.1lf\n", floor(val1)); </a:t>
            </a:r>
          </a:p>
          <a:p>
            <a:pPr>
              <a:buNone/>
            </a:pPr>
            <a:r>
              <a:rPr lang="en-US" sz="1800" dirty="0" smtClean="0"/>
              <a:t>  </a:t>
            </a:r>
            <a:r>
              <a:rPr lang="en-US" sz="1800" dirty="0" err="1" smtClean="0"/>
              <a:t>printf</a:t>
            </a:r>
            <a:r>
              <a:rPr lang="en-US" sz="1800" dirty="0" smtClean="0"/>
              <a:t>("Value2 = %.1lf\n", floor(val2)); </a:t>
            </a:r>
          </a:p>
          <a:p>
            <a:pPr>
              <a:buNone/>
            </a:pPr>
            <a:r>
              <a:rPr lang="en-US" sz="1800" dirty="0" smtClean="0"/>
              <a:t>  </a:t>
            </a:r>
            <a:r>
              <a:rPr lang="en-US" sz="1800" dirty="0" err="1" smtClean="0"/>
              <a:t>printf</a:t>
            </a:r>
            <a:r>
              <a:rPr lang="en-US" sz="1800" dirty="0" smtClean="0"/>
              <a:t>("Value3 = %.1lf\n", floor(val3)); </a:t>
            </a:r>
          </a:p>
          <a:p>
            <a:pPr>
              <a:buNone/>
            </a:pPr>
            <a:r>
              <a:rPr lang="en-US" sz="1800" dirty="0" smtClean="0"/>
              <a:t>  </a:t>
            </a:r>
            <a:r>
              <a:rPr lang="en-US" sz="1800" dirty="0" err="1" smtClean="0"/>
              <a:t>printf</a:t>
            </a:r>
            <a:r>
              <a:rPr lang="en-US" sz="1800" dirty="0" smtClean="0"/>
              <a:t>("Value4 = %.1lf\n", floor(val4)); </a:t>
            </a:r>
          </a:p>
          <a:p>
            <a:pPr>
              <a:buNone/>
            </a:pPr>
            <a:r>
              <a:rPr lang="en-US" sz="1800" dirty="0" smtClean="0"/>
              <a:t/>
            </a:r>
            <a:br>
              <a:rPr lang="en-US" sz="1800" dirty="0" smtClean="0"/>
            </a:br>
            <a:r>
              <a:rPr lang="en-US" sz="1800" dirty="0" smtClean="0"/>
              <a:t>  return (0); </a:t>
            </a:r>
          </a:p>
          <a:p>
            <a:pPr>
              <a:buNone/>
            </a:pPr>
            <a:r>
              <a:rPr lang="en-US" sz="1800" dirty="0" smtClean="0"/>
              <a:t>}</a:t>
            </a:r>
          </a:p>
          <a:p>
            <a:r>
              <a:rPr lang="en-US" sz="1800" dirty="0" smtClean="0"/>
              <a:t/>
            </a:r>
            <a:br>
              <a:rPr lang="en-US" sz="1800" dirty="0" smtClean="0"/>
            </a:br>
            <a:endParaRPr lang="en-US" sz="1800" dirty="0" smtClean="0"/>
          </a:p>
          <a:p>
            <a:endParaRPr lang="en-US" sz="18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fontAlgn="base"/>
            <a:r>
              <a:rPr lang="en-US" sz="1800" b="1" dirty="0" smtClean="0"/>
              <a:t>5 - double </a:t>
            </a:r>
            <a:r>
              <a:rPr lang="en-US" sz="1800" b="1" dirty="0" err="1" smtClean="0"/>
              <a:t>fabs</a:t>
            </a:r>
            <a:r>
              <a:rPr lang="en-US" sz="1800" b="1" dirty="0" smtClean="0"/>
              <a:t>(double x)</a:t>
            </a:r>
          </a:p>
          <a:p>
            <a:pPr fontAlgn="base"/>
            <a:r>
              <a:rPr lang="en-US" sz="1800" dirty="0" smtClean="0"/>
              <a:t>The C library function double </a:t>
            </a:r>
            <a:r>
              <a:rPr lang="en-US" sz="1800" dirty="0" err="1" smtClean="0"/>
              <a:t>fabs</a:t>
            </a:r>
            <a:r>
              <a:rPr lang="en-US" sz="1800" dirty="0" smtClean="0"/>
              <a:t>(double x) returns the absolute value of x.</a:t>
            </a:r>
          </a:p>
          <a:p>
            <a:pPr fontAlgn="base"/>
            <a:r>
              <a:rPr lang="en-US" sz="1800" b="1" dirty="0" smtClean="0"/>
              <a:t>Syntax</a:t>
            </a:r>
          </a:p>
          <a:p>
            <a:r>
              <a:rPr lang="en-US" sz="1800" dirty="0" smtClean="0"/>
              <a:t>syntax : double </a:t>
            </a:r>
            <a:r>
              <a:rPr lang="en-US" sz="1800" dirty="0" err="1" smtClean="0"/>
              <a:t>fabs</a:t>
            </a:r>
            <a:r>
              <a:rPr lang="en-US" sz="1800" dirty="0" smtClean="0"/>
              <a:t>(double x)</a:t>
            </a:r>
          </a:p>
          <a:p>
            <a:endParaRPr lang="en-US" sz="1800" b="1" dirty="0" smtClean="0"/>
          </a:p>
          <a:p>
            <a:pPr>
              <a:buNone/>
            </a:pPr>
            <a:r>
              <a:rPr lang="en-US" sz="1800" dirty="0" smtClean="0"/>
              <a:t>#include &lt;</a:t>
            </a:r>
            <a:r>
              <a:rPr lang="en-US" sz="1800" dirty="0" err="1" smtClean="0"/>
              <a:t>math.h</a:t>
            </a:r>
            <a:r>
              <a:rPr lang="en-US" sz="1800" dirty="0" smtClean="0"/>
              <a:t>&gt; </a:t>
            </a:r>
          </a:p>
          <a:p>
            <a:pPr>
              <a:buNone/>
            </a:pPr>
            <a:r>
              <a:rPr lang="en-US" sz="1800" dirty="0" smtClean="0"/>
              <a:t>#include &lt;</a:t>
            </a:r>
            <a:r>
              <a:rPr lang="en-US" sz="1800" dirty="0" err="1" smtClean="0"/>
              <a:t>stdio.h</a:t>
            </a:r>
            <a:r>
              <a:rPr lang="en-US" sz="1800" dirty="0" smtClean="0"/>
              <a:t>&gt; </a:t>
            </a:r>
          </a:p>
          <a:p>
            <a:pPr>
              <a:buNone/>
            </a:pPr>
            <a:r>
              <a:rPr lang="en-US" sz="1800" dirty="0" smtClean="0"/>
              <a:t/>
            </a:r>
            <a:br>
              <a:rPr lang="en-US" sz="1800" dirty="0" smtClean="0"/>
            </a:br>
            <a:r>
              <a:rPr lang="en-US" sz="1800" dirty="0" err="1" smtClean="0"/>
              <a:t>int</a:t>
            </a:r>
            <a:r>
              <a:rPr lang="en-US" sz="1800" dirty="0" smtClean="0"/>
              <a:t> main() </a:t>
            </a:r>
          </a:p>
          <a:p>
            <a:pPr>
              <a:buNone/>
            </a:pPr>
            <a:r>
              <a:rPr lang="en-US" sz="1800" dirty="0" smtClean="0"/>
              <a:t>{ </a:t>
            </a:r>
          </a:p>
          <a:p>
            <a:pPr>
              <a:buNone/>
            </a:pPr>
            <a:r>
              <a:rPr lang="en-US" sz="1800" dirty="0" smtClean="0"/>
              <a:t>  </a:t>
            </a:r>
            <a:r>
              <a:rPr lang="en-US" sz="1800" dirty="0" err="1" smtClean="0"/>
              <a:t>int</a:t>
            </a:r>
            <a:r>
              <a:rPr lang="en-US" sz="1800" dirty="0" smtClean="0"/>
              <a:t> a, b; </a:t>
            </a:r>
          </a:p>
          <a:p>
            <a:pPr>
              <a:buNone/>
            </a:pPr>
            <a:r>
              <a:rPr lang="en-US" sz="1800" dirty="0" smtClean="0"/>
              <a:t>  a = 1234; </a:t>
            </a:r>
          </a:p>
          <a:p>
            <a:pPr>
              <a:buNone/>
            </a:pPr>
            <a:r>
              <a:rPr lang="en-US" sz="1800" dirty="0" smtClean="0"/>
              <a:t>  b = -344; </a:t>
            </a:r>
          </a:p>
          <a:p>
            <a:pPr>
              <a:buNone/>
            </a:pPr>
            <a:r>
              <a:rPr lang="en-US" sz="1800" dirty="0" smtClean="0"/>
              <a:t/>
            </a:r>
            <a:br>
              <a:rPr lang="en-US" sz="1800" dirty="0" smtClean="0"/>
            </a:br>
            <a:r>
              <a:rPr lang="en-US" sz="1800" dirty="0" smtClean="0"/>
              <a:t>  </a:t>
            </a:r>
            <a:r>
              <a:rPr lang="en-US" sz="1800" dirty="0" err="1" smtClean="0"/>
              <a:t>printf</a:t>
            </a:r>
            <a:r>
              <a:rPr lang="en-US" sz="1800" dirty="0" smtClean="0"/>
              <a:t>("The absolute value of %d is %lf\n", a, </a:t>
            </a:r>
            <a:r>
              <a:rPr lang="en-US" sz="1800" dirty="0" err="1" smtClean="0"/>
              <a:t>fabs</a:t>
            </a:r>
            <a:r>
              <a:rPr lang="en-US" sz="1800" dirty="0" smtClean="0"/>
              <a:t>(a)); </a:t>
            </a:r>
          </a:p>
          <a:p>
            <a:pPr>
              <a:buNone/>
            </a:pPr>
            <a:r>
              <a:rPr lang="en-US" sz="1800" dirty="0" smtClean="0"/>
              <a:t>  </a:t>
            </a:r>
            <a:r>
              <a:rPr lang="en-US" sz="1800" dirty="0" err="1" smtClean="0"/>
              <a:t>printf</a:t>
            </a:r>
            <a:r>
              <a:rPr lang="en-US" sz="1800" dirty="0" smtClean="0"/>
              <a:t>("The absolute value of %d is %lf\n", b, </a:t>
            </a:r>
            <a:r>
              <a:rPr lang="en-US" sz="1800" dirty="0" err="1" smtClean="0"/>
              <a:t>fabs</a:t>
            </a:r>
            <a:r>
              <a:rPr lang="en-US" sz="1800" dirty="0" smtClean="0"/>
              <a:t>(b)); </a:t>
            </a:r>
          </a:p>
          <a:p>
            <a:pPr>
              <a:buNone/>
            </a:pPr>
            <a:r>
              <a:rPr lang="en-US" sz="1800" dirty="0" smtClean="0"/>
              <a:t/>
            </a:r>
            <a:br>
              <a:rPr lang="en-US" sz="1800" dirty="0" smtClean="0"/>
            </a:br>
            <a:r>
              <a:rPr lang="en-US" sz="1800" dirty="0" smtClean="0"/>
              <a:t>  return (0); </a:t>
            </a:r>
          </a:p>
          <a:p>
            <a:pPr>
              <a:buNone/>
            </a:pPr>
            <a:r>
              <a:rPr lang="en-US" sz="1800" dirty="0" smtClean="0"/>
              <a:t>}</a:t>
            </a:r>
          </a:p>
          <a:p>
            <a:r>
              <a:rPr lang="en-US" sz="1800" dirty="0" smtClean="0"/>
              <a:t/>
            </a:r>
            <a:br>
              <a:rPr lang="en-US" sz="1800" dirty="0" smtClean="0"/>
            </a:br>
            <a:endParaRPr lang="en-US" sz="1800" dirty="0" smtClean="0"/>
          </a:p>
          <a:p>
            <a:endParaRPr lang="en-US" sz="18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fontAlgn="base"/>
            <a:r>
              <a:rPr lang="en-US" sz="1800" b="1" dirty="0" smtClean="0"/>
              <a:t>6 - double log(double x)</a:t>
            </a:r>
          </a:p>
          <a:p>
            <a:pPr fontAlgn="base"/>
            <a:r>
              <a:rPr lang="en-US" sz="1800" dirty="0" smtClean="0"/>
              <a:t>The C library function double log(double x) returns the natural logarithm (base-e logarithm) of x. </a:t>
            </a:r>
          </a:p>
          <a:p>
            <a:pPr fontAlgn="base"/>
            <a:r>
              <a:rPr lang="en-US" sz="1800" b="1" dirty="0" smtClean="0"/>
              <a:t>Syntax</a:t>
            </a:r>
          </a:p>
          <a:p>
            <a:r>
              <a:rPr lang="en-US" sz="1800" dirty="0" smtClean="0"/>
              <a:t>double log(double x)</a:t>
            </a:r>
          </a:p>
          <a:p>
            <a:endParaRPr lang="en-US" sz="1800" b="1" dirty="0" smtClean="0"/>
          </a:p>
          <a:p>
            <a:pPr>
              <a:buNone/>
            </a:pPr>
            <a:r>
              <a:rPr lang="en-US" sz="1800" dirty="0" smtClean="0"/>
              <a:t>#include &lt;</a:t>
            </a:r>
            <a:r>
              <a:rPr lang="en-US" sz="1800" dirty="0" err="1" smtClean="0"/>
              <a:t>math.h</a:t>
            </a:r>
            <a:r>
              <a:rPr lang="en-US" sz="1800" dirty="0" smtClean="0"/>
              <a:t>&gt; </a:t>
            </a:r>
          </a:p>
          <a:p>
            <a:pPr>
              <a:buNone/>
            </a:pPr>
            <a:r>
              <a:rPr lang="en-US" sz="1800" dirty="0" smtClean="0"/>
              <a:t>#include &lt;</a:t>
            </a:r>
            <a:r>
              <a:rPr lang="en-US" sz="1800" dirty="0" err="1" smtClean="0"/>
              <a:t>stdio.h</a:t>
            </a:r>
            <a:r>
              <a:rPr lang="en-US" sz="1800" dirty="0" smtClean="0"/>
              <a:t>&gt; </a:t>
            </a:r>
          </a:p>
          <a:p>
            <a:pPr>
              <a:buNone/>
            </a:pPr>
            <a:r>
              <a:rPr lang="en-US" sz="1800" dirty="0" smtClean="0"/>
              <a:t/>
            </a:r>
            <a:br>
              <a:rPr lang="en-US" sz="1800" dirty="0" smtClean="0"/>
            </a:br>
            <a:r>
              <a:rPr lang="en-US" sz="1800" dirty="0" err="1" smtClean="0"/>
              <a:t>int</a:t>
            </a:r>
            <a:r>
              <a:rPr lang="en-US" sz="1800" dirty="0" smtClean="0"/>
              <a:t> main() </a:t>
            </a:r>
          </a:p>
          <a:p>
            <a:pPr>
              <a:buNone/>
            </a:pPr>
            <a:r>
              <a:rPr lang="en-US" sz="1800" dirty="0" smtClean="0"/>
              <a:t>{ </a:t>
            </a:r>
          </a:p>
          <a:p>
            <a:pPr>
              <a:buNone/>
            </a:pPr>
            <a:r>
              <a:rPr lang="en-US" sz="1800" dirty="0" smtClean="0"/>
              <a:t>  double x, ret; </a:t>
            </a:r>
          </a:p>
          <a:p>
            <a:pPr>
              <a:buNone/>
            </a:pPr>
            <a:r>
              <a:rPr lang="en-US" sz="1800" dirty="0" smtClean="0"/>
              <a:t>  x = 2.7; </a:t>
            </a:r>
          </a:p>
          <a:p>
            <a:pPr>
              <a:buNone/>
            </a:pPr>
            <a:r>
              <a:rPr lang="en-US" sz="1800" dirty="0" smtClean="0"/>
              <a:t/>
            </a:r>
            <a:br>
              <a:rPr lang="en-US" sz="1800" dirty="0" smtClean="0"/>
            </a:br>
            <a:r>
              <a:rPr lang="en-US" sz="1800" dirty="0" smtClean="0"/>
              <a:t>  /* finding log(2.7) */</a:t>
            </a:r>
          </a:p>
          <a:p>
            <a:pPr>
              <a:buNone/>
            </a:pPr>
            <a:r>
              <a:rPr lang="en-US" sz="1800" dirty="0" smtClean="0"/>
              <a:t>  ret = log(x); </a:t>
            </a:r>
          </a:p>
          <a:p>
            <a:pPr>
              <a:buNone/>
            </a:pPr>
            <a:r>
              <a:rPr lang="en-US" sz="1800" dirty="0" smtClean="0"/>
              <a:t>  </a:t>
            </a:r>
            <a:r>
              <a:rPr lang="en-US" sz="1800" dirty="0" err="1" smtClean="0"/>
              <a:t>printf</a:t>
            </a:r>
            <a:r>
              <a:rPr lang="en-US" sz="1800" dirty="0" smtClean="0"/>
              <a:t>("log(%lf) = %lf", x, ret); </a:t>
            </a:r>
          </a:p>
          <a:p>
            <a:pPr>
              <a:buNone/>
            </a:pPr>
            <a:r>
              <a:rPr lang="en-US" sz="1800" dirty="0" smtClean="0"/>
              <a:t/>
            </a:r>
            <a:br>
              <a:rPr lang="en-US" sz="1800" dirty="0" smtClean="0"/>
            </a:br>
            <a:r>
              <a:rPr lang="en-US" sz="1800" dirty="0" smtClean="0"/>
              <a:t>  return (0); </a:t>
            </a:r>
          </a:p>
          <a:p>
            <a:pPr>
              <a:buNone/>
            </a:pPr>
            <a:r>
              <a:rPr lang="en-US" sz="1800" dirty="0" smtClean="0"/>
              <a:t>}</a:t>
            </a:r>
          </a:p>
          <a:p>
            <a:endParaRPr lang="en-US" sz="18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pPr fontAlgn="base"/>
            <a:r>
              <a:rPr lang="en-US" sz="1800" dirty="0" smtClean="0"/>
              <a:t>7 - </a:t>
            </a:r>
            <a:r>
              <a:rPr lang="en-US" sz="1800" b="1" dirty="0" smtClean="0"/>
              <a:t>double log10(double x)</a:t>
            </a:r>
          </a:p>
          <a:p>
            <a:pPr fontAlgn="base"/>
            <a:r>
              <a:rPr lang="en-US" sz="1800" dirty="0" smtClean="0"/>
              <a:t>The C library function double log10(double x) returns the common logarithm (base-10 logarithm) of x. </a:t>
            </a:r>
          </a:p>
          <a:p>
            <a:pPr fontAlgn="base"/>
            <a:r>
              <a:rPr lang="en-US" sz="1800" b="1" dirty="0" smtClean="0"/>
              <a:t>Syntax</a:t>
            </a:r>
          </a:p>
          <a:p>
            <a:r>
              <a:rPr lang="en-US" sz="1800" dirty="0" smtClean="0"/>
              <a:t>double log10(double x); </a:t>
            </a:r>
            <a:br>
              <a:rPr lang="en-US" sz="1800" dirty="0" smtClean="0"/>
            </a:br>
            <a:endParaRPr lang="en-US" sz="1800" dirty="0" smtClean="0"/>
          </a:p>
          <a:p>
            <a:pPr fontAlgn="base"/>
            <a:r>
              <a:rPr lang="en-US" sz="1800" b="1" dirty="0" smtClean="0"/>
              <a:t>8 - double </a:t>
            </a:r>
            <a:r>
              <a:rPr lang="en-US" sz="1800" b="1" dirty="0" err="1" smtClean="0"/>
              <a:t>fmod</a:t>
            </a:r>
            <a:r>
              <a:rPr lang="en-US" sz="1800" b="1" dirty="0" smtClean="0"/>
              <a:t>(double x, double y)</a:t>
            </a:r>
          </a:p>
          <a:p>
            <a:pPr fontAlgn="base"/>
            <a:r>
              <a:rPr lang="en-US" sz="1800" dirty="0" smtClean="0"/>
              <a:t>The C library function double </a:t>
            </a:r>
            <a:r>
              <a:rPr lang="en-US" sz="1800" dirty="0" err="1" smtClean="0"/>
              <a:t>fmod</a:t>
            </a:r>
            <a:r>
              <a:rPr lang="en-US" sz="1800" dirty="0" smtClean="0"/>
              <a:t>(double x, double y) returns the remainder of x divided by y. </a:t>
            </a:r>
          </a:p>
          <a:p>
            <a:pPr fontAlgn="base"/>
            <a:r>
              <a:rPr lang="en-US" sz="1800" b="1" dirty="0" smtClean="0"/>
              <a:t>Syntax</a:t>
            </a:r>
          </a:p>
          <a:p>
            <a:r>
              <a:rPr lang="en-US" sz="1800" dirty="0" smtClean="0"/>
              <a:t>double </a:t>
            </a:r>
            <a:r>
              <a:rPr lang="en-US" sz="1800" dirty="0" err="1" smtClean="0"/>
              <a:t>fmod</a:t>
            </a:r>
            <a:r>
              <a:rPr lang="en-US" sz="1800" dirty="0" smtClean="0"/>
              <a:t>(double x, double y) </a:t>
            </a:r>
          </a:p>
          <a:p>
            <a:r>
              <a:rPr lang="en-US" sz="1800" dirty="0" smtClean="0"/>
              <a:t>#include &lt;</a:t>
            </a:r>
            <a:r>
              <a:rPr lang="en-US" sz="1800" dirty="0" err="1" smtClean="0"/>
              <a:t>math.h</a:t>
            </a:r>
            <a:r>
              <a:rPr lang="en-US" sz="1800" dirty="0" smtClean="0"/>
              <a:t>&gt; </a:t>
            </a:r>
          </a:p>
          <a:p>
            <a:r>
              <a:rPr lang="en-US" sz="1800" dirty="0" smtClean="0"/>
              <a:t>#include &lt;</a:t>
            </a:r>
            <a:r>
              <a:rPr lang="en-US" sz="1800" dirty="0" err="1" smtClean="0"/>
              <a:t>stdio.h</a:t>
            </a:r>
            <a:r>
              <a:rPr lang="en-US" sz="1800" dirty="0" smtClean="0"/>
              <a:t>&gt; </a:t>
            </a:r>
          </a:p>
          <a:p>
            <a:pPr>
              <a:buNone/>
            </a:pPr>
            <a:r>
              <a:rPr lang="en-US" sz="1800" dirty="0" smtClean="0"/>
              <a:t/>
            </a:r>
            <a:br>
              <a:rPr lang="en-US" sz="1800" dirty="0" smtClean="0"/>
            </a:br>
            <a:r>
              <a:rPr lang="en-US" sz="1800" dirty="0" err="1" smtClean="0"/>
              <a:t>int</a:t>
            </a:r>
            <a:r>
              <a:rPr lang="en-US" sz="1800" dirty="0" smtClean="0"/>
              <a:t> main() </a:t>
            </a:r>
          </a:p>
          <a:p>
            <a:pPr>
              <a:buNone/>
            </a:pPr>
            <a:r>
              <a:rPr lang="en-US" sz="1800" dirty="0" smtClean="0"/>
              <a:t>{ </a:t>
            </a:r>
          </a:p>
          <a:p>
            <a:pPr>
              <a:buNone/>
            </a:pPr>
            <a:r>
              <a:rPr lang="en-US" sz="1800" dirty="0" smtClean="0"/>
              <a:t>  float a, b; </a:t>
            </a:r>
          </a:p>
          <a:p>
            <a:pPr>
              <a:buNone/>
            </a:pPr>
            <a:r>
              <a:rPr lang="en-US" sz="1800" dirty="0" smtClean="0"/>
              <a:t>  </a:t>
            </a:r>
            <a:r>
              <a:rPr lang="en-US" sz="1800" dirty="0" err="1" smtClean="0"/>
              <a:t>int</a:t>
            </a:r>
            <a:r>
              <a:rPr lang="en-US" sz="1800" dirty="0" smtClean="0"/>
              <a:t> c; </a:t>
            </a:r>
          </a:p>
          <a:p>
            <a:pPr>
              <a:buNone/>
            </a:pPr>
            <a:r>
              <a:rPr lang="en-US" sz="1800" dirty="0" smtClean="0"/>
              <a:t>  a = 8.2; </a:t>
            </a:r>
          </a:p>
          <a:p>
            <a:pPr>
              <a:buNone/>
            </a:pPr>
            <a:r>
              <a:rPr lang="en-US" sz="1800" dirty="0" smtClean="0"/>
              <a:t>  b = 5.7; </a:t>
            </a:r>
          </a:p>
          <a:p>
            <a:pPr>
              <a:buNone/>
            </a:pPr>
            <a:r>
              <a:rPr lang="en-US" sz="1800" dirty="0" smtClean="0"/>
              <a:t>  c = 3; </a:t>
            </a:r>
          </a:p>
          <a:p>
            <a:pPr>
              <a:buNone/>
            </a:pPr>
            <a:r>
              <a:rPr lang="en-US" sz="1800" dirty="0" smtClean="0"/>
              <a:t>  </a:t>
            </a:r>
            <a:r>
              <a:rPr lang="en-US" sz="1800" dirty="0" err="1" smtClean="0"/>
              <a:t>printf</a:t>
            </a:r>
            <a:r>
              <a:rPr lang="en-US" sz="1800" dirty="0" smtClean="0"/>
              <a:t>("Remainder of %f / %d is %lf\n", a, c,     </a:t>
            </a:r>
            <a:r>
              <a:rPr lang="en-US" sz="1800" dirty="0" err="1" smtClean="0"/>
              <a:t>fmod</a:t>
            </a:r>
            <a:r>
              <a:rPr lang="en-US" sz="1800" dirty="0" smtClean="0"/>
              <a:t>(a, c)); </a:t>
            </a:r>
          </a:p>
          <a:p>
            <a:pPr>
              <a:buNone/>
            </a:pPr>
            <a:r>
              <a:rPr lang="en-US" sz="1800" dirty="0" smtClean="0"/>
              <a:t>  </a:t>
            </a:r>
            <a:r>
              <a:rPr lang="en-US" sz="1800" dirty="0" err="1" smtClean="0"/>
              <a:t>printf</a:t>
            </a:r>
            <a:r>
              <a:rPr lang="en-US" sz="1800" dirty="0" smtClean="0"/>
              <a:t>("Remainder of %f / %f is %lf\n", a, b,     </a:t>
            </a:r>
            <a:r>
              <a:rPr lang="en-US" sz="1800" dirty="0" err="1" smtClean="0"/>
              <a:t>fmod</a:t>
            </a:r>
            <a:r>
              <a:rPr lang="en-US" sz="1800" dirty="0" smtClean="0"/>
              <a:t>(a, b)); </a:t>
            </a:r>
          </a:p>
          <a:p>
            <a:pPr>
              <a:buNone/>
            </a:pPr>
            <a:r>
              <a:rPr lang="en-US" sz="1800" dirty="0" smtClean="0"/>
              <a:t/>
            </a:r>
            <a:br>
              <a:rPr lang="en-US" sz="1800" dirty="0" smtClean="0"/>
            </a:br>
            <a:r>
              <a:rPr lang="en-US" sz="1800" dirty="0" smtClean="0"/>
              <a:t>  return (0); </a:t>
            </a:r>
          </a:p>
          <a:p>
            <a:pPr>
              <a:buNone/>
            </a:pPr>
            <a:r>
              <a:rPr lang="en-US" sz="1800" dirty="0" smtClean="0"/>
              <a:t>}</a:t>
            </a:r>
          </a:p>
          <a:p>
            <a:r>
              <a:rPr lang="en-US" sz="1800" dirty="0" smtClean="0"/>
              <a:t>Refer to </a:t>
            </a:r>
            <a:r>
              <a:rPr lang="en-US" sz="1800" dirty="0" smtClean="0">
                <a:hlinkClick r:id="rId3"/>
              </a:rPr>
              <a:t>https://www.geeksforgeeks.org/c-library-math-h-functions/</a:t>
            </a:r>
            <a:r>
              <a:rPr lang="en-US" sz="1800" dirty="0" smtClean="0"/>
              <a:t> for more details.</a:t>
            </a:r>
            <a:br>
              <a:rPr lang="en-US" sz="1800" dirty="0" smtClean="0"/>
            </a:br>
            <a:endParaRPr lang="en-US" sz="1800" dirty="0" smtClean="0"/>
          </a:p>
          <a:p>
            <a:endParaRPr lang="en-US" sz="1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Functions</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 are two types of functions in C programming:</a:t>
            </a:r>
          </a:p>
          <a:p>
            <a:r>
              <a:rPr lang="en-US" b="1" dirty="0" smtClean="0"/>
              <a:t>Library Functions:</a:t>
            </a:r>
            <a:r>
              <a:rPr lang="en-US" dirty="0" smtClean="0"/>
              <a:t> are the functions which are declared in the C header files such as </a:t>
            </a:r>
            <a:r>
              <a:rPr lang="en-US" dirty="0" err="1" smtClean="0"/>
              <a:t>scanf</a:t>
            </a:r>
            <a:r>
              <a:rPr lang="en-US" dirty="0" smtClean="0"/>
              <a:t>(), </a:t>
            </a:r>
            <a:r>
              <a:rPr lang="en-US" dirty="0" err="1" smtClean="0"/>
              <a:t>printf</a:t>
            </a:r>
            <a:r>
              <a:rPr lang="en-US" dirty="0" smtClean="0"/>
              <a:t>(), gets(), puts(), ceil(), floor() etc.</a:t>
            </a:r>
          </a:p>
          <a:p>
            <a:endParaRPr lang="en-US" dirty="0" smtClean="0"/>
          </a:p>
          <a:p>
            <a:r>
              <a:rPr lang="en-US" b="1" dirty="0" smtClean="0"/>
              <a:t>User-defined functions:</a:t>
            </a:r>
            <a:r>
              <a:rPr lang="en-US" dirty="0" smtClean="0"/>
              <a:t> are the functions which are created by the C programmer, so that he/she can use it many times. It reduces the complexity of a big program and optimizes the code.</a:t>
            </a:r>
          </a:p>
          <a:p>
            <a:r>
              <a:rPr lang="en-US" dirty="0" smtClean="0"/>
              <a:t/>
            </a:r>
            <a:br>
              <a:rPr lang="en-US" dirty="0" smtClean="0"/>
            </a:b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 Recursion</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i="1" dirty="0" smtClean="0"/>
              <a:t>Recursion is the process of a function calling itself repeatedly till the given condition is satisfied. </a:t>
            </a:r>
          </a:p>
          <a:p>
            <a:r>
              <a:rPr lang="en-US" i="1" dirty="0" smtClean="0"/>
              <a:t>A function that calls itself directly or indirectly is called a recursive function and such kind of function calls are called recursive calls.</a:t>
            </a:r>
          </a:p>
          <a:p>
            <a:r>
              <a:rPr lang="en-US" dirty="0" smtClean="0"/>
              <a:t>We can solve large numbers of problems using recursion in C. For example, factorial of a number, generating Fibonacci series, generating subsets, etc.</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fontAlgn="base"/>
            <a:r>
              <a:rPr lang="en-US" sz="1800" b="1" dirty="0" smtClean="0"/>
              <a:t>Recursive Functions in C</a:t>
            </a:r>
          </a:p>
          <a:p>
            <a:pPr fontAlgn="base"/>
            <a:r>
              <a:rPr lang="en-US" sz="1800" dirty="0" smtClean="0"/>
              <a:t>In C, a </a:t>
            </a:r>
            <a:r>
              <a:rPr lang="en-US" sz="1800" u="sng" dirty="0" smtClean="0">
                <a:hlinkClick r:id="rId2"/>
              </a:rPr>
              <a:t>function</a:t>
            </a:r>
            <a:r>
              <a:rPr lang="en-US" sz="1800" dirty="0" smtClean="0"/>
              <a:t> that calls itself is called Recursive Function. The recursive functions contain a call to themselves somewhere in the function body.</a:t>
            </a:r>
          </a:p>
          <a:p>
            <a:pPr fontAlgn="base"/>
            <a:r>
              <a:rPr lang="en-US" sz="1800" b="1" dirty="0" smtClean="0"/>
              <a:t>Basic Structure of Recursive Functions</a:t>
            </a:r>
          </a:p>
          <a:p>
            <a:pPr fontAlgn="base"/>
            <a:r>
              <a:rPr lang="en-US" sz="1800" dirty="0" smtClean="0"/>
              <a:t>The basic syntax structure of the recursive functions is:</a:t>
            </a:r>
          </a:p>
          <a:p>
            <a:r>
              <a:rPr lang="en-US" sz="1800" dirty="0" smtClean="0"/>
              <a:t>type </a:t>
            </a:r>
            <a:r>
              <a:rPr lang="en-US" sz="1800" b="1" dirty="0" err="1" smtClean="0"/>
              <a:t>function_name</a:t>
            </a:r>
            <a:r>
              <a:rPr lang="en-US" sz="1800" dirty="0" smtClean="0"/>
              <a:t> (</a:t>
            </a:r>
            <a:r>
              <a:rPr lang="en-US" sz="1800" dirty="0" err="1" smtClean="0"/>
              <a:t>args</a:t>
            </a:r>
            <a:r>
              <a:rPr lang="en-US" sz="1800" dirty="0" smtClean="0"/>
              <a:t>) {</a:t>
            </a:r>
            <a:br>
              <a:rPr lang="en-US" sz="1800" dirty="0" smtClean="0"/>
            </a:br>
            <a:r>
              <a:rPr lang="en-US" sz="1800" i="1" dirty="0" smtClean="0"/>
              <a:t>// function statements</a:t>
            </a:r>
            <a:r>
              <a:rPr lang="en-US" sz="1800" dirty="0" smtClean="0"/>
              <a:t/>
            </a:r>
            <a:br>
              <a:rPr lang="en-US" sz="1800" dirty="0" smtClean="0"/>
            </a:br>
            <a:r>
              <a:rPr lang="en-US" sz="1800" i="1" dirty="0" smtClean="0"/>
              <a:t>// </a:t>
            </a:r>
            <a:r>
              <a:rPr lang="en-US" sz="1800" b="1" i="1" dirty="0" smtClean="0"/>
              <a:t>base condition</a:t>
            </a:r>
            <a:r>
              <a:rPr lang="en-US" sz="1800" dirty="0" smtClean="0"/>
              <a:t/>
            </a:r>
            <a:br>
              <a:rPr lang="en-US" sz="1800" dirty="0" smtClean="0"/>
            </a:br>
            <a:r>
              <a:rPr lang="en-US" sz="1800" i="1" dirty="0" smtClean="0"/>
              <a:t>// </a:t>
            </a:r>
            <a:r>
              <a:rPr lang="en-US" sz="1800" b="1" i="1" dirty="0" smtClean="0"/>
              <a:t>recursion case (recursive call)</a:t>
            </a:r>
            <a:r>
              <a:rPr lang="en-US" sz="1800" dirty="0" smtClean="0"/>
              <a:t/>
            </a:r>
            <a:br>
              <a:rPr lang="en-US" sz="1800" dirty="0" smtClean="0"/>
            </a:br>
            <a:r>
              <a:rPr lang="en-US" sz="1800" dirty="0" smtClean="0"/>
              <a:t>}</a:t>
            </a:r>
            <a:endParaRPr lang="en-US" sz="18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29400"/>
          </a:xfrm>
        </p:spPr>
        <p:txBody>
          <a:bodyPr>
            <a:normAutofit fontScale="77500" lnSpcReduction="20000"/>
          </a:bodyPr>
          <a:lstStyle/>
          <a:p>
            <a:pPr fontAlgn="base"/>
            <a:r>
              <a:rPr lang="en-US" sz="1800" b="1" dirty="0" smtClean="0"/>
              <a:t>Example: C Program to Implement Recursion</a:t>
            </a:r>
          </a:p>
          <a:p>
            <a:pPr fontAlgn="base"/>
            <a:r>
              <a:rPr lang="en-US" sz="1800" dirty="0" smtClean="0"/>
              <a:t>In the below C program, recursion is used to calculate the sum of the first N natural numbers.</a:t>
            </a:r>
          </a:p>
          <a:p>
            <a:pPr>
              <a:buNone/>
            </a:pPr>
            <a:endParaRPr lang="en-US" sz="1800" dirty="0" smtClean="0"/>
          </a:p>
          <a:p>
            <a:pPr>
              <a:buNone/>
            </a:pPr>
            <a:r>
              <a:rPr lang="en-US" sz="1800" dirty="0" smtClean="0"/>
              <a:t>// C Program to calculate the sum of first N natural numbers </a:t>
            </a:r>
          </a:p>
          <a:p>
            <a:pPr>
              <a:buNone/>
            </a:pPr>
            <a:r>
              <a:rPr lang="en-US" sz="1800" dirty="0" smtClean="0"/>
              <a:t>// using recursion </a:t>
            </a:r>
          </a:p>
          <a:p>
            <a:pPr>
              <a:buNone/>
            </a:pPr>
            <a:r>
              <a:rPr lang="en-US" sz="1800" dirty="0" smtClean="0"/>
              <a:t>#include &lt;</a:t>
            </a:r>
            <a:r>
              <a:rPr lang="en-US" sz="1800" dirty="0" err="1" smtClean="0"/>
              <a:t>stdio.h</a:t>
            </a:r>
            <a:r>
              <a:rPr lang="en-US" sz="1800" dirty="0" smtClean="0"/>
              <a:t>&gt; </a:t>
            </a:r>
          </a:p>
          <a:p>
            <a:pPr>
              <a:buNone/>
            </a:pPr>
            <a:r>
              <a:rPr lang="en-US" sz="1800" dirty="0" smtClean="0"/>
              <a:t/>
            </a:r>
            <a:br>
              <a:rPr lang="en-US" sz="1800" dirty="0" smtClean="0"/>
            </a:br>
            <a:r>
              <a:rPr lang="en-US" sz="1800" dirty="0" err="1" smtClean="0"/>
              <a:t>int</a:t>
            </a:r>
            <a:r>
              <a:rPr lang="en-US" sz="1800" dirty="0" smtClean="0"/>
              <a:t> </a:t>
            </a:r>
            <a:r>
              <a:rPr lang="en-US" sz="1800" dirty="0" err="1" smtClean="0"/>
              <a:t>nSum</a:t>
            </a:r>
            <a:r>
              <a:rPr lang="en-US" sz="1800" dirty="0" smtClean="0"/>
              <a:t>(</a:t>
            </a:r>
            <a:r>
              <a:rPr lang="en-US" sz="1800" dirty="0" err="1" smtClean="0"/>
              <a:t>int</a:t>
            </a:r>
            <a:r>
              <a:rPr lang="en-US" sz="1800" dirty="0" smtClean="0"/>
              <a:t> n) </a:t>
            </a:r>
          </a:p>
          <a:p>
            <a:pPr>
              <a:buNone/>
            </a:pPr>
            <a:r>
              <a:rPr lang="en-US" sz="1800" dirty="0" smtClean="0"/>
              <a:t>{ </a:t>
            </a:r>
          </a:p>
          <a:p>
            <a:pPr>
              <a:buNone/>
            </a:pPr>
            <a:r>
              <a:rPr lang="en-US" sz="1800" dirty="0" smtClean="0"/>
              <a:t>  // base condition to terminate the recursion when N = 0 </a:t>
            </a:r>
          </a:p>
          <a:p>
            <a:pPr>
              <a:buNone/>
            </a:pPr>
            <a:r>
              <a:rPr lang="en-US" sz="1800" dirty="0" smtClean="0"/>
              <a:t>  if (n == 0) { </a:t>
            </a:r>
          </a:p>
          <a:p>
            <a:pPr>
              <a:buNone/>
            </a:pPr>
            <a:r>
              <a:rPr lang="en-US" sz="1800" dirty="0" smtClean="0"/>
              <a:t>    return 0; </a:t>
            </a:r>
          </a:p>
          <a:p>
            <a:pPr>
              <a:buNone/>
            </a:pPr>
            <a:r>
              <a:rPr lang="en-US" sz="1800" dirty="0" smtClean="0"/>
              <a:t>  } </a:t>
            </a:r>
          </a:p>
          <a:p>
            <a:pPr>
              <a:buNone/>
            </a:pPr>
            <a:r>
              <a:rPr lang="en-US" sz="1800" dirty="0" smtClean="0"/>
              <a:t/>
            </a:r>
            <a:br>
              <a:rPr lang="en-US" sz="1800" dirty="0" smtClean="0"/>
            </a:br>
            <a:r>
              <a:rPr lang="en-US" sz="1800" dirty="0" smtClean="0"/>
              <a:t>  // recursive case / recursive call </a:t>
            </a:r>
          </a:p>
          <a:p>
            <a:pPr>
              <a:buNone/>
            </a:pPr>
            <a:r>
              <a:rPr lang="en-US" sz="1800" dirty="0" smtClean="0"/>
              <a:t>  </a:t>
            </a:r>
            <a:r>
              <a:rPr lang="en-US" sz="1800" dirty="0" err="1" smtClean="0"/>
              <a:t>int</a:t>
            </a:r>
            <a:r>
              <a:rPr lang="en-US" sz="1800" dirty="0" smtClean="0"/>
              <a:t> res = n + </a:t>
            </a:r>
            <a:r>
              <a:rPr lang="en-US" sz="1800" dirty="0" err="1" smtClean="0"/>
              <a:t>nSum</a:t>
            </a:r>
            <a:r>
              <a:rPr lang="en-US" sz="1800" dirty="0" smtClean="0"/>
              <a:t>(n - 1); </a:t>
            </a:r>
          </a:p>
          <a:p>
            <a:pPr>
              <a:buNone/>
            </a:pPr>
            <a:r>
              <a:rPr lang="en-US" sz="1800" dirty="0" smtClean="0"/>
              <a:t/>
            </a:r>
            <a:br>
              <a:rPr lang="en-US" sz="1800" dirty="0" smtClean="0"/>
            </a:br>
            <a:r>
              <a:rPr lang="en-US" sz="1800" dirty="0" smtClean="0"/>
              <a:t>  return res; </a:t>
            </a:r>
          </a:p>
          <a:p>
            <a:pPr>
              <a:buNone/>
            </a:pPr>
            <a:r>
              <a:rPr lang="en-US" sz="1800" dirty="0" smtClean="0"/>
              <a:t>} </a:t>
            </a:r>
          </a:p>
          <a:p>
            <a:pPr>
              <a:buNone/>
            </a:pPr>
            <a:r>
              <a:rPr lang="en-US" sz="1800" dirty="0" smtClean="0"/>
              <a:t/>
            </a:r>
            <a:br>
              <a:rPr lang="en-US" sz="1800" dirty="0" smtClean="0"/>
            </a:br>
            <a:r>
              <a:rPr lang="en-US" sz="1800" dirty="0" err="1" smtClean="0"/>
              <a:t>int</a:t>
            </a:r>
            <a:r>
              <a:rPr lang="en-US" sz="1800" dirty="0" smtClean="0"/>
              <a:t> main() </a:t>
            </a:r>
          </a:p>
          <a:p>
            <a:pPr>
              <a:buNone/>
            </a:pPr>
            <a:r>
              <a:rPr lang="en-US" sz="1800" dirty="0" smtClean="0"/>
              <a:t>{ </a:t>
            </a:r>
          </a:p>
          <a:p>
            <a:pPr>
              <a:buNone/>
            </a:pPr>
            <a:r>
              <a:rPr lang="en-US" sz="1800" dirty="0" smtClean="0"/>
              <a:t>  </a:t>
            </a:r>
            <a:r>
              <a:rPr lang="en-US" sz="1800" dirty="0" err="1" smtClean="0"/>
              <a:t>int</a:t>
            </a:r>
            <a:r>
              <a:rPr lang="en-US" sz="1800" dirty="0" smtClean="0"/>
              <a:t> n = 5; </a:t>
            </a:r>
          </a:p>
          <a:p>
            <a:pPr>
              <a:buNone/>
            </a:pPr>
            <a:r>
              <a:rPr lang="en-US" sz="1800" dirty="0" smtClean="0"/>
              <a:t/>
            </a:r>
            <a:br>
              <a:rPr lang="en-US" sz="1800" dirty="0" smtClean="0"/>
            </a:br>
            <a:r>
              <a:rPr lang="en-US" sz="1800" dirty="0" smtClean="0"/>
              <a:t>  // calling the function </a:t>
            </a:r>
          </a:p>
          <a:p>
            <a:pPr>
              <a:buNone/>
            </a:pPr>
            <a:r>
              <a:rPr lang="en-US" sz="1800" dirty="0" smtClean="0"/>
              <a:t>  </a:t>
            </a:r>
            <a:r>
              <a:rPr lang="en-US" sz="1800" dirty="0" err="1" smtClean="0"/>
              <a:t>int</a:t>
            </a:r>
            <a:r>
              <a:rPr lang="en-US" sz="1800" dirty="0" smtClean="0"/>
              <a:t> sum = </a:t>
            </a:r>
            <a:r>
              <a:rPr lang="en-US" sz="1800" dirty="0" err="1" smtClean="0"/>
              <a:t>nSum</a:t>
            </a:r>
            <a:r>
              <a:rPr lang="en-US" sz="1800" dirty="0" smtClean="0"/>
              <a:t>(n); </a:t>
            </a:r>
          </a:p>
          <a:p>
            <a:pPr>
              <a:buNone/>
            </a:pPr>
            <a:r>
              <a:rPr lang="en-US" sz="1800" dirty="0" smtClean="0"/>
              <a:t/>
            </a:r>
            <a:br>
              <a:rPr lang="en-US" sz="1800" dirty="0" smtClean="0"/>
            </a:br>
            <a:r>
              <a:rPr lang="en-US" sz="1800" dirty="0" smtClean="0"/>
              <a:t>  </a:t>
            </a:r>
            <a:r>
              <a:rPr lang="en-US" sz="1800" dirty="0" err="1" smtClean="0"/>
              <a:t>printf</a:t>
            </a:r>
            <a:r>
              <a:rPr lang="en-US" sz="1800" dirty="0" smtClean="0"/>
              <a:t>("Sum of First %d Natural Numbers: %d", n, sum); </a:t>
            </a:r>
          </a:p>
          <a:p>
            <a:pPr>
              <a:buNone/>
            </a:pPr>
            <a:r>
              <a:rPr lang="en-US" sz="1800" dirty="0" smtClean="0"/>
              <a:t>  return 0; </a:t>
            </a:r>
          </a:p>
          <a:p>
            <a:pPr>
              <a:buNone/>
            </a:pPr>
            <a:r>
              <a:rPr lang="en-US" sz="1800" dirty="0" smtClean="0"/>
              <a:t>}</a:t>
            </a:r>
          </a:p>
          <a:p>
            <a:r>
              <a:rPr lang="en-US" sz="1800" dirty="0" smtClean="0"/>
              <a:t/>
            </a:r>
            <a:br>
              <a:rPr lang="en-US" sz="1800" dirty="0" smtClean="0"/>
            </a:br>
            <a:endParaRPr lang="en-US" sz="1800" dirty="0" smtClean="0"/>
          </a:p>
          <a:p>
            <a:endParaRPr lang="en-US" sz="18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1800" b="1" dirty="0" smtClean="0"/>
              <a:t>Fundamentals of C Recursion</a:t>
            </a:r>
          </a:p>
          <a:p>
            <a:pPr fontAlgn="base"/>
            <a:r>
              <a:rPr lang="en-US" sz="1800" dirty="0" smtClean="0"/>
              <a:t>Recursion Case</a:t>
            </a:r>
          </a:p>
          <a:p>
            <a:pPr fontAlgn="base"/>
            <a:r>
              <a:rPr lang="en-US" sz="1800" dirty="0" smtClean="0"/>
              <a:t>Base Condition</a:t>
            </a:r>
          </a:p>
          <a:p>
            <a:endParaRPr lang="en-US" sz="1800" b="1" dirty="0"/>
          </a:p>
        </p:txBody>
      </p:sp>
      <p:pic>
        <p:nvPicPr>
          <p:cNvPr id="3074" name="Picture 2"/>
          <p:cNvPicPr>
            <a:picLocks noChangeAspect="1" noChangeArrowheads="1"/>
          </p:cNvPicPr>
          <p:nvPr/>
        </p:nvPicPr>
        <p:blipFill>
          <a:blip r:embed="rId2"/>
          <a:srcRect/>
          <a:stretch>
            <a:fillRect/>
          </a:stretch>
        </p:blipFill>
        <p:spPr bwMode="auto">
          <a:xfrm>
            <a:off x="2438400" y="1828800"/>
            <a:ext cx="5697537" cy="47053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fontAlgn="base"/>
            <a:r>
              <a:rPr lang="en-US" sz="1800" b="1" dirty="0" smtClean="0"/>
              <a:t>1. Recursion Case</a:t>
            </a:r>
          </a:p>
          <a:p>
            <a:pPr fontAlgn="base"/>
            <a:r>
              <a:rPr lang="en-US" sz="1800" dirty="0" smtClean="0"/>
              <a:t>The recursion case refers to the recursive call present in the recursive function. It decides what type of recursion will occur and how the problem will be divided into smaller </a:t>
            </a:r>
            <a:r>
              <a:rPr lang="en-US" sz="1800" dirty="0" err="1" smtClean="0"/>
              <a:t>subproblems</a:t>
            </a:r>
            <a:r>
              <a:rPr lang="en-US" sz="1800" dirty="0" smtClean="0"/>
              <a:t>. </a:t>
            </a:r>
          </a:p>
          <a:p>
            <a:r>
              <a:rPr lang="pt-BR" sz="1800" dirty="0" smtClean="0"/>
              <a:t>int res = n + </a:t>
            </a:r>
            <a:r>
              <a:rPr lang="pt-BR" sz="1800" b="1" dirty="0" smtClean="0"/>
              <a:t>nSum</a:t>
            </a:r>
            <a:r>
              <a:rPr lang="pt-BR" sz="1800" dirty="0" smtClean="0"/>
              <a:t>(n - 1);</a:t>
            </a:r>
          </a:p>
          <a:p>
            <a:pPr fontAlgn="base"/>
            <a:r>
              <a:rPr lang="en-US" sz="1800" b="1" dirty="0" smtClean="0"/>
              <a:t>2. Base Condition</a:t>
            </a:r>
          </a:p>
          <a:p>
            <a:pPr fontAlgn="base"/>
            <a:r>
              <a:rPr lang="en-US" sz="1800" dirty="0" smtClean="0"/>
              <a:t>The base condition specifies when the recursion is going to terminate. It is the condition that determines the exit point of the recursion.</a:t>
            </a:r>
          </a:p>
          <a:p>
            <a:pPr fontAlgn="base"/>
            <a:r>
              <a:rPr lang="en-US" sz="1800" b="1" dirty="0" smtClean="0"/>
              <a:t>Note:</a:t>
            </a:r>
            <a:r>
              <a:rPr lang="en-US" sz="1800" dirty="0" smtClean="0"/>
              <a:t> It is important to define the base condition before the recursive case otherwise, the base condition may never encountered and recursion might continue till infinity.</a:t>
            </a:r>
          </a:p>
          <a:p>
            <a:pPr fontAlgn="base"/>
            <a:r>
              <a:rPr lang="en-US" sz="1800" dirty="0" smtClean="0"/>
              <a:t>Considering the above example again, the </a:t>
            </a:r>
            <a:r>
              <a:rPr lang="en-US" sz="1800" b="1" dirty="0" smtClean="0"/>
              <a:t>base condition defined for the </a:t>
            </a:r>
            <a:r>
              <a:rPr lang="en-US" sz="1800" b="1" dirty="0" err="1" smtClean="0"/>
              <a:t>nSum</a:t>
            </a:r>
            <a:r>
              <a:rPr lang="en-US" sz="1800" b="1" dirty="0" smtClean="0"/>
              <a:t>() function:</a:t>
            </a:r>
            <a:endParaRPr lang="en-US" sz="1800" dirty="0" smtClean="0"/>
          </a:p>
          <a:p>
            <a:r>
              <a:rPr lang="en-US" sz="1800" dirty="0" smtClean="0"/>
              <a:t>if </a:t>
            </a:r>
            <a:r>
              <a:rPr lang="en-US" sz="1800" b="1" dirty="0" smtClean="0"/>
              <a:t>(n == 0)</a:t>
            </a:r>
            <a:r>
              <a:rPr lang="en-US" sz="1800" dirty="0" smtClean="0"/>
              <a:t> {</a:t>
            </a:r>
            <a:br>
              <a:rPr lang="en-US" sz="1800" dirty="0" smtClean="0"/>
            </a:br>
            <a:r>
              <a:rPr lang="en-US" sz="1800" dirty="0" smtClean="0"/>
              <a:t>return 0;</a:t>
            </a:r>
            <a:br>
              <a:rPr lang="en-US" sz="1800" dirty="0" smtClean="0"/>
            </a:br>
            <a:r>
              <a:rPr lang="en-US" sz="1800" dirty="0" smtClean="0"/>
              <a:t>}</a:t>
            </a:r>
            <a:endParaRPr lang="en-US" sz="18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sz="1800" b="1" dirty="0" smtClean="0"/>
              <a:t>How Recursion works in C?</a:t>
            </a:r>
          </a:p>
          <a:p>
            <a:pPr fontAlgn="base"/>
            <a:r>
              <a:rPr lang="en-US" sz="1800" dirty="0" smtClean="0"/>
              <a:t>To understand how C recursion works, we will again refer to the example above and trace the flow of the program. In the </a:t>
            </a:r>
            <a:r>
              <a:rPr lang="en-US" sz="1800" dirty="0" err="1" smtClean="0"/>
              <a:t>nSum</a:t>
            </a:r>
            <a:r>
              <a:rPr lang="en-US" sz="1800" dirty="0" smtClean="0"/>
              <a:t>() function, </a:t>
            </a:r>
            <a:r>
              <a:rPr lang="en-US" sz="1800" b="1" dirty="0" smtClean="0"/>
              <a:t>Recursive Case </a:t>
            </a:r>
            <a:r>
              <a:rPr lang="en-US" sz="1800" dirty="0" smtClean="0"/>
              <a:t>is</a:t>
            </a:r>
          </a:p>
          <a:p>
            <a:pPr fontAlgn="base"/>
            <a:r>
              <a:rPr lang="en-US" sz="1800" dirty="0" err="1" smtClean="0"/>
              <a:t>int</a:t>
            </a:r>
            <a:r>
              <a:rPr lang="en-US" sz="1800" dirty="0" smtClean="0"/>
              <a:t> res = n + </a:t>
            </a:r>
            <a:r>
              <a:rPr lang="en-US" sz="1800" dirty="0" err="1" smtClean="0"/>
              <a:t>nSum</a:t>
            </a:r>
            <a:r>
              <a:rPr lang="en-US" sz="1800" dirty="0" smtClean="0"/>
              <a:t>(n - 1);</a:t>
            </a:r>
            <a:br>
              <a:rPr lang="en-US" sz="1800" dirty="0" smtClean="0"/>
            </a:br>
            <a:r>
              <a:rPr lang="en-US" sz="1800" dirty="0" smtClean="0"/>
              <a:t>In the example, n = 5, so as </a:t>
            </a:r>
            <a:r>
              <a:rPr lang="en-US" sz="1800" b="1" dirty="0" err="1" smtClean="0"/>
              <a:t>nSum</a:t>
            </a:r>
            <a:r>
              <a:rPr lang="en-US" sz="1800" b="1" dirty="0" smtClean="0"/>
              <a:t>(5)’s</a:t>
            </a:r>
            <a:r>
              <a:rPr lang="en-US" sz="1800" dirty="0" smtClean="0"/>
              <a:t> recursive case, we get</a:t>
            </a:r>
          </a:p>
          <a:p>
            <a:pPr fontAlgn="base"/>
            <a:r>
              <a:rPr lang="en-US" sz="1800" dirty="0" err="1" smtClean="0"/>
              <a:t>int</a:t>
            </a:r>
            <a:r>
              <a:rPr lang="en-US" sz="1800" dirty="0" smtClean="0"/>
              <a:t> res = 5 + </a:t>
            </a:r>
            <a:r>
              <a:rPr lang="en-US" sz="1800" dirty="0" err="1" smtClean="0"/>
              <a:t>nSum</a:t>
            </a:r>
            <a:r>
              <a:rPr lang="en-US" sz="1800" dirty="0" smtClean="0"/>
              <a:t>(4);</a:t>
            </a:r>
            <a:br>
              <a:rPr lang="en-US" sz="1800" dirty="0" smtClean="0"/>
            </a:br>
            <a:r>
              <a:rPr lang="en-US" sz="1800" dirty="0" smtClean="0"/>
              <a:t>In </a:t>
            </a:r>
            <a:r>
              <a:rPr lang="en-US" sz="1800" b="1" dirty="0" err="1" smtClean="0"/>
              <a:t>nSum</a:t>
            </a:r>
            <a:r>
              <a:rPr lang="en-US" sz="1800" b="1" dirty="0" smtClean="0"/>
              <a:t>(4)</a:t>
            </a:r>
            <a:r>
              <a:rPr lang="en-US" sz="1800" dirty="0" smtClean="0"/>
              <a:t>, the recursion case and everything else will be the same, but n = 4. Let’s evaluate the recursive case for n = 4,</a:t>
            </a:r>
          </a:p>
          <a:p>
            <a:pPr fontAlgn="base"/>
            <a:r>
              <a:rPr lang="en-US" sz="1800" dirty="0" err="1" smtClean="0"/>
              <a:t>int</a:t>
            </a:r>
            <a:r>
              <a:rPr lang="en-US" sz="1800" dirty="0" smtClean="0"/>
              <a:t> res = 4 + </a:t>
            </a:r>
            <a:r>
              <a:rPr lang="en-US" sz="1800" dirty="0" err="1" smtClean="0"/>
              <a:t>nSum</a:t>
            </a:r>
            <a:r>
              <a:rPr lang="en-US" sz="1800" dirty="0" smtClean="0"/>
              <a:t>(3);</a:t>
            </a:r>
            <a:br>
              <a:rPr lang="en-US" sz="1800" dirty="0" smtClean="0"/>
            </a:br>
            <a:r>
              <a:rPr lang="en-US" sz="1800" dirty="0" smtClean="0"/>
              <a:t>Similarly, for </a:t>
            </a:r>
            <a:r>
              <a:rPr lang="en-US" sz="1800" b="1" dirty="0" err="1" smtClean="0"/>
              <a:t>nSum</a:t>
            </a:r>
            <a:r>
              <a:rPr lang="en-US" sz="1800" b="1" dirty="0" smtClean="0"/>
              <a:t>(3), </a:t>
            </a:r>
            <a:r>
              <a:rPr lang="en-US" sz="1800" b="1" dirty="0" err="1" smtClean="0"/>
              <a:t>nSum</a:t>
            </a:r>
            <a:r>
              <a:rPr lang="en-US" sz="1800" b="1" dirty="0" smtClean="0"/>
              <a:t>(2) and </a:t>
            </a:r>
            <a:r>
              <a:rPr lang="en-US" sz="1800" b="1" dirty="0" err="1" smtClean="0"/>
              <a:t>nSum</a:t>
            </a:r>
            <a:r>
              <a:rPr lang="en-US" sz="1800" b="1" dirty="0" smtClean="0"/>
              <a:t>(1)</a:t>
            </a:r>
            <a:endParaRPr lang="en-US" sz="1800" dirty="0" smtClean="0"/>
          </a:p>
          <a:p>
            <a:pPr fontAlgn="base"/>
            <a:r>
              <a:rPr lang="en-US" sz="1800" dirty="0" err="1" smtClean="0"/>
              <a:t>int</a:t>
            </a:r>
            <a:r>
              <a:rPr lang="en-US" sz="1800" dirty="0" smtClean="0"/>
              <a:t> res = 3 + </a:t>
            </a:r>
            <a:r>
              <a:rPr lang="en-US" sz="1800" dirty="0" err="1" smtClean="0"/>
              <a:t>nSum</a:t>
            </a:r>
            <a:r>
              <a:rPr lang="en-US" sz="1800" dirty="0" smtClean="0"/>
              <a:t>(2); // </a:t>
            </a:r>
            <a:r>
              <a:rPr lang="en-US" sz="1800" dirty="0" err="1" smtClean="0"/>
              <a:t>nSum</a:t>
            </a:r>
            <a:r>
              <a:rPr lang="en-US" sz="1800" dirty="0" smtClean="0"/>
              <a:t>(3)</a:t>
            </a:r>
            <a:br>
              <a:rPr lang="en-US" sz="1800" dirty="0" smtClean="0"/>
            </a:br>
            <a:r>
              <a:rPr lang="en-US" sz="1800" dirty="0" err="1" smtClean="0"/>
              <a:t>int</a:t>
            </a:r>
            <a:r>
              <a:rPr lang="en-US" sz="1800" dirty="0" smtClean="0"/>
              <a:t> res = 2 + </a:t>
            </a:r>
            <a:r>
              <a:rPr lang="en-US" sz="1800" dirty="0" err="1" smtClean="0"/>
              <a:t>nSum</a:t>
            </a:r>
            <a:r>
              <a:rPr lang="en-US" sz="1800" dirty="0" smtClean="0"/>
              <a:t>(1); // </a:t>
            </a:r>
            <a:r>
              <a:rPr lang="en-US" sz="1800" dirty="0" err="1" smtClean="0"/>
              <a:t>nSum</a:t>
            </a:r>
            <a:r>
              <a:rPr lang="en-US" sz="1800" dirty="0" smtClean="0"/>
              <a:t>(2)</a:t>
            </a:r>
            <a:br>
              <a:rPr lang="en-US" sz="1800" dirty="0" smtClean="0"/>
            </a:br>
            <a:r>
              <a:rPr lang="en-US" sz="1800" dirty="0" err="1" smtClean="0"/>
              <a:t>int</a:t>
            </a:r>
            <a:r>
              <a:rPr lang="en-US" sz="1800" dirty="0" smtClean="0"/>
              <a:t> res = 1 + </a:t>
            </a:r>
            <a:r>
              <a:rPr lang="en-US" sz="1800" dirty="0" err="1" smtClean="0"/>
              <a:t>nSum</a:t>
            </a:r>
            <a:r>
              <a:rPr lang="en-US" sz="1800" dirty="0" smtClean="0"/>
              <a:t>(0); // </a:t>
            </a:r>
            <a:r>
              <a:rPr lang="en-US" sz="1800" dirty="0" err="1" smtClean="0"/>
              <a:t>nSum</a:t>
            </a:r>
            <a:r>
              <a:rPr lang="en-US" sz="1800" dirty="0" smtClean="0"/>
              <a:t>(1)</a:t>
            </a:r>
            <a:br>
              <a:rPr lang="en-US" sz="1800" dirty="0" smtClean="0"/>
            </a:br>
            <a:r>
              <a:rPr lang="en-US" sz="1800" dirty="0" smtClean="0"/>
              <a:t>Let’s not evaluate </a:t>
            </a:r>
            <a:r>
              <a:rPr lang="en-US" sz="1800" dirty="0" err="1" smtClean="0"/>
              <a:t>nSum</a:t>
            </a:r>
            <a:r>
              <a:rPr lang="en-US" sz="1800" dirty="0" smtClean="0"/>
              <a:t>(0) and further for now.</a:t>
            </a:r>
          </a:p>
          <a:p>
            <a:pPr fontAlgn="base"/>
            <a:r>
              <a:rPr lang="en-US" sz="1800" dirty="0" smtClean="0"/>
              <a:t>Now recall that the</a:t>
            </a:r>
            <a:r>
              <a:rPr lang="en-US" sz="1800" b="1" dirty="0" smtClean="0"/>
              <a:t> return value </a:t>
            </a:r>
            <a:r>
              <a:rPr lang="en-US" sz="1800" dirty="0" smtClean="0"/>
              <a:t>of the </a:t>
            </a:r>
            <a:r>
              <a:rPr lang="en-US" sz="1800" dirty="0" err="1" smtClean="0"/>
              <a:t>nSum</a:t>
            </a:r>
            <a:r>
              <a:rPr lang="en-US" sz="1800" dirty="0" smtClean="0"/>
              <a:t>() function in this same integer named </a:t>
            </a:r>
            <a:r>
              <a:rPr lang="en-US" sz="1800" b="1" dirty="0" smtClean="0"/>
              <a:t>res</a:t>
            </a:r>
            <a:r>
              <a:rPr lang="en-US" sz="1800" dirty="0" smtClean="0"/>
              <a:t>. So, instead of the function, we can put the value returned by these functions. As such, for </a:t>
            </a:r>
            <a:r>
              <a:rPr lang="en-US" sz="1800" dirty="0" err="1" smtClean="0"/>
              <a:t>nSum</a:t>
            </a:r>
            <a:r>
              <a:rPr lang="en-US" sz="1800" dirty="0" smtClean="0"/>
              <a:t>(5), we get</a:t>
            </a:r>
          </a:p>
          <a:p>
            <a:pPr fontAlgn="base"/>
            <a:r>
              <a:rPr lang="en-US" sz="1800" dirty="0" err="1" smtClean="0"/>
              <a:t>int</a:t>
            </a:r>
            <a:r>
              <a:rPr lang="en-US" sz="1800" dirty="0" smtClean="0"/>
              <a:t> res = 5 + 4 + </a:t>
            </a:r>
            <a:r>
              <a:rPr lang="en-US" sz="1800" dirty="0" err="1" smtClean="0"/>
              <a:t>nSum</a:t>
            </a:r>
            <a:r>
              <a:rPr lang="en-US" sz="1800" dirty="0" smtClean="0"/>
              <a:t>(3);</a:t>
            </a:r>
            <a:br>
              <a:rPr lang="en-US" sz="1800" dirty="0" smtClean="0"/>
            </a:br>
            <a:r>
              <a:rPr lang="en-US" sz="1800" dirty="0" smtClean="0"/>
              <a:t>Similarly, putting return values of </a:t>
            </a:r>
            <a:r>
              <a:rPr lang="en-US" sz="1800" dirty="0" err="1" smtClean="0"/>
              <a:t>nSum</a:t>
            </a:r>
            <a:r>
              <a:rPr lang="en-US" sz="1800" dirty="0" smtClean="0"/>
              <a:t>() for every n, we get</a:t>
            </a:r>
          </a:p>
          <a:p>
            <a:pPr fontAlgn="base"/>
            <a:r>
              <a:rPr lang="en-US" sz="1800" dirty="0" err="1" smtClean="0"/>
              <a:t>int</a:t>
            </a:r>
            <a:r>
              <a:rPr lang="en-US" sz="1800" dirty="0" smtClean="0"/>
              <a:t> res = 5 + 4 + 3 + 2 + 1 + </a:t>
            </a:r>
            <a:r>
              <a:rPr lang="en-US" sz="1800" dirty="0" err="1" smtClean="0"/>
              <a:t>nSum</a:t>
            </a:r>
            <a:r>
              <a:rPr lang="en-US" sz="1800" dirty="0" smtClean="0"/>
              <a:t>(0);</a:t>
            </a:r>
            <a:br>
              <a:rPr lang="en-US" sz="1800" dirty="0" smtClean="0"/>
            </a:br>
            <a:r>
              <a:rPr lang="en-US" sz="1800" dirty="0" smtClean="0"/>
              <a:t/>
            </a:r>
            <a:br>
              <a:rPr lang="en-US" sz="1800" dirty="0" smtClean="0"/>
            </a:br>
            <a:endParaRPr lang="en-US" sz="18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fontAlgn="base"/>
            <a:r>
              <a:rPr lang="en-US" sz="1800" dirty="0" smtClean="0"/>
              <a:t>In </a:t>
            </a:r>
            <a:r>
              <a:rPr lang="en-US" sz="1800" dirty="0" err="1" smtClean="0"/>
              <a:t>nSum</a:t>
            </a:r>
            <a:r>
              <a:rPr lang="en-US" sz="1800" dirty="0" smtClean="0"/>
              <a:t>() function, the</a:t>
            </a:r>
            <a:r>
              <a:rPr lang="en-US" sz="1800" b="1" dirty="0" smtClean="0"/>
              <a:t> base condition</a:t>
            </a:r>
            <a:r>
              <a:rPr lang="en-US" sz="1800" dirty="0" smtClean="0"/>
              <a:t> is</a:t>
            </a:r>
          </a:p>
          <a:p>
            <a:pPr fontAlgn="base"/>
            <a:r>
              <a:rPr lang="en-US" sz="1800" dirty="0" smtClean="0"/>
              <a:t>if (n == 0) {</a:t>
            </a:r>
            <a:br>
              <a:rPr lang="en-US" sz="1800" dirty="0" smtClean="0"/>
            </a:br>
            <a:r>
              <a:rPr lang="en-US" sz="1800" dirty="0" smtClean="0"/>
              <a:t>return 0;</a:t>
            </a:r>
            <a:br>
              <a:rPr lang="en-US" sz="1800" dirty="0" smtClean="0"/>
            </a:br>
            <a:r>
              <a:rPr lang="en-US" sz="1800" dirty="0" smtClean="0"/>
              <a:t>}</a:t>
            </a:r>
            <a:br>
              <a:rPr lang="en-US" sz="1800" dirty="0" smtClean="0"/>
            </a:br>
            <a:r>
              <a:rPr lang="en-US" sz="1800" dirty="0" smtClean="0"/>
              <a:t>which means that when </a:t>
            </a:r>
            <a:r>
              <a:rPr lang="en-US" sz="1800" dirty="0" err="1" smtClean="0"/>
              <a:t>nSum</a:t>
            </a:r>
            <a:r>
              <a:rPr lang="en-US" sz="1800" dirty="0" smtClean="0"/>
              <a:t>(0) will return 0. Putting this value in </a:t>
            </a:r>
            <a:r>
              <a:rPr lang="en-US" sz="1800" dirty="0" err="1" smtClean="0"/>
              <a:t>nSum</a:t>
            </a:r>
            <a:r>
              <a:rPr lang="en-US" sz="1800" dirty="0" smtClean="0"/>
              <a:t>(5)’s recursive case, we get</a:t>
            </a:r>
          </a:p>
          <a:p>
            <a:pPr fontAlgn="base"/>
            <a:r>
              <a:rPr lang="en-US" sz="1800" dirty="0" err="1" smtClean="0"/>
              <a:t>int</a:t>
            </a:r>
            <a:r>
              <a:rPr lang="en-US" sz="1800" dirty="0" smtClean="0"/>
              <a:t> res = 5 + 4 + 3 + 2 + 1 + 0 = 15</a:t>
            </a:r>
            <a:br>
              <a:rPr lang="en-US" sz="1800" dirty="0" smtClean="0"/>
            </a:br>
            <a:r>
              <a:rPr lang="en-US" sz="1800" dirty="0" smtClean="0"/>
              <a:t>At this point, we can see that there are no function calls left. So the recursion will stop here and the final value returned by the function will be </a:t>
            </a:r>
            <a:r>
              <a:rPr lang="en-US" sz="1800" b="1" dirty="0" smtClean="0"/>
              <a:t>15 </a:t>
            </a:r>
            <a:r>
              <a:rPr lang="en-US" sz="1800" dirty="0" smtClean="0"/>
              <a:t>which is the sum of the first 5 natural numbers.</a:t>
            </a:r>
          </a:p>
          <a:p>
            <a:endParaRPr lang="en-US" sz="1800" b="1" dirty="0"/>
          </a:p>
        </p:txBody>
      </p:sp>
      <p:pic>
        <p:nvPicPr>
          <p:cNvPr id="4098" name="Picture 2"/>
          <p:cNvPicPr>
            <a:picLocks noChangeAspect="1" noChangeArrowheads="1"/>
          </p:cNvPicPr>
          <p:nvPr/>
        </p:nvPicPr>
        <p:blipFill>
          <a:blip r:embed="rId2"/>
          <a:srcRect/>
          <a:stretch>
            <a:fillRect/>
          </a:stretch>
        </p:blipFill>
        <p:spPr bwMode="auto">
          <a:xfrm>
            <a:off x="2646363" y="3505200"/>
            <a:ext cx="6497637" cy="360045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C Recursion</a:t>
            </a:r>
            <a:br>
              <a:rPr lang="en-US" b="1" dirty="0" smtClean="0"/>
            </a:br>
            <a:endParaRPr lang="en-US" dirty="0"/>
          </a:p>
        </p:txBody>
      </p:sp>
      <p:sp>
        <p:nvSpPr>
          <p:cNvPr id="3" name="Content Placeholder 2"/>
          <p:cNvSpPr>
            <a:spLocks noGrp="1"/>
          </p:cNvSpPr>
          <p:nvPr>
            <p:ph idx="1"/>
          </p:nvPr>
        </p:nvSpPr>
        <p:spPr/>
        <p:txBody>
          <a:bodyPr/>
          <a:lstStyle/>
          <a:p>
            <a:pPr fontAlgn="base"/>
            <a:r>
              <a:rPr lang="en-US" dirty="0" smtClean="0"/>
              <a:t>Recursion can effectively reduce the length of the code.</a:t>
            </a:r>
          </a:p>
          <a:p>
            <a:pPr fontAlgn="base"/>
            <a:r>
              <a:rPr lang="en-US" dirty="0" smtClean="0"/>
              <a:t>Some problems are easily solved by using recursion like the tower of Hanoi and tree traversals.</a:t>
            </a:r>
          </a:p>
          <a:p>
            <a:pPr fontAlgn="base"/>
            <a:r>
              <a:rPr lang="en-US" dirty="0" smtClean="0"/>
              <a:t>Data structures like linked lists, trees, etc. are recursive by nature so recursive methods are easier to implement for these data structures.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C Recursion</a:t>
            </a:r>
            <a:br>
              <a:rPr lang="en-US" b="1" dirty="0" smtClean="0"/>
            </a:br>
            <a:endParaRPr lang="en-US" dirty="0"/>
          </a:p>
        </p:txBody>
      </p:sp>
      <p:sp>
        <p:nvSpPr>
          <p:cNvPr id="3" name="Content Placeholder 2"/>
          <p:cNvSpPr>
            <a:spLocks noGrp="1"/>
          </p:cNvSpPr>
          <p:nvPr>
            <p:ph idx="1"/>
          </p:nvPr>
        </p:nvSpPr>
        <p:spPr/>
        <p:txBody>
          <a:bodyPr/>
          <a:lstStyle/>
          <a:p>
            <a:pPr fontAlgn="base"/>
            <a:r>
              <a:rPr lang="en-US" dirty="0" smtClean="0"/>
              <a:t>Recursive functions make our program a bit slower due to function call overhead.</a:t>
            </a:r>
          </a:p>
          <a:p>
            <a:pPr fontAlgn="base"/>
            <a:r>
              <a:rPr lang="en-US" dirty="0" smtClean="0"/>
              <a:t>Recursion functions always take extra space in the function call stack due to separate stack frames.</a:t>
            </a:r>
          </a:p>
          <a:p>
            <a:pPr fontAlgn="base"/>
            <a:r>
              <a:rPr lang="en-US" dirty="0" smtClean="0"/>
              <a:t>Recursion methods are difficult to understand and implement.</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47500" lnSpcReduction="20000"/>
          </a:bodyPr>
          <a:lstStyle/>
          <a:p>
            <a:r>
              <a:rPr lang="en-US" b="1" dirty="0" smtClean="0"/>
              <a:t>Factorial of a number – </a:t>
            </a:r>
          </a:p>
          <a:p>
            <a:pPr>
              <a:buNone/>
            </a:pPr>
            <a:r>
              <a:rPr lang="en-US" dirty="0" smtClean="0"/>
              <a:t>#include&lt;</a:t>
            </a:r>
            <a:r>
              <a:rPr lang="en-US" dirty="0" err="1" smtClean="0"/>
              <a:t>stdio.h</a:t>
            </a:r>
            <a:r>
              <a:rPr lang="en-US" dirty="0" smtClean="0"/>
              <a:t>&gt;  </a:t>
            </a:r>
          </a:p>
          <a:p>
            <a:pPr>
              <a:buNone/>
            </a:pPr>
            <a:r>
              <a:rPr lang="en-US" dirty="0" smtClean="0"/>
              <a:t>  </a:t>
            </a:r>
          </a:p>
          <a:p>
            <a:pPr>
              <a:buNone/>
            </a:pPr>
            <a:r>
              <a:rPr lang="en-US" dirty="0" err="1" smtClean="0"/>
              <a:t>int</a:t>
            </a:r>
            <a:r>
              <a:rPr lang="en-US" dirty="0" smtClean="0"/>
              <a:t> factorial(</a:t>
            </a:r>
            <a:r>
              <a:rPr lang="en-US" dirty="0" err="1" smtClean="0"/>
              <a:t>int</a:t>
            </a:r>
            <a:r>
              <a:rPr lang="en-US" dirty="0" smtClean="0"/>
              <a:t> n)  </a:t>
            </a:r>
          </a:p>
          <a:p>
            <a:pPr>
              <a:buNone/>
            </a:pPr>
            <a:r>
              <a:rPr lang="en-US" dirty="0" smtClean="0"/>
              <a:t>{  </a:t>
            </a:r>
          </a:p>
          <a:p>
            <a:pPr>
              <a:buNone/>
            </a:pPr>
            <a:r>
              <a:rPr lang="en-US" dirty="0" smtClean="0"/>
              <a:t>  if (n == 0)  </a:t>
            </a:r>
          </a:p>
          <a:p>
            <a:pPr>
              <a:buNone/>
            </a:pPr>
            <a:r>
              <a:rPr lang="en-US" dirty="0" smtClean="0"/>
              <a:t>    return 1;  </a:t>
            </a:r>
          </a:p>
          <a:p>
            <a:pPr>
              <a:buNone/>
            </a:pPr>
            <a:r>
              <a:rPr lang="en-US" dirty="0" smtClean="0"/>
              <a:t>  else  </a:t>
            </a:r>
          </a:p>
          <a:p>
            <a:pPr>
              <a:buNone/>
            </a:pPr>
            <a:r>
              <a:rPr lang="en-US" dirty="0" smtClean="0"/>
              <a:t>    return(n * factorial(n-1));  </a:t>
            </a:r>
          </a:p>
          <a:p>
            <a:pPr>
              <a:buNone/>
            </a:pPr>
            <a:r>
              <a:rPr lang="en-US" dirty="0" smtClean="0"/>
              <a:t>}  </a:t>
            </a:r>
          </a:p>
          <a:p>
            <a:pPr>
              <a:buNone/>
            </a:pPr>
            <a:r>
              <a:rPr lang="en-US" dirty="0" smtClean="0"/>
              <a:t>   </a:t>
            </a:r>
          </a:p>
          <a:p>
            <a:pPr>
              <a:buNone/>
            </a:pPr>
            <a:r>
              <a:rPr lang="en-US" dirty="0" err="1" smtClean="0"/>
              <a:t>int</a:t>
            </a:r>
            <a:r>
              <a:rPr lang="en-US" dirty="0" smtClean="0"/>
              <a:t> main()  </a:t>
            </a:r>
          </a:p>
          <a:p>
            <a:pPr>
              <a:buNone/>
            </a:pPr>
            <a:r>
              <a:rPr lang="en-US" dirty="0" smtClean="0"/>
              <a:t>{  </a:t>
            </a:r>
          </a:p>
          <a:p>
            <a:pPr>
              <a:buNone/>
            </a:pPr>
            <a:r>
              <a:rPr lang="en-US" dirty="0" smtClean="0"/>
              <a:t>  </a:t>
            </a:r>
            <a:r>
              <a:rPr lang="en-US" dirty="0" err="1" smtClean="0"/>
              <a:t>int</a:t>
            </a:r>
            <a:r>
              <a:rPr lang="en-US" dirty="0" smtClean="0"/>
              <a:t> number;  </a:t>
            </a:r>
          </a:p>
          <a:p>
            <a:pPr>
              <a:buNone/>
            </a:pPr>
            <a:r>
              <a:rPr lang="en-US" dirty="0" smtClean="0"/>
              <a:t>  </a:t>
            </a:r>
            <a:r>
              <a:rPr lang="en-US" dirty="0" err="1" smtClean="0"/>
              <a:t>int</a:t>
            </a:r>
            <a:r>
              <a:rPr lang="en-US" dirty="0" smtClean="0"/>
              <a:t> fact;  </a:t>
            </a:r>
          </a:p>
          <a:p>
            <a:pPr>
              <a:buNone/>
            </a:pPr>
            <a:r>
              <a:rPr lang="en-US" dirty="0" smtClean="0"/>
              <a:t>  </a:t>
            </a:r>
            <a:r>
              <a:rPr lang="en-US" dirty="0" err="1" smtClean="0"/>
              <a:t>printf</a:t>
            </a:r>
            <a:r>
              <a:rPr lang="en-US" dirty="0" smtClean="0"/>
              <a:t>("Enter a number: ");  </a:t>
            </a:r>
          </a:p>
          <a:p>
            <a:pPr>
              <a:buNone/>
            </a:pPr>
            <a:r>
              <a:rPr lang="en-US" dirty="0" smtClean="0"/>
              <a:t>  </a:t>
            </a:r>
            <a:r>
              <a:rPr lang="en-US" dirty="0" err="1" smtClean="0"/>
              <a:t>scanf</a:t>
            </a:r>
            <a:r>
              <a:rPr lang="en-US" dirty="0" smtClean="0"/>
              <a:t>("%d", &amp;number);   </a:t>
            </a:r>
          </a:p>
          <a:p>
            <a:pPr>
              <a:buNone/>
            </a:pPr>
            <a:r>
              <a:rPr lang="en-US" dirty="0" smtClean="0"/>
              <a:t>   </a:t>
            </a:r>
          </a:p>
          <a:p>
            <a:pPr>
              <a:buNone/>
            </a:pPr>
            <a:r>
              <a:rPr lang="en-US" dirty="0" smtClean="0"/>
              <a:t>  fact = factorial(number);  </a:t>
            </a:r>
          </a:p>
          <a:p>
            <a:pPr>
              <a:buNone/>
            </a:pPr>
            <a:r>
              <a:rPr lang="en-US" dirty="0" smtClean="0"/>
              <a:t>  </a:t>
            </a:r>
            <a:r>
              <a:rPr lang="en-US" dirty="0" err="1" smtClean="0"/>
              <a:t>printf</a:t>
            </a:r>
            <a:r>
              <a:rPr lang="en-US" dirty="0" smtClean="0"/>
              <a:t>("Factorial of %d is %d\n", number, fact);  </a:t>
            </a:r>
          </a:p>
          <a:p>
            <a:pPr>
              <a:buNone/>
            </a:pPr>
            <a:r>
              <a:rPr lang="en-US" dirty="0" smtClean="0"/>
              <a:t>  return 0;  </a:t>
            </a:r>
          </a:p>
          <a:p>
            <a:pPr>
              <a:buNone/>
            </a:pPr>
            <a:r>
              <a:rPr lang="en-US" dirty="0" smtClean="0"/>
              <a:t>}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Syntax of Functions in C</a:t>
            </a:r>
            <a:br>
              <a:rPr lang="en-US" b="1" dirty="0" smtClean="0"/>
            </a:br>
            <a:endParaRPr lang="en-US" dirty="0"/>
          </a:p>
        </p:txBody>
      </p:sp>
      <p:sp>
        <p:nvSpPr>
          <p:cNvPr id="3" name="Content Placeholder 2"/>
          <p:cNvSpPr>
            <a:spLocks noGrp="1"/>
          </p:cNvSpPr>
          <p:nvPr>
            <p:ph idx="1"/>
          </p:nvPr>
        </p:nvSpPr>
        <p:spPr/>
        <p:txBody>
          <a:bodyPr>
            <a:normAutofit/>
          </a:bodyPr>
          <a:lstStyle/>
          <a:p>
            <a:pPr fontAlgn="base"/>
            <a:r>
              <a:rPr lang="en-US" dirty="0" smtClean="0"/>
              <a:t>The syntax of function can be divided into 3 aspects:</a:t>
            </a:r>
          </a:p>
          <a:p>
            <a:pPr fontAlgn="base"/>
            <a:r>
              <a:rPr lang="en-US" b="1" dirty="0" smtClean="0"/>
              <a:t>Function Declaration</a:t>
            </a:r>
            <a:endParaRPr lang="en-US" dirty="0" smtClean="0"/>
          </a:p>
          <a:p>
            <a:pPr fontAlgn="base"/>
            <a:r>
              <a:rPr lang="en-US" b="1" dirty="0" smtClean="0"/>
              <a:t>Function Definition</a:t>
            </a:r>
            <a:endParaRPr lang="en-US" dirty="0" smtClean="0"/>
          </a:p>
          <a:p>
            <a:pPr fontAlgn="base"/>
            <a:r>
              <a:rPr lang="en-US" b="1" dirty="0" smtClean="0"/>
              <a:t>Function Calls</a:t>
            </a:r>
          </a:p>
          <a:p>
            <a:pPr fontAlgn="base"/>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47500" lnSpcReduction="20000"/>
          </a:bodyPr>
          <a:lstStyle/>
          <a:p>
            <a:r>
              <a:rPr lang="en-US" b="1" dirty="0" smtClean="0"/>
              <a:t>Write a program in C to print the Fibonacci Series using recursion</a:t>
            </a:r>
          </a:p>
          <a:p>
            <a:pPr>
              <a:buNone/>
            </a:pPr>
            <a:r>
              <a:rPr lang="en-US" dirty="0" smtClean="0"/>
              <a:t> #include&lt;</a:t>
            </a:r>
            <a:r>
              <a:rPr lang="en-US" dirty="0" err="1" smtClean="0"/>
              <a:t>stdio.h</a:t>
            </a:r>
            <a:r>
              <a:rPr lang="en-US" dirty="0" smtClean="0"/>
              <a:t>&gt;    </a:t>
            </a:r>
          </a:p>
          <a:p>
            <a:pPr>
              <a:buNone/>
            </a:pPr>
            <a:r>
              <a:rPr lang="en-US" dirty="0" smtClean="0"/>
              <a:t>void </a:t>
            </a:r>
            <a:r>
              <a:rPr lang="en-US" dirty="0" err="1" smtClean="0"/>
              <a:t>printFibonacci</a:t>
            </a:r>
            <a:r>
              <a:rPr lang="en-US" dirty="0" smtClean="0"/>
              <a:t>(</a:t>
            </a:r>
            <a:r>
              <a:rPr lang="en-US" dirty="0" err="1" smtClean="0"/>
              <a:t>int</a:t>
            </a:r>
            <a:r>
              <a:rPr lang="en-US" dirty="0" smtClean="0"/>
              <a:t> n){    </a:t>
            </a:r>
          </a:p>
          <a:p>
            <a:pPr>
              <a:buNone/>
            </a:pPr>
            <a:r>
              <a:rPr lang="en-US" dirty="0" smtClean="0"/>
              <a:t>     static </a:t>
            </a:r>
            <a:r>
              <a:rPr lang="en-US" dirty="0" err="1" smtClean="0"/>
              <a:t>int</a:t>
            </a:r>
            <a:r>
              <a:rPr lang="en-US" dirty="0" smtClean="0"/>
              <a:t> n1=0,n2=1,n3;    </a:t>
            </a:r>
          </a:p>
          <a:p>
            <a:pPr>
              <a:buNone/>
            </a:pPr>
            <a:r>
              <a:rPr lang="en-US" dirty="0" smtClean="0"/>
              <a:t>    if(n&gt;0){    </a:t>
            </a:r>
          </a:p>
          <a:p>
            <a:pPr>
              <a:buNone/>
            </a:pPr>
            <a:r>
              <a:rPr lang="en-US" dirty="0" smtClean="0"/>
              <a:t>         n3 = n1 + n2;    </a:t>
            </a:r>
          </a:p>
          <a:p>
            <a:pPr>
              <a:buNone/>
            </a:pPr>
            <a:r>
              <a:rPr lang="en-US" dirty="0" smtClean="0"/>
              <a:t>         n1 = n2;    </a:t>
            </a:r>
          </a:p>
          <a:p>
            <a:pPr>
              <a:buNone/>
            </a:pPr>
            <a:r>
              <a:rPr lang="en-US" dirty="0" smtClean="0"/>
              <a:t>         n2 = n3;    </a:t>
            </a:r>
          </a:p>
          <a:p>
            <a:pPr>
              <a:buNone/>
            </a:pPr>
            <a:r>
              <a:rPr lang="en-US" dirty="0" smtClean="0"/>
              <a:t>         </a:t>
            </a:r>
            <a:r>
              <a:rPr lang="en-US" dirty="0" err="1" smtClean="0"/>
              <a:t>printf</a:t>
            </a:r>
            <a:r>
              <a:rPr lang="en-US" dirty="0" smtClean="0"/>
              <a:t>("%d ",n3);    </a:t>
            </a:r>
          </a:p>
          <a:p>
            <a:pPr>
              <a:buNone/>
            </a:pPr>
            <a:r>
              <a:rPr lang="en-US" dirty="0" smtClean="0"/>
              <a:t>         </a:t>
            </a:r>
            <a:r>
              <a:rPr lang="en-US" dirty="0" err="1" smtClean="0"/>
              <a:t>printFibonacci</a:t>
            </a:r>
            <a:r>
              <a:rPr lang="en-US" dirty="0" smtClean="0"/>
              <a:t>(n-1);    </a:t>
            </a:r>
          </a:p>
          <a:p>
            <a:pPr>
              <a:buNone/>
            </a:pPr>
            <a:r>
              <a:rPr lang="en-US" dirty="0" smtClean="0"/>
              <a:t>    }    </a:t>
            </a:r>
          </a:p>
          <a:p>
            <a:pPr>
              <a:buNone/>
            </a:pPr>
            <a:r>
              <a:rPr lang="en-US" dirty="0" smtClean="0"/>
              <a:t>}    </a:t>
            </a:r>
          </a:p>
          <a:p>
            <a:pPr>
              <a:buNone/>
            </a:pPr>
            <a:r>
              <a:rPr lang="en-US" dirty="0" err="1" smtClean="0"/>
              <a:t>int</a:t>
            </a:r>
            <a:r>
              <a:rPr lang="en-US" dirty="0" smtClean="0"/>
              <a:t> main(){    </a:t>
            </a:r>
          </a:p>
          <a:p>
            <a:pPr>
              <a:buNone/>
            </a:pPr>
            <a:r>
              <a:rPr lang="en-US" dirty="0" smtClean="0"/>
              <a:t>    </a:t>
            </a:r>
            <a:r>
              <a:rPr lang="en-US" dirty="0" err="1" smtClean="0"/>
              <a:t>int</a:t>
            </a:r>
            <a:r>
              <a:rPr lang="en-US" dirty="0" smtClean="0"/>
              <a:t> n;    </a:t>
            </a:r>
          </a:p>
          <a:p>
            <a:pPr>
              <a:buNone/>
            </a:pPr>
            <a:r>
              <a:rPr lang="en-US" dirty="0" smtClean="0"/>
              <a:t>    </a:t>
            </a:r>
            <a:r>
              <a:rPr lang="en-US" dirty="0" err="1" smtClean="0"/>
              <a:t>printf</a:t>
            </a:r>
            <a:r>
              <a:rPr lang="en-US" dirty="0" smtClean="0"/>
              <a:t>("Enter the number of elements: ");    </a:t>
            </a:r>
          </a:p>
          <a:p>
            <a:pPr>
              <a:buNone/>
            </a:pPr>
            <a:r>
              <a:rPr lang="en-US" dirty="0" smtClean="0"/>
              <a:t>    </a:t>
            </a:r>
            <a:r>
              <a:rPr lang="en-US" dirty="0" err="1" smtClean="0"/>
              <a:t>scanf</a:t>
            </a:r>
            <a:r>
              <a:rPr lang="en-US" dirty="0" smtClean="0"/>
              <a:t>("%</a:t>
            </a:r>
            <a:r>
              <a:rPr lang="en-US" dirty="0" err="1" smtClean="0"/>
              <a:t>d",&amp;n</a:t>
            </a:r>
            <a:r>
              <a:rPr lang="en-US" dirty="0" smtClean="0"/>
              <a:t>);    </a:t>
            </a:r>
          </a:p>
          <a:p>
            <a:pPr>
              <a:buNone/>
            </a:pPr>
            <a:r>
              <a:rPr lang="en-US" dirty="0" smtClean="0"/>
              <a:t>    </a:t>
            </a:r>
            <a:r>
              <a:rPr lang="en-US" dirty="0" err="1" smtClean="0"/>
              <a:t>printf</a:t>
            </a:r>
            <a:r>
              <a:rPr lang="en-US" dirty="0" smtClean="0"/>
              <a:t>("Fibonacci Series: ");    </a:t>
            </a:r>
          </a:p>
          <a:p>
            <a:pPr>
              <a:buNone/>
            </a:pPr>
            <a:r>
              <a:rPr lang="en-US" dirty="0" smtClean="0"/>
              <a:t>    </a:t>
            </a:r>
            <a:r>
              <a:rPr lang="en-US" dirty="0" err="1" smtClean="0"/>
              <a:t>printf</a:t>
            </a:r>
            <a:r>
              <a:rPr lang="en-US" dirty="0" smtClean="0"/>
              <a:t>("%d %d ",0,1);    </a:t>
            </a:r>
          </a:p>
          <a:p>
            <a:pPr>
              <a:buNone/>
            </a:pPr>
            <a:r>
              <a:rPr lang="en-US" dirty="0" smtClean="0"/>
              <a:t>    </a:t>
            </a:r>
            <a:r>
              <a:rPr lang="en-US" dirty="0" err="1" smtClean="0"/>
              <a:t>printFibonacci</a:t>
            </a:r>
            <a:r>
              <a:rPr lang="en-US" dirty="0" smtClean="0"/>
              <a:t>(n-2);//n-2 because 2 numbers are already printed    </a:t>
            </a:r>
          </a:p>
          <a:p>
            <a:pPr>
              <a:buNone/>
            </a:pPr>
            <a:r>
              <a:rPr lang="en-US" dirty="0" smtClean="0"/>
              <a:t>  return 0;  </a:t>
            </a:r>
          </a:p>
          <a:p>
            <a:pPr>
              <a:buNone/>
            </a:pPr>
            <a:r>
              <a:rPr lang="en-US" dirty="0" smtClean="0"/>
              <a:t> }    </a:t>
            </a:r>
          </a:p>
          <a:p>
            <a:endParaRPr 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32500" lnSpcReduction="20000"/>
          </a:bodyPr>
          <a:lstStyle/>
          <a:p>
            <a:r>
              <a:rPr lang="en-US" b="1" dirty="0" smtClean="0"/>
              <a:t>Write a program in C to count the digits of a given number using recursion.</a:t>
            </a:r>
          </a:p>
          <a:p>
            <a:pPr>
              <a:buNone/>
            </a:pPr>
            <a:r>
              <a:rPr lang="en-US" dirty="0" smtClean="0"/>
              <a:t>#include &lt;</a:t>
            </a:r>
            <a:r>
              <a:rPr lang="en-US" dirty="0" err="1" smtClean="0"/>
              <a:t>stdio.h</a:t>
            </a:r>
            <a:r>
              <a:rPr lang="en-US" dirty="0" smtClean="0"/>
              <a:t>&gt;</a:t>
            </a:r>
          </a:p>
          <a:p>
            <a:pPr>
              <a:buNone/>
            </a:pPr>
            <a:r>
              <a:rPr lang="en-US" dirty="0" smtClean="0"/>
              <a:t> </a:t>
            </a:r>
          </a:p>
          <a:p>
            <a:pPr>
              <a:buNone/>
            </a:pPr>
            <a:r>
              <a:rPr lang="en-US" dirty="0" smtClean="0"/>
              <a:t>//function to count digits</a:t>
            </a:r>
          </a:p>
          <a:p>
            <a:pPr>
              <a:buNone/>
            </a:pPr>
            <a:r>
              <a:rPr lang="en-US" dirty="0" err="1" smtClean="0"/>
              <a:t>int</a:t>
            </a:r>
            <a:r>
              <a:rPr lang="en-US" dirty="0" smtClean="0"/>
              <a:t> </a:t>
            </a:r>
            <a:r>
              <a:rPr lang="en-US" dirty="0" err="1" smtClean="0"/>
              <a:t>countDigits</a:t>
            </a:r>
            <a:r>
              <a:rPr lang="en-US" dirty="0" smtClean="0"/>
              <a:t>(</a:t>
            </a:r>
            <a:r>
              <a:rPr lang="en-US" dirty="0" err="1" smtClean="0"/>
              <a:t>int</a:t>
            </a:r>
            <a:r>
              <a:rPr lang="en-US" dirty="0" smtClean="0"/>
              <a:t> num)</a:t>
            </a:r>
          </a:p>
          <a:p>
            <a:pPr>
              <a:buNone/>
            </a:pPr>
            <a:r>
              <a:rPr lang="en-US" dirty="0" smtClean="0"/>
              <a:t>{</a:t>
            </a:r>
          </a:p>
          <a:p>
            <a:pPr>
              <a:buNone/>
            </a:pPr>
            <a:r>
              <a:rPr lang="en-US" dirty="0" smtClean="0"/>
              <a:t>    static </a:t>
            </a:r>
            <a:r>
              <a:rPr lang="en-US" dirty="0" err="1" smtClean="0"/>
              <a:t>int</a:t>
            </a:r>
            <a:r>
              <a:rPr lang="en-US" dirty="0" smtClean="0"/>
              <a:t> count=0;</a:t>
            </a:r>
          </a:p>
          <a:p>
            <a:pPr>
              <a:buNone/>
            </a:pPr>
            <a:r>
              <a:rPr lang="en-US" dirty="0" smtClean="0"/>
              <a:t>     </a:t>
            </a:r>
          </a:p>
          <a:p>
            <a:pPr>
              <a:buNone/>
            </a:pPr>
            <a:r>
              <a:rPr lang="en-US" dirty="0" smtClean="0"/>
              <a:t>    if(num&gt;0)</a:t>
            </a:r>
          </a:p>
          <a:p>
            <a:pPr>
              <a:buNone/>
            </a:pPr>
            <a:r>
              <a:rPr lang="en-US" dirty="0" smtClean="0"/>
              <a:t>    {</a:t>
            </a:r>
          </a:p>
          <a:p>
            <a:pPr>
              <a:buNone/>
            </a:pPr>
            <a:r>
              <a:rPr lang="en-US" dirty="0" smtClean="0"/>
              <a:t>        count++;</a:t>
            </a:r>
          </a:p>
          <a:p>
            <a:pPr>
              <a:buNone/>
            </a:pPr>
            <a:r>
              <a:rPr lang="en-US" dirty="0" smtClean="0"/>
              <a:t>        </a:t>
            </a:r>
            <a:r>
              <a:rPr lang="en-US" dirty="0" err="1" smtClean="0"/>
              <a:t>countDigits</a:t>
            </a:r>
            <a:r>
              <a:rPr lang="en-US" dirty="0" smtClean="0"/>
              <a:t>(num/10);</a:t>
            </a:r>
          </a:p>
          <a:p>
            <a:pPr>
              <a:buNone/>
            </a:pPr>
            <a:r>
              <a:rPr lang="en-US" dirty="0" smtClean="0"/>
              <a:t>    }</a:t>
            </a:r>
          </a:p>
          <a:p>
            <a:pPr>
              <a:buNone/>
            </a:pPr>
            <a:r>
              <a:rPr lang="en-US" dirty="0" smtClean="0"/>
              <a:t>    else</a:t>
            </a:r>
          </a:p>
          <a:p>
            <a:pPr>
              <a:buNone/>
            </a:pPr>
            <a:r>
              <a:rPr lang="en-US" dirty="0" smtClean="0"/>
              <a:t>    {</a:t>
            </a:r>
          </a:p>
          <a:p>
            <a:pPr>
              <a:buNone/>
            </a:pPr>
            <a:r>
              <a:rPr lang="en-US" dirty="0" smtClean="0"/>
              <a:t>        return count;</a:t>
            </a:r>
          </a:p>
          <a:p>
            <a:pPr>
              <a:buNone/>
            </a:pPr>
            <a:r>
              <a:rPr lang="en-US" dirty="0" smtClean="0"/>
              <a:t>    }</a:t>
            </a:r>
          </a:p>
          <a:p>
            <a:pPr>
              <a:buNone/>
            </a:pPr>
            <a:r>
              <a:rPr lang="en-US" dirty="0" smtClean="0"/>
              <a:t>}</a:t>
            </a:r>
          </a:p>
          <a:p>
            <a:pPr>
              <a:buNone/>
            </a:pPr>
            <a:r>
              <a:rPr lang="en-US" dirty="0" err="1" smtClean="0"/>
              <a:t>int</a:t>
            </a:r>
            <a:r>
              <a:rPr lang="en-US" dirty="0" smtClean="0"/>
              <a:t> main()</a:t>
            </a:r>
          </a:p>
          <a:p>
            <a:pPr>
              <a:buNone/>
            </a:pPr>
            <a:r>
              <a:rPr lang="en-US" dirty="0" smtClean="0"/>
              <a:t>{</a:t>
            </a:r>
          </a:p>
          <a:p>
            <a:pPr>
              <a:buNone/>
            </a:pPr>
            <a:r>
              <a:rPr lang="en-US" dirty="0" smtClean="0"/>
              <a:t>    </a:t>
            </a:r>
            <a:r>
              <a:rPr lang="en-US" dirty="0" err="1" smtClean="0"/>
              <a:t>int</a:t>
            </a:r>
            <a:r>
              <a:rPr lang="en-US" dirty="0" smtClean="0"/>
              <a:t> number;</a:t>
            </a:r>
          </a:p>
          <a:p>
            <a:pPr>
              <a:buNone/>
            </a:pPr>
            <a:r>
              <a:rPr lang="en-US" dirty="0" smtClean="0"/>
              <a:t>    </a:t>
            </a:r>
            <a:r>
              <a:rPr lang="en-US" dirty="0" err="1" smtClean="0"/>
              <a:t>int</a:t>
            </a:r>
            <a:r>
              <a:rPr lang="en-US" dirty="0" smtClean="0"/>
              <a:t> count;</a:t>
            </a:r>
          </a:p>
          <a:p>
            <a:pPr>
              <a:buNone/>
            </a:pPr>
            <a:r>
              <a:rPr lang="en-US" dirty="0" smtClean="0"/>
              <a:t>     </a:t>
            </a:r>
          </a:p>
          <a:p>
            <a:pPr>
              <a:buNone/>
            </a:pPr>
            <a:r>
              <a:rPr lang="en-US" dirty="0" smtClean="0"/>
              <a:t>    </a:t>
            </a:r>
            <a:r>
              <a:rPr lang="en-US" dirty="0" err="1" smtClean="0"/>
              <a:t>printf</a:t>
            </a:r>
            <a:r>
              <a:rPr lang="en-US" dirty="0" smtClean="0"/>
              <a:t>("Enter a positive integer number: ");</a:t>
            </a:r>
          </a:p>
          <a:p>
            <a:pPr>
              <a:buNone/>
            </a:pPr>
            <a:r>
              <a:rPr lang="en-US" dirty="0" smtClean="0"/>
              <a:t>    </a:t>
            </a:r>
            <a:r>
              <a:rPr lang="en-US" dirty="0" err="1" smtClean="0"/>
              <a:t>scanf</a:t>
            </a:r>
            <a:r>
              <a:rPr lang="en-US" dirty="0" smtClean="0"/>
              <a:t>("%</a:t>
            </a:r>
            <a:r>
              <a:rPr lang="en-US" dirty="0" err="1" smtClean="0"/>
              <a:t>d",&amp;number</a:t>
            </a:r>
            <a:r>
              <a:rPr lang="en-US" dirty="0" smtClean="0"/>
              <a:t>);</a:t>
            </a:r>
          </a:p>
          <a:p>
            <a:pPr>
              <a:buNone/>
            </a:pPr>
            <a:r>
              <a:rPr lang="en-US" dirty="0" smtClean="0"/>
              <a:t>     </a:t>
            </a:r>
          </a:p>
          <a:p>
            <a:pPr>
              <a:buNone/>
            </a:pPr>
            <a:r>
              <a:rPr lang="en-US" dirty="0" smtClean="0"/>
              <a:t>    count=</a:t>
            </a:r>
            <a:r>
              <a:rPr lang="en-US" dirty="0" err="1" smtClean="0"/>
              <a:t>countDigits</a:t>
            </a:r>
            <a:r>
              <a:rPr lang="en-US" dirty="0" smtClean="0"/>
              <a:t>(number);</a:t>
            </a:r>
          </a:p>
          <a:p>
            <a:pPr>
              <a:buNone/>
            </a:pPr>
            <a:r>
              <a:rPr lang="en-US" dirty="0" smtClean="0"/>
              <a:t>     </a:t>
            </a:r>
          </a:p>
          <a:p>
            <a:pPr>
              <a:buNone/>
            </a:pPr>
            <a:r>
              <a:rPr lang="en-US" dirty="0" smtClean="0"/>
              <a:t>    </a:t>
            </a:r>
            <a:r>
              <a:rPr lang="en-US" dirty="0" err="1" smtClean="0"/>
              <a:t>printf</a:t>
            </a:r>
            <a:r>
              <a:rPr lang="en-US" dirty="0" smtClean="0"/>
              <a:t>("Total digits in number %d is: %d\</a:t>
            </a:r>
            <a:r>
              <a:rPr lang="en-US" dirty="0" err="1" smtClean="0"/>
              <a:t>n",number,count</a:t>
            </a:r>
            <a:r>
              <a:rPr lang="en-US" dirty="0" smtClean="0"/>
              <a:t>);</a:t>
            </a:r>
          </a:p>
          <a:p>
            <a:pPr>
              <a:buNone/>
            </a:pPr>
            <a:r>
              <a:rPr lang="en-US" dirty="0" smtClean="0"/>
              <a:t>     </a:t>
            </a:r>
          </a:p>
          <a:p>
            <a:pPr>
              <a:buNone/>
            </a:pPr>
            <a:r>
              <a:rPr lang="en-US" dirty="0" smtClean="0"/>
              <a:t>    return 0;</a:t>
            </a:r>
          </a:p>
          <a:p>
            <a:pPr>
              <a:buNone/>
            </a:pPr>
            <a:r>
              <a:rPr lang="en-US" dirty="0" smtClean="0"/>
              <a:t>}</a:t>
            </a:r>
          </a:p>
          <a:p>
            <a:pPr>
              <a:buNone/>
            </a:pPr>
            <a:endParaRPr lang="en-US"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Classes in C</a:t>
            </a:r>
            <a:br>
              <a:rPr lang="en-US" dirty="0" smtClean="0"/>
            </a:br>
            <a:endParaRPr lang="en-US" dirty="0"/>
          </a:p>
        </p:txBody>
      </p:sp>
      <p:sp>
        <p:nvSpPr>
          <p:cNvPr id="3" name="Content Placeholder 2"/>
          <p:cNvSpPr>
            <a:spLocks noGrp="1"/>
          </p:cNvSpPr>
          <p:nvPr>
            <p:ph idx="1"/>
          </p:nvPr>
        </p:nvSpPr>
        <p:spPr/>
        <p:txBody>
          <a:bodyPr/>
          <a:lstStyle/>
          <a:p>
            <a:pPr fontAlgn="base"/>
            <a:r>
              <a:rPr lang="en-US" dirty="0" smtClean="0"/>
              <a:t>C Storage Classes are used to describe the features of a variable/function. These features basically include the scope, visibility, and lifetime which help us to trace the existence of a particular variable during the runtime of a program.</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dirty="0" smtClean="0"/>
              <a:t>C language uses 4 storage classes</a:t>
            </a:r>
            <a:r>
              <a:rPr lang="en-US" dirty="0" smtClean="0"/>
              <a:t>, namely:</a:t>
            </a:r>
          </a:p>
          <a:p>
            <a:endParaRPr lang="en-US" b="1" dirty="0"/>
          </a:p>
        </p:txBody>
      </p:sp>
      <p:pic>
        <p:nvPicPr>
          <p:cNvPr id="5122" name="Picture 2"/>
          <p:cNvPicPr>
            <a:picLocks noChangeAspect="1" noChangeArrowheads="1"/>
          </p:cNvPicPr>
          <p:nvPr/>
        </p:nvPicPr>
        <p:blipFill>
          <a:blip r:embed="rId2"/>
          <a:srcRect/>
          <a:stretch>
            <a:fillRect/>
          </a:stretch>
        </p:blipFill>
        <p:spPr bwMode="auto">
          <a:xfrm>
            <a:off x="990600" y="1524000"/>
            <a:ext cx="6629399" cy="3733799"/>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fontAlgn="base"/>
            <a:r>
              <a:rPr lang="en-US" b="1" dirty="0" smtClean="0"/>
              <a:t>1. auto</a:t>
            </a:r>
          </a:p>
          <a:p>
            <a:r>
              <a:rPr lang="en-US" dirty="0" smtClean="0"/>
              <a:t>Automatic variables are allocated memory automatically at runtime.</a:t>
            </a:r>
          </a:p>
          <a:p>
            <a:r>
              <a:rPr lang="en-US" dirty="0" smtClean="0"/>
              <a:t>The scope of the automatic variables is limited to the block in which they are defined.</a:t>
            </a:r>
          </a:p>
          <a:p>
            <a:r>
              <a:rPr lang="en-US" dirty="0" smtClean="0"/>
              <a:t>The automatic variables are initialized to garbage by default.</a:t>
            </a:r>
          </a:p>
          <a:p>
            <a:r>
              <a:rPr lang="en-US" dirty="0" smtClean="0"/>
              <a:t>The memory assigned to automatic variables gets freed upon exiting from the block.</a:t>
            </a:r>
          </a:p>
          <a:p>
            <a:r>
              <a:rPr lang="en-US" dirty="0" smtClean="0"/>
              <a:t>The keyword used for defining automatic variables is auto.</a:t>
            </a:r>
          </a:p>
          <a:p>
            <a:r>
              <a:rPr lang="en-US" dirty="0" smtClean="0"/>
              <a:t>Every local variable is automatic in C by default.</a:t>
            </a:r>
          </a:p>
          <a:p>
            <a:pPr fontAlgn="base"/>
            <a:r>
              <a:rPr lang="en-US" dirty="0" smtClean="0"/>
              <a:t>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smtClean="0"/>
              <a:t>Example 1 – </a:t>
            </a:r>
          </a:p>
          <a:p>
            <a:pPr>
              <a:buNone/>
            </a:pPr>
            <a:r>
              <a:rPr lang="en-US" dirty="0" smtClean="0"/>
              <a:t>#include &lt;</a:t>
            </a:r>
            <a:r>
              <a:rPr lang="en-US" dirty="0" err="1" smtClean="0"/>
              <a:t>stdio.h</a:t>
            </a:r>
            <a:r>
              <a:rPr lang="en-US" dirty="0" smtClean="0"/>
              <a:t>&gt;  </a:t>
            </a:r>
          </a:p>
          <a:p>
            <a:pPr>
              <a:buNone/>
            </a:pPr>
            <a:r>
              <a:rPr lang="en-US" dirty="0" err="1" smtClean="0"/>
              <a:t>int</a:t>
            </a:r>
            <a:r>
              <a:rPr lang="en-US" dirty="0" smtClean="0"/>
              <a:t> main()  </a:t>
            </a:r>
          </a:p>
          <a:p>
            <a:pPr>
              <a:buNone/>
            </a:pPr>
            <a:r>
              <a:rPr lang="en-US" dirty="0" smtClean="0"/>
              <a:t>{  </a:t>
            </a:r>
          </a:p>
          <a:p>
            <a:pPr>
              <a:buNone/>
            </a:pPr>
            <a:r>
              <a:rPr lang="en-US" dirty="0" smtClean="0"/>
              <a:t>auto </a:t>
            </a:r>
            <a:r>
              <a:rPr lang="en-US" dirty="0" err="1" smtClean="0"/>
              <a:t>int</a:t>
            </a:r>
            <a:r>
              <a:rPr lang="en-US" dirty="0" smtClean="0"/>
              <a:t> a;  </a:t>
            </a:r>
          </a:p>
          <a:p>
            <a:pPr>
              <a:buNone/>
            </a:pPr>
            <a:r>
              <a:rPr lang="en-US" dirty="0" smtClean="0"/>
              <a:t>auto char b;  </a:t>
            </a:r>
          </a:p>
          <a:p>
            <a:pPr>
              <a:buNone/>
            </a:pPr>
            <a:r>
              <a:rPr lang="en-US" dirty="0" smtClean="0"/>
              <a:t>auto float c;   //by default auto </a:t>
            </a:r>
          </a:p>
          <a:p>
            <a:pPr>
              <a:buNone/>
            </a:pPr>
            <a:r>
              <a:rPr lang="en-US" dirty="0" err="1" smtClean="0"/>
              <a:t>printf</a:t>
            </a:r>
            <a:r>
              <a:rPr lang="en-US" dirty="0" smtClean="0"/>
              <a:t>("%d %c %</a:t>
            </a:r>
            <a:r>
              <a:rPr lang="en-US" dirty="0" err="1" smtClean="0"/>
              <a:t>f",a,b,c</a:t>
            </a:r>
            <a:r>
              <a:rPr lang="en-US" dirty="0" smtClean="0"/>
              <a:t>); // printing initial default value of automatic variables a, b, and c.   </a:t>
            </a:r>
          </a:p>
          <a:p>
            <a:pPr>
              <a:buNone/>
            </a:pPr>
            <a:r>
              <a:rPr lang="en-US" dirty="0" smtClean="0"/>
              <a:t>return 0;  </a:t>
            </a:r>
          </a:p>
          <a:p>
            <a:pPr>
              <a:buNone/>
            </a:pPr>
            <a:r>
              <a:rPr lang="en-US" dirty="0" smtClean="0"/>
              <a:t>}  </a:t>
            </a:r>
          </a:p>
          <a:p>
            <a:r>
              <a:rPr lang="en-US" dirty="0" smtClean="0"/>
              <a:t>Output - 12981640  0.000000</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r>
              <a:rPr lang="en-US" dirty="0" smtClean="0"/>
              <a:t>Example 2 – </a:t>
            </a:r>
          </a:p>
          <a:p>
            <a:pPr>
              <a:buNone/>
            </a:pPr>
            <a:r>
              <a:rPr lang="en-US" dirty="0" smtClean="0"/>
              <a:t>#include &lt;</a:t>
            </a:r>
            <a:r>
              <a:rPr lang="en-US" dirty="0" err="1" smtClean="0"/>
              <a:t>stdio.h</a:t>
            </a:r>
            <a:r>
              <a:rPr lang="en-US" dirty="0" smtClean="0"/>
              <a:t>&gt;  </a:t>
            </a:r>
          </a:p>
          <a:p>
            <a:pPr>
              <a:buNone/>
            </a:pPr>
            <a:r>
              <a:rPr lang="en-US" dirty="0" err="1" smtClean="0"/>
              <a:t>int</a:t>
            </a:r>
            <a:r>
              <a:rPr lang="en-US" dirty="0" smtClean="0"/>
              <a:t> main()  </a:t>
            </a:r>
          </a:p>
          <a:p>
            <a:pPr>
              <a:buNone/>
            </a:pPr>
            <a:r>
              <a:rPr lang="en-US" dirty="0" smtClean="0"/>
              <a:t>{  </a:t>
            </a:r>
          </a:p>
          <a:p>
            <a:pPr>
              <a:buNone/>
            </a:pPr>
            <a:r>
              <a:rPr lang="en-US" dirty="0" smtClean="0"/>
              <a:t>{</a:t>
            </a:r>
          </a:p>
          <a:p>
            <a:pPr>
              <a:buNone/>
            </a:pPr>
            <a:r>
              <a:rPr lang="en-US" dirty="0" smtClean="0"/>
              <a:t>auto </a:t>
            </a:r>
            <a:r>
              <a:rPr lang="en-US" dirty="0" err="1" smtClean="0"/>
              <a:t>int</a:t>
            </a:r>
            <a:r>
              <a:rPr lang="en-US" dirty="0" smtClean="0"/>
              <a:t> a = 10; </a:t>
            </a:r>
          </a:p>
          <a:p>
            <a:pPr>
              <a:buNone/>
            </a:pPr>
            <a:r>
              <a:rPr lang="en-US" dirty="0" err="1" smtClean="0"/>
              <a:t>printf</a:t>
            </a:r>
            <a:r>
              <a:rPr lang="en-US" dirty="0" smtClean="0"/>
              <a:t>("value of a  = %d", a);   // 10</a:t>
            </a:r>
          </a:p>
          <a:p>
            <a:pPr>
              <a:buNone/>
            </a:pPr>
            <a:r>
              <a:rPr lang="en-US" dirty="0" smtClean="0"/>
              <a:t>}</a:t>
            </a:r>
          </a:p>
          <a:p>
            <a:pPr>
              <a:buNone/>
            </a:pPr>
            <a:r>
              <a:rPr lang="en-US" dirty="0" smtClean="0"/>
              <a:t/>
            </a:r>
            <a:br>
              <a:rPr lang="en-US" dirty="0" smtClean="0"/>
            </a:br>
            <a:r>
              <a:rPr lang="en-US" dirty="0" smtClean="0"/>
              <a:t>auto </a:t>
            </a:r>
            <a:r>
              <a:rPr lang="en-US" dirty="0" err="1" smtClean="0"/>
              <a:t>int</a:t>
            </a:r>
            <a:r>
              <a:rPr lang="en-US" dirty="0" smtClean="0"/>
              <a:t> a = 20;</a:t>
            </a:r>
          </a:p>
          <a:p>
            <a:pPr>
              <a:buNone/>
            </a:pPr>
            <a:r>
              <a:rPr lang="en-US" dirty="0" smtClean="0"/>
              <a:t/>
            </a:r>
            <a:br>
              <a:rPr lang="en-US" dirty="0" smtClean="0"/>
            </a:br>
            <a:r>
              <a:rPr lang="en-US" dirty="0" err="1" smtClean="0"/>
              <a:t>printf</a:t>
            </a:r>
            <a:r>
              <a:rPr lang="en-US" dirty="0" smtClean="0"/>
              <a:t>("value of a  = %d", a); // 20</a:t>
            </a:r>
          </a:p>
          <a:p>
            <a:pPr>
              <a:buNone/>
            </a:pPr>
            <a:r>
              <a:rPr lang="en-US" dirty="0" smtClean="0"/>
              <a:t/>
            </a:r>
            <a:br>
              <a:rPr lang="en-US" dirty="0" smtClean="0"/>
            </a:br>
            <a:r>
              <a:rPr lang="en-US" dirty="0" smtClean="0"/>
              <a:t>return 0;  </a:t>
            </a:r>
          </a:p>
          <a:p>
            <a:pPr>
              <a:buNone/>
            </a:pPr>
            <a:r>
              <a:rPr lang="en-US" dirty="0" smtClean="0"/>
              <a:t>}  </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b="1" dirty="0" smtClean="0"/>
              <a:t>Static</a:t>
            </a:r>
          </a:p>
          <a:p>
            <a:r>
              <a:rPr lang="en-US" dirty="0" smtClean="0"/>
              <a:t>The variables defined as static </a:t>
            </a:r>
            <a:r>
              <a:rPr lang="en-US" dirty="0" err="1" smtClean="0"/>
              <a:t>specifier</a:t>
            </a:r>
            <a:r>
              <a:rPr lang="en-US" dirty="0" smtClean="0"/>
              <a:t> can hold their value between the multiple function calls.</a:t>
            </a:r>
          </a:p>
          <a:p>
            <a:r>
              <a:rPr lang="en-US" dirty="0" smtClean="0"/>
              <a:t>Static local variables are visible only to the function or the block in which they are defined.</a:t>
            </a:r>
          </a:p>
          <a:p>
            <a:r>
              <a:rPr lang="en-US" dirty="0" smtClean="0"/>
              <a:t>A same static variable can be declared many times but can be assigned at only one time.</a:t>
            </a:r>
          </a:p>
          <a:p>
            <a:r>
              <a:rPr lang="en-US" dirty="0" smtClean="0"/>
              <a:t>Default initial value of the static integral variable is 0 otherwise null.</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smtClean="0"/>
              <a:t>Example 1- </a:t>
            </a:r>
          </a:p>
          <a:p>
            <a:pPr>
              <a:buNone/>
            </a:pPr>
            <a:r>
              <a:rPr lang="en-US" dirty="0" smtClean="0"/>
              <a:t>#include &lt;</a:t>
            </a:r>
            <a:r>
              <a:rPr lang="en-US" dirty="0" err="1" smtClean="0"/>
              <a:t>stdio.h</a:t>
            </a:r>
            <a:r>
              <a:rPr lang="en-US" dirty="0" smtClean="0"/>
              <a:t>&gt;  </a:t>
            </a:r>
          </a:p>
          <a:p>
            <a:pPr>
              <a:buNone/>
            </a:pPr>
            <a:r>
              <a:rPr lang="en-US" dirty="0" err="1" smtClean="0"/>
              <a:t>int</a:t>
            </a:r>
            <a:r>
              <a:rPr lang="en-US" dirty="0" smtClean="0"/>
              <a:t> main()  </a:t>
            </a:r>
          </a:p>
          <a:p>
            <a:pPr>
              <a:buNone/>
            </a:pPr>
            <a:r>
              <a:rPr lang="en-US" dirty="0" smtClean="0"/>
              <a:t>{  </a:t>
            </a:r>
          </a:p>
          <a:p>
            <a:pPr>
              <a:buNone/>
            </a:pPr>
            <a:r>
              <a:rPr lang="en-US" dirty="0" smtClean="0"/>
              <a:t> static </a:t>
            </a:r>
            <a:r>
              <a:rPr lang="en-US" dirty="0" err="1" smtClean="0"/>
              <a:t>int</a:t>
            </a:r>
            <a:r>
              <a:rPr lang="en-US" dirty="0" smtClean="0"/>
              <a:t> a;</a:t>
            </a:r>
          </a:p>
          <a:p>
            <a:pPr>
              <a:buNone/>
            </a:pPr>
            <a:r>
              <a:rPr lang="en-US" dirty="0" smtClean="0"/>
              <a:t> static char b;</a:t>
            </a:r>
          </a:p>
          <a:p>
            <a:pPr>
              <a:buNone/>
            </a:pPr>
            <a:r>
              <a:rPr lang="en-US" dirty="0" smtClean="0"/>
              <a:t> static float c;</a:t>
            </a:r>
          </a:p>
          <a:p>
            <a:pPr>
              <a:buNone/>
            </a:pPr>
            <a:r>
              <a:rPr lang="en-US" dirty="0" smtClean="0"/>
              <a:t>  </a:t>
            </a:r>
            <a:r>
              <a:rPr lang="en-US" dirty="0" err="1" smtClean="0"/>
              <a:t>printf</a:t>
            </a:r>
            <a:r>
              <a:rPr lang="en-US" dirty="0" smtClean="0"/>
              <a:t>("a = %d, b = %c, d = %f", a, b, c);</a:t>
            </a:r>
          </a:p>
          <a:p>
            <a:pPr>
              <a:buNone/>
            </a:pPr>
            <a:r>
              <a:rPr lang="en-US" dirty="0" smtClean="0"/>
              <a:t>return 0;  </a:t>
            </a:r>
          </a:p>
          <a:p>
            <a:pPr>
              <a:buNone/>
            </a:pPr>
            <a:r>
              <a:rPr lang="en-US" dirty="0" smtClean="0"/>
              <a:t>}  </a:t>
            </a:r>
          </a:p>
          <a:p>
            <a:pPr>
              <a:buNone/>
            </a:pPr>
            <a:r>
              <a:rPr lang="en-US" dirty="0" smtClean="0"/>
              <a:t>Output -- </a:t>
            </a:r>
            <a:r>
              <a:rPr lang="pt-BR" dirty="0" smtClean="0"/>
              <a:t>a = 0, b = , d = 0.000000</a:t>
            </a:r>
            <a:endParaRPr lang="en-US" dirty="0" smtClean="0"/>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32500" lnSpcReduction="20000"/>
          </a:bodyPr>
          <a:lstStyle/>
          <a:p>
            <a:r>
              <a:rPr lang="en-US" dirty="0" smtClean="0"/>
              <a:t>Example2 - </a:t>
            </a:r>
            <a:r>
              <a:rPr lang="en-US" b="1" dirty="0" smtClean="0"/>
              <a:t>Write a program in C to count the digits of a given number using recursion.</a:t>
            </a:r>
          </a:p>
          <a:p>
            <a:pPr>
              <a:buNone/>
            </a:pPr>
            <a:r>
              <a:rPr lang="en-US" dirty="0" smtClean="0"/>
              <a:t>#include &lt;</a:t>
            </a:r>
            <a:r>
              <a:rPr lang="en-US" dirty="0" err="1" smtClean="0"/>
              <a:t>stdio.h</a:t>
            </a:r>
            <a:r>
              <a:rPr lang="en-US" dirty="0" smtClean="0"/>
              <a:t>&gt;</a:t>
            </a:r>
          </a:p>
          <a:p>
            <a:pPr>
              <a:buNone/>
            </a:pPr>
            <a:r>
              <a:rPr lang="en-US" dirty="0" smtClean="0"/>
              <a:t> </a:t>
            </a:r>
          </a:p>
          <a:p>
            <a:pPr>
              <a:buNone/>
            </a:pPr>
            <a:r>
              <a:rPr lang="en-US" dirty="0" smtClean="0"/>
              <a:t>//function to count digits</a:t>
            </a:r>
          </a:p>
          <a:p>
            <a:pPr>
              <a:buNone/>
            </a:pPr>
            <a:r>
              <a:rPr lang="en-US" dirty="0" err="1" smtClean="0"/>
              <a:t>int</a:t>
            </a:r>
            <a:r>
              <a:rPr lang="en-US" dirty="0" smtClean="0"/>
              <a:t> </a:t>
            </a:r>
            <a:r>
              <a:rPr lang="en-US" dirty="0" err="1" smtClean="0"/>
              <a:t>countDigits</a:t>
            </a:r>
            <a:r>
              <a:rPr lang="en-US" dirty="0" smtClean="0"/>
              <a:t>(</a:t>
            </a:r>
            <a:r>
              <a:rPr lang="en-US" dirty="0" err="1" smtClean="0"/>
              <a:t>int</a:t>
            </a:r>
            <a:r>
              <a:rPr lang="en-US" dirty="0" smtClean="0"/>
              <a:t> num)</a:t>
            </a:r>
          </a:p>
          <a:p>
            <a:pPr>
              <a:buNone/>
            </a:pPr>
            <a:r>
              <a:rPr lang="en-US" dirty="0" smtClean="0"/>
              <a:t>{</a:t>
            </a:r>
          </a:p>
          <a:p>
            <a:pPr>
              <a:buNone/>
            </a:pPr>
            <a:r>
              <a:rPr lang="en-US" dirty="0" smtClean="0"/>
              <a:t>    static </a:t>
            </a:r>
            <a:r>
              <a:rPr lang="en-US" dirty="0" err="1" smtClean="0"/>
              <a:t>int</a:t>
            </a:r>
            <a:r>
              <a:rPr lang="en-US" dirty="0" smtClean="0"/>
              <a:t> count=0;</a:t>
            </a:r>
          </a:p>
          <a:p>
            <a:pPr>
              <a:buNone/>
            </a:pPr>
            <a:r>
              <a:rPr lang="en-US" dirty="0" smtClean="0"/>
              <a:t>     </a:t>
            </a:r>
          </a:p>
          <a:p>
            <a:pPr>
              <a:buNone/>
            </a:pPr>
            <a:r>
              <a:rPr lang="en-US" dirty="0" smtClean="0"/>
              <a:t>    if(num&gt;0)</a:t>
            </a:r>
          </a:p>
          <a:p>
            <a:pPr>
              <a:buNone/>
            </a:pPr>
            <a:r>
              <a:rPr lang="en-US" dirty="0" smtClean="0"/>
              <a:t>    {</a:t>
            </a:r>
          </a:p>
          <a:p>
            <a:pPr>
              <a:buNone/>
            </a:pPr>
            <a:r>
              <a:rPr lang="en-US" dirty="0" smtClean="0"/>
              <a:t>        count++;</a:t>
            </a:r>
          </a:p>
          <a:p>
            <a:pPr>
              <a:buNone/>
            </a:pPr>
            <a:r>
              <a:rPr lang="en-US" dirty="0" smtClean="0"/>
              <a:t>        </a:t>
            </a:r>
            <a:r>
              <a:rPr lang="en-US" dirty="0" err="1" smtClean="0"/>
              <a:t>countDigits</a:t>
            </a:r>
            <a:r>
              <a:rPr lang="en-US" dirty="0" smtClean="0"/>
              <a:t>(num/10);</a:t>
            </a:r>
          </a:p>
          <a:p>
            <a:pPr>
              <a:buNone/>
            </a:pPr>
            <a:r>
              <a:rPr lang="en-US" dirty="0" smtClean="0"/>
              <a:t>    }</a:t>
            </a:r>
          </a:p>
          <a:p>
            <a:pPr>
              <a:buNone/>
            </a:pPr>
            <a:r>
              <a:rPr lang="en-US" dirty="0" smtClean="0"/>
              <a:t>    else</a:t>
            </a:r>
          </a:p>
          <a:p>
            <a:pPr>
              <a:buNone/>
            </a:pPr>
            <a:r>
              <a:rPr lang="en-US" dirty="0" smtClean="0"/>
              <a:t>    {</a:t>
            </a:r>
          </a:p>
          <a:p>
            <a:pPr>
              <a:buNone/>
            </a:pPr>
            <a:r>
              <a:rPr lang="en-US" dirty="0" smtClean="0"/>
              <a:t>        return count;</a:t>
            </a:r>
          </a:p>
          <a:p>
            <a:pPr>
              <a:buNone/>
            </a:pPr>
            <a:r>
              <a:rPr lang="en-US" dirty="0" smtClean="0"/>
              <a:t>    }</a:t>
            </a:r>
          </a:p>
          <a:p>
            <a:pPr>
              <a:buNone/>
            </a:pPr>
            <a:r>
              <a:rPr lang="en-US" dirty="0" smtClean="0"/>
              <a:t>}</a:t>
            </a:r>
          </a:p>
          <a:p>
            <a:pPr>
              <a:buNone/>
            </a:pPr>
            <a:r>
              <a:rPr lang="en-US" dirty="0" err="1" smtClean="0"/>
              <a:t>int</a:t>
            </a:r>
            <a:r>
              <a:rPr lang="en-US" dirty="0" smtClean="0"/>
              <a:t> main()</a:t>
            </a:r>
          </a:p>
          <a:p>
            <a:pPr>
              <a:buNone/>
            </a:pPr>
            <a:r>
              <a:rPr lang="en-US" dirty="0" smtClean="0"/>
              <a:t>{</a:t>
            </a:r>
          </a:p>
          <a:p>
            <a:pPr>
              <a:buNone/>
            </a:pPr>
            <a:r>
              <a:rPr lang="en-US" dirty="0" smtClean="0"/>
              <a:t>    </a:t>
            </a:r>
            <a:r>
              <a:rPr lang="en-US" dirty="0" err="1" smtClean="0"/>
              <a:t>int</a:t>
            </a:r>
            <a:r>
              <a:rPr lang="en-US" dirty="0" smtClean="0"/>
              <a:t> number;</a:t>
            </a:r>
          </a:p>
          <a:p>
            <a:pPr>
              <a:buNone/>
            </a:pPr>
            <a:r>
              <a:rPr lang="en-US" dirty="0" smtClean="0"/>
              <a:t>    </a:t>
            </a:r>
            <a:r>
              <a:rPr lang="en-US" dirty="0" err="1" smtClean="0"/>
              <a:t>int</a:t>
            </a:r>
            <a:r>
              <a:rPr lang="en-US" dirty="0" smtClean="0"/>
              <a:t> count;</a:t>
            </a:r>
          </a:p>
          <a:p>
            <a:pPr>
              <a:buNone/>
            </a:pPr>
            <a:r>
              <a:rPr lang="en-US" dirty="0" smtClean="0"/>
              <a:t>     </a:t>
            </a:r>
          </a:p>
          <a:p>
            <a:pPr>
              <a:buNone/>
            </a:pPr>
            <a:r>
              <a:rPr lang="en-US" dirty="0" smtClean="0"/>
              <a:t>    </a:t>
            </a:r>
            <a:r>
              <a:rPr lang="en-US" dirty="0" err="1" smtClean="0"/>
              <a:t>printf</a:t>
            </a:r>
            <a:r>
              <a:rPr lang="en-US" dirty="0" smtClean="0"/>
              <a:t>("Enter a positive integer number: ");</a:t>
            </a:r>
          </a:p>
          <a:p>
            <a:pPr>
              <a:buNone/>
            </a:pPr>
            <a:r>
              <a:rPr lang="en-US" dirty="0" smtClean="0"/>
              <a:t>    </a:t>
            </a:r>
            <a:r>
              <a:rPr lang="en-US" dirty="0" err="1" smtClean="0"/>
              <a:t>scanf</a:t>
            </a:r>
            <a:r>
              <a:rPr lang="en-US" dirty="0" smtClean="0"/>
              <a:t>("%</a:t>
            </a:r>
            <a:r>
              <a:rPr lang="en-US" dirty="0" err="1" smtClean="0"/>
              <a:t>d",&amp;number</a:t>
            </a:r>
            <a:r>
              <a:rPr lang="en-US" dirty="0" smtClean="0"/>
              <a:t>);</a:t>
            </a:r>
          </a:p>
          <a:p>
            <a:pPr>
              <a:buNone/>
            </a:pPr>
            <a:r>
              <a:rPr lang="en-US" dirty="0" smtClean="0"/>
              <a:t>     </a:t>
            </a:r>
          </a:p>
          <a:p>
            <a:pPr>
              <a:buNone/>
            </a:pPr>
            <a:r>
              <a:rPr lang="en-US" dirty="0" smtClean="0"/>
              <a:t>    count=</a:t>
            </a:r>
            <a:r>
              <a:rPr lang="en-US" dirty="0" err="1" smtClean="0"/>
              <a:t>countDigits</a:t>
            </a:r>
            <a:r>
              <a:rPr lang="en-US" dirty="0" smtClean="0"/>
              <a:t>(number);</a:t>
            </a:r>
          </a:p>
          <a:p>
            <a:pPr>
              <a:buNone/>
            </a:pPr>
            <a:r>
              <a:rPr lang="en-US" dirty="0" smtClean="0"/>
              <a:t>     </a:t>
            </a:r>
          </a:p>
          <a:p>
            <a:pPr>
              <a:buNone/>
            </a:pPr>
            <a:r>
              <a:rPr lang="en-US" dirty="0" smtClean="0"/>
              <a:t>    </a:t>
            </a:r>
            <a:r>
              <a:rPr lang="en-US" dirty="0" err="1" smtClean="0"/>
              <a:t>printf</a:t>
            </a:r>
            <a:r>
              <a:rPr lang="en-US" dirty="0" smtClean="0"/>
              <a:t>("Total digits in number %d is: %d\</a:t>
            </a:r>
            <a:r>
              <a:rPr lang="en-US" dirty="0" err="1" smtClean="0"/>
              <a:t>n",number,count</a:t>
            </a:r>
            <a:r>
              <a:rPr lang="en-US" dirty="0" smtClean="0"/>
              <a:t>);</a:t>
            </a:r>
          </a:p>
          <a:p>
            <a:pPr>
              <a:buNone/>
            </a:pPr>
            <a:r>
              <a:rPr lang="en-US" dirty="0" smtClean="0"/>
              <a:t>     </a:t>
            </a:r>
          </a:p>
          <a:p>
            <a:pPr>
              <a:buNone/>
            </a:pPr>
            <a:r>
              <a:rPr lang="en-US" dirty="0" smtClean="0"/>
              <a:t>    return 0;</a:t>
            </a:r>
          </a:p>
          <a:p>
            <a:pPr>
              <a:buNone/>
            </a:pPr>
            <a:r>
              <a:rPr lang="en-US" dirty="0" smtClean="0"/>
              <a:t>}</a:t>
            </a:r>
          </a:p>
          <a:p>
            <a:pPr>
              <a:buNone/>
            </a:pPr>
            <a:endParaRPr lang="en-US" b="1"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fontAlgn="base"/>
            <a:r>
              <a:rPr lang="en-US" b="1" dirty="0" smtClean="0"/>
              <a:t>Function Declarations</a:t>
            </a:r>
          </a:p>
          <a:p>
            <a:pPr fontAlgn="base"/>
            <a:r>
              <a:rPr lang="en-US" dirty="0" smtClean="0"/>
              <a:t>In a function declaration, we must provide the function name, its return type, and the number and type of its parameters. </a:t>
            </a:r>
          </a:p>
          <a:p>
            <a:pPr fontAlgn="base"/>
            <a:endParaRPr lang="en-US" b="1" dirty="0" smtClean="0"/>
          </a:p>
          <a:p>
            <a:pPr fontAlgn="base"/>
            <a:r>
              <a:rPr lang="en-US" b="1" dirty="0" smtClean="0"/>
              <a:t>Syntax</a:t>
            </a:r>
          </a:p>
          <a:p>
            <a:pPr fontAlgn="base"/>
            <a:r>
              <a:rPr lang="en-US" sz="2000" b="1" dirty="0" err="1" smtClean="0"/>
              <a:t>return_type</a:t>
            </a:r>
            <a:r>
              <a:rPr lang="en-US" sz="2000" b="1" dirty="0" smtClean="0"/>
              <a:t> </a:t>
            </a:r>
            <a:r>
              <a:rPr lang="en-US" sz="2000" b="1" dirty="0" err="1" smtClean="0"/>
              <a:t>name_of_the_function</a:t>
            </a:r>
            <a:r>
              <a:rPr lang="en-US" sz="2000" b="1" dirty="0" smtClean="0"/>
              <a:t> (</a:t>
            </a:r>
            <a:r>
              <a:rPr lang="en-US" sz="2000" b="1" i="1" dirty="0" smtClean="0"/>
              <a:t>parameter_1</a:t>
            </a:r>
            <a:r>
              <a:rPr lang="en-US" sz="2000" b="1" dirty="0" smtClean="0"/>
              <a:t>, </a:t>
            </a:r>
            <a:r>
              <a:rPr lang="en-US" sz="2000" b="1" i="1" dirty="0" smtClean="0"/>
              <a:t>parameter_2</a:t>
            </a:r>
            <a:r>
              <a:rPr lang="en-US" sz="2000" b="1" dirty="0" smtClean="0"/>
              <a:t>);</a:t>
            </a:r>
          </a:p>
          <a:p>
            <a:pPr fontAlgn="base"/>
            <a:endParaRPr lang="en-US" sz="2000" b="1" dirty="0" smtClean="0"/>
          </a:p>
          <a:p>
            <a:pPr fontAlgn="base"/>
            <a:r>
              <a:rPr lang="en-US" dirty="0" smtClean="0"/>
              <a:t>The parameter name is not mandatory while declaring functions.</a:t>
            </a:r>
          </a:p>
          <a:p>
            <a:pPr fontAlgn="base"/>
            <a:r>
              <a:rPr lang="en-US" b="1" dirty="0" smtClean="0"/>
              <a:t>Example</a:t>
            </a:r>
          </a:p>
          <a:p>
            <a:r>
              <a:rPr lang="en-US" dirty="0" err="1" smtClean="0"/>
              <a:t>int</a:t>
            </a:r>
            <a:r>
              <a:rPr lang="en-US" dirty="0" smtClean="0"/>
              <a:t> </a:t>
            </a:r>
            <a:r>
              <a:rPr lang="en-US" b="1" dirty="0" smtClean="0"/>
              <a:t>sum</a:t>
            </a:r>
            <a:r>
              <a:rPr lang="en-US" dirty="0" smtClean="0"/>
              <a:t>(</a:t>
            </a:r>
            <a:r>
              <a:rPr lang="en-US" dirty="0" err="1" smtClean="0"/>
              <a:t>int</a:t>
            </a:r>
            <a:r>
              <a:rPr lang="en-US" dirty="0" smtClean="0"/>
              <a:t> </a:t>
            </a:r>
            <a:r>
              <a:rPr lang="en-US" i="1" dirty="0" smtClean="0"/>
              <a:t>a</a:t>
            </a:r>
            <a:r>
              <a:rPr lang="en-US" dirty="0" smtClean="0"/>
              <a:t>, </a:t>
            </a:r>
            <a:r>
              <a:rPr lang="en-US" dirty="0" err="1" smtClean="0"/>
              <a:t>int</a:t>
            </a:r>
            <a:r>
              <a:rPr lang="en-US" dirty="0" smtClean="0"/>
              <a:t> </a:t>
            </a:r>
            <a:r>
              <a:rPr lang="en-US" i="1" dirty="0" smtClean="0"/>
              <a:t>b</a:t>
            </a:r>
            <a:r>
              <a:rPr lang="en-US" dirty="0" smtClean="0"/>
              <a:t>);</a:t>
            </a:r>
          </a:p>
          <a:p>
            <a:r>
              <a:rPr lang="en-US" dirty="0" err="1" smtClean="0"/>
              <a:t>int</a:t>
            </a:r>
            <a:r>
              <a:rPr lang="en-US" dirty="0" smtClean="0"/>
              <a:t> </a:t>
            </a:r>
            <a:r>
              <a:rPr lang="en-US" b="1" dirty="0" smtClean="0"/>
              <a:t>sum</a:t>
            </a:r>
            <a:r>
              <a:rPr lang="en-US" dirty="0" smtClean="0"/>
              <a:t>(</a:t>
            </a:r>
            <a:r>
              <a:rPr lang="en-US" dirty="0" err="1" smtClean="0"/>
              <a:t>int</a:t>
            </a:r>
            <a:r>
              <a:rPr lang="en-US" dirty="0" smtClean="0"/>
              <a:t> , </a:t>
            </a:r>
            <a:r>
              <a:rPr lang="en-US" dirty="0" err="1" smtClean="0"/>
              <a:t>int</a:t>
            </a:r>
            <a:r>
              <a:rPr lang="en-US" dirty="0" smtClean="0"/>
              <a:t>);</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pPr fontAlgn="base"/>
            <a:r>
              <a:rPr lang="en-US" b="1" dirty="0" smtClean="0"/>
              <a:t>Register –</a:t>
            </a:r>
          </a:p>
          <a:p>
            <a:pPr fontAlgn="base"/>
            <a:endParaRPr lang="en-US" b="1" dirty="0" smtClean="0"/>
          </a:p>
          <a:p>
            <a:pPr fontAlgn="base"/>
            <a:r>
              <a:rPr lang="en-US" dirty="0" smtClean="0"/>
              <a:t>This storage class declares register variables that have the same functionality as that of the auto variables. </a:t>
            </a:r>
          </a:p>
          <a:p>
            <a:pPr fontAlgn="base"/>
            <a:r>
              <a:rPr lang="en-US" dirty="0" smtClean="0"/>
              <a:t>The only difference is that the compiler tries to store these variables in the register of the microprocessor if a free register is available. </a:t>
            </a:r>
          </a:p>
          <a:p>
            <a:pPr fontAlgn="base"/>
            <a:r>
              <a:rPr lang="en-US" dirty="0" smtClean="0"/>
              <a:t>This makes the use of register variables to be much faster than that of the variables stored in the memory during the runtime of the program.</a:t>
            </a:r>
          </a:p>
          <a:p>
            <a:pPr fontAlgn="base"/>
            <a:r>
              <a:rPr lang="en-US" dirty="0" smtClean="0"/>
              <a:t>If a free register is not available, these are then stored in the memory only. </a:t>
            </a:r>
          </a:p>
          <a:p>
            <a:pPr fontAlgn="base"/>
            <a:r>
              <a:rPr lang="en-US" dirty="0" smtClean="0"/>
              <a:t>Usually, a few variables which are to be accessed very frequently in a program are declared with the register keyword which improves the running time of the program. </a:t>
            </a:r>
          </a:p>
          <a:p>
            <a:pPr fontAlgn="base"/>
            <a:r>
              <a:rPr lang="en-US" dirty="0" smtClean="0"/>
              <a:t>An important and interesting point to be noted here is that we cannot obtain the address of a register variable using pointers. </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55000" lnSpcReduction="20000"/>
          </a:bodyPr>
          <a:lstStyle/>
          <a:p>
            <a:r>
              <a:rPr lang="en-US" dirty="0" smtClean="0"/>
              <a:t>Example 1 – </a:t>
            </a:r>
          </a:p>
          <a:p>
            <a:pPr>
              <a:buNone/>
            </a:pPr>
            <a:r>
              <a:rPr lang="en-US" dirty="0" smtClean="0"/>
              <a:t>#include &lt;</a:t>
            </a:r>
            <a:r>
              <a:rPr lang="en-US" dirty="0" err="1" smtClean="0"/>
              <a:t>stdio.h</a:t>
            </a:r>
            <a:r>
              <a:rPr lang="en-US" dirty="0" smtClean="0"/>
              <a:t>&gt;  </a:t>
            </a:r>
          </a:p>
          <a:p>
            <a:pPr>
              <a:buNone/>
            </a:pPr>
            <a:r>
              <a:rPr lang="en-US" dirty="0" err="1" smtClean="0"/>
              <a:t>int</a:t>
            </a:r>
            <a:r>
              <a:rPr lang="en-US" dirty="0" smtClean="0"/>
              <a:t> main()  </a:t>
            </a:r>
          </a:p>
          <a:p>
            <a:pPr>
              <a:buNone/>
            </a:pPr>
            <a:r>
              <a:rPr lang="en-US" dirty="0" smtClean="0"/>
              <a:t>{  </a:t>
            </a:r>
          </a:p>
          <a:p>
            <a:pPr>
              <a:buNone/>
            </a:pPr>
            <a:r>
              <a:rPr lang="en-US" dirty="0" smtClean="0"/>
              <a:t> register </a:t>
            </a:r>
            <a:r>
              <a:rPr lang="en-US" dirty="0" err="1" smtClean="0"/>
              <a:t>int</a:t>
            </a:r>
            <a:r>
              <a:rPr lang="en-US" dirty="0" smtClean="0"/>
              <a:t> a;</a:t>
            </a:r>
          </a:p>
          <a:p>
            <a:pPr>
              <a:buNone/>
            </a:pPr>
            <a:r>
              <a:rPr lang="en-US" dirty="0" smtClean="0"/>
              <a:t> register char b;</a:t>
            </a:r>
          </a:p>
          <a:p>
            <a:pPr>
              <a:buNone/>
            </a:pPr>
            <a:r>
              <a:rPr lang="en-US" dirty="0" smtClean="0"/>
              <a:t> register float c;</a:t>
            </a:r>
          </a:p>
          <a:p>
            <a:pPr>
              <a:buNone/>
            </a:pPr>
            <a:r>
              <a:rPr lang="en-US" dirty="0" smtClean="0"/>
              <a:t>  </a:t>
            </a:r>
            <a:r>
              <a:rPr lang="en-US" dirty="0" err="1" smtClean="0"/>
              <a:t>printf</a:t>
            </a:r>
            <a:r>
              <a:rPr lang="en-US" dirty="0" smtClean="0"/>
              <a:t>("a = %d, b = %c, d = %f", a, b, c);</a:t>
            </a:r>
          </a:p>
          <a:p>
            <a:pPr>
              <a:buNone/>
            </a:pPr>
            <a:r>
              <a:rPr lang="en-US" dirty="0" smtClean="0"/>
              <a:t>return 0;  </a:t>
            </a:r>
          </a:p>
          <a:p>
            <a:pPr>
              <a:buNone/>
            </a:pPr>
            <a:r>
              <a:rPr lang="en-US" dirty="0" smtClean="0"/>
              <a:t>}  </a:t>
            </a:r>
          </a:p>
          <a:p>
            <a:pPr>
              <a:buNone/>
            </a:pPr>
            <a:r>
              <a:rPr lang="en-US" dirty="0" smtClean="0"/>
              <a:t>Output - </a:t>
            </a:r>
            <a:r>
              <a:rPr lang="pt-BR" dirty="0" smtClean="0"/>
              <a:t>a = 3579904, b = , d = 0.000000</a:t>
            </a:r>
          </a:p>
          <a:p>
            <a:pPr>
              <a:buNone/>
            </a:pPr>
            <a:endParaRPr lang="pt-BR" dirty="0" smtClean="0"/>
          </a:p>
          <a:p>
            <a:r>
              <a:rPr lang="pt-BR" dirty="0" smtClean="0"/>
              <a:t>Example 2 – </a:t>
            </a:r>
          </a:p>
          <a:p>
            <a:pPr>
              <a:buNone/>
            </a:pPr>
            <a:r>
              <a:rPr lang="en-US" dirty="0" smtClean="0"/>
              <a:t>#include &lt;</a:t>
            </a:r>
            <a:r>
              <a:rPr lang="en-US" dirty="0" err="1" smtClean="0"/>
              <a:t>stdio.h</a:t>
            </a:r>
            <a:r>
              <a:rPr lang="en-US" dirty="0" smtClean="0"/>
              <a:t>&gt;  </a:t>
            </a:r>
          </a:p>
          <a:p>
            <a:pPr>
              <a:buNone/>
            </a:pPr>
            <a:r>
              <a:rPr lang="en-US" dirty="0" err="1" smtClean="0"/>
              <a:t>int</a:t>
            </a:r>
            <a:r>
              <a:rPr lang="en-US" dirty="0" smtClean="0"/>
              <a:t> main()  </a:t>
            </a:r>
          </a:p>
          <a:p>
            <a:pPr>
              <a:buNone/>
            </a:pPr>
            <a:r>
              <a:rPr lang="en-US" dirty="0" smtClean="0"/>
              <a:t>{  </a:t>
            </a:r>
          </a:p>
          <a:p>
            <a:pPr>
              <a:buNone/>
            </a:pPr>
            <a:r>
              <a:rPr lang="en-US" dirty="0" smtClean="0"/>
              <a:t>register </a:t>
            </a:r>
            <a:r>
              <a:rPr lang="en-US" dirty="0" err="1" smtClean="0"/>
              <a:t>int</a:t>
            </a:r>
            <a:r>
              <a:rPr lang="en-US" dirty="0" smtClean="0"/>
              <a:t> a = 0;   </a:t>
            </a:r>
          </a:p>
          <a:p>
            <a:pPr>
              <a:buNone/>
            </a:pPr>
            <a:r>
              <a:rPr lang="en-US" dirty="0" err="1" smtClean="0"/>
              <a:t>printf</a:t>
            </a:r>
            <a:r>
              <a:rPr lang="en-US" dirty="0" smtClean="0"/>
              <a:t>("%</a:t>
            </a:r>
            <a:r>
              <a:rPr lang="en-US" dirty="0" err="1" smtClean="0"/>
              <a:t>u",&amp;a</a:t>
            </a:r>
            <a:r>
              <a:rPr lang="en-US" dirty="0" smtClean="0"/>
              <a:t>); // This will give a compile time error since we can not access the address of a register variable.   </a:t>
            </a:r>
          </a:p>
          <a:p>
            <a:pPr>
              <a:buNone/>
            </a:pPr>
            <a:r>
              <a:rPr lang="en-US" dirty="0" smtClean="0"/>
              <a:t>} </a:t>
            </a:r>
          </a:p>
          <a:p>
            <a:pPr>
              <a:buNone/>
            </a:pPr>
            <a:endParaRPr lang="en-US" dirty="0" smtClean="0"/>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r>
              <a:rPr lang="en-US" b="1" dirty="0" smtClean="0"/>
              <a:t>Extern - </a:t>
            </a:r>
          </a:p>
          <a:p>
            <a:r>
              <a:rPr lang="en-US" dirty="0" smtClean="0"/>
              <a:t>Extern storage class simply tells us that the variable is defined elsewhere and not within the same block where it is used. </a:t>
            </a:r>
          </a:p>
          <a:p>
            <a:r>
              <a:rPr lang="en-US" dirty="0" smtClean="0"/>
              <a:t>Basically, the value is assigned to it in a different block and this can be overwritten/changed in a different block as well. </a:t>
            </a:r>
          </a:p>
          <a:p>
            <a:r>
              <a:rPr lang="en-US" dirty="0" smtClean="0"/>
              <a:t>So an extern variable is nothing but a global variable initialized with a legal value where it is declared in order to be used elsewhere. It can be accessed within any function/block.</a:t>
            </a:r>
            <a:endParaRPr lang="en-US"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47500" lnSpcReduction="20000"/>
          </a:bodyPr>
          <a:lstStyle/>
          <a:p>
            <a:r>
              <a:rPr lang="en-US" dirty="0" smtClean="0"/>
              <a:t>Example 1 – </a:t>
            </a:r>
          </a:p>
          <a:p>
            <a:pPr>
              <a:buNone/>
            </a:pPr>
            <a:r>
              <a:rPr lang="en-US" dirty="0" smtClean="0"/>
              <a:t>#include &lt;</a:t>
            </a:r>
            <a:r>
              <a:rPr lang="en-US" dirty="0" err="1" smtClean="0"/>
              <a:t>stdio.h</a:t>
            </a:r>
            <a:r>
              <a:rPr lang="en-US" dirty="0" smtClean="0"/>
              <a:t>&gt;  </a:t>
            </a:r>
          </a:p>
          <a:p>
            <a:pPr>
              <a:buNone/>
            </a:pPr>
            <a:r>
              <a:rPr lang="en-US" dirty="0" err="1" smtClean="0"/>
              <a:t>int</a:t>
            </a:r>
            <a:r>
              <a:rPr lang="en-US" dirty="0" smtClean="0"/>
              <a:t> main()  </a:t>
            </a:r>
          </a:p>
          <a:p>
            <a:pPr>
              <a:buNone/>
            </a:pPr>
            <a:r>
              <a:rPr lang="en-US" dirty="0" smtClean="0"/>
              <a:t>{  </a:t>
            </a:r>
          </a:p>
          <a:p>
            <a:pPr>
              <a:buNone/>
            </a:pPr>
            <a:r>
              <a:rPr lang="en-US" dirty="0" smtClean="0"/>
              <a:t>extern </a:t>
            </a:r>
            <a:r>
              <a:rPr lang="en-US" dirty="0" err="1" smtClean="0"/>
              <a:t>int</a:t>
            </a:r>
            <a:r>
              <a:rPr lang="en-US" dirty="0" smtClean="0"/>
              <a:t> a;   </a:t>
            </a:r>
          </a:p>
          <a:p>
            <a:pPr>
              <a:buNone/>
            </a:pPr>
            <a:r>
              <a:rPr lang="en-US" dirty="0" err="1" smtClean="0"/>
              <a:t>printf</a:t>
            </a:r>
            <a:r>
              <a:rPr lang="en-US" dirty="0" smtClean="0"/>
              <a:t>("%</a:t>
            </a:r>
            <a:r>
              <a:rPr lang="en-US" dirty="0" err="1" smtClean="0"/>
              <a:t>d",a</a:t>
            </a:r>
            <a:r>
              <a:rPr lang="en-US" dirty="0" smtClean="0"/>
              <a:t>);  </a:t>
            </a:r>
          </a:p>
          <a:p>
            <a:pPr>
              <a:buNone/>
            </a:pPr>
            <a:r>
              <a:rPr lang="en-US" dirty="0" smtClean="0"/>
              <a:t>}  </a:t>
            </a:r>
          </a:p>
          <a:p>
            <a:pPr>
              <a:buNone/>
            </a:pPr>
            <a:r>
              <a:rPr lang="en-US" dirty="0" smtClean="0"/>
              <a:t>Output - </a:t>
            </a:r>
            <a:r>
              <a:rPr lang="en-US" dirty="0" err="1" smtClean="0"/>
              <a:t>main.c</a:t>
            </a:r>
            <a:r>
              <a:rPr lang="en-US" dirty="0" smtClean="0"/>
              <a:t>:(.text+0x6): undefined reference to `a' collect2: error: ld returned 1 exit status</a:t>
            </a:r>
          </a:p>
          <a:p>
            <a:pPr>
              <a:buNone/>
            </a:pPr>
            <a:endParaRPr lang="en-US" dirty="0" smtClean="0"/>
          </a:p>
          <a:p>
            <a:pPr>
              <a:buNone/>
            </a:pPr>
            <a:endParaRPr lang="en-US" dirty="0" smtClean="0"/>
          </a:p>
          <a:p>
            <a:pPr>
              <a:buNone/>
            </a:pPr>
            <a:r>
              <a:rPr lang="en-US" dirty="0" smtClean="0"/>
              <a:t>Example2 – </a:t>
            </a:r>
          </a:p>
          <a:p>
            <a:pPr>
              <a:buNone/>
            </a:pPr>
            <a:r>
              <a:rPr lang="en-US" dirty="0" smtClean="0"/>
              <a:t>#include &lt;</a:t>
            </a:r>
            <a:r>
              <a:rPr lang="en-US" dirty="0" err="1" smtClean="0"/>
              <a:t>stdio.h</a:t>
            </a:r>
            <a:r>
              <a:rPr lang="en-US" dirty="0" smtClean="0"/>
              <a:t>&gt;  </a:t>
            </a:r>
          </a:p>
          <a:p>
            <a:pPr>
              <a:buNone/>
            </a:pPr>
            <a:r>
              <a:rPr lang="en-US" b="1" dirty="0" err="1" smtClean="0"/>
              <a:t>int</a:t>
            </a:r>
            <a:r>
              <a:rPr lang="en-US" dirty="0" smtClean="0"/>
              <a:t> a;   </a:t>
            </a:r>
          </a:p>
          <a:p>
            <a:pPr>
              <a:buNone/>
            </a:pPr>
            <a:r>
              <a:rPr lang="en-US" b="1" dirty="0" err="1" smtClean="0"/>
              <a:t>int</a:t>
            </a:r>
            <a:r>
              <a:rPr lang="en-US" dirty="0" smtClean="0"/>
              <a:t> main()  </a:t>
            </a:r>
          </a:p>
          <a:p>
            <a:pPr>
              <a:buNone/>
            </a:pPr>
            <a:r>
              <a:rPr lang="en-US" dirty="0" smtClean="0"/>
              <a:t>{  </a:t>
            </a:r>
          </a:p>
          <a:p>
            <a:pPr>
              <a:buNone/>
            </a:pPr>
            <a:r>
              <a:rPr lang="en-US" b="1" dirty="0" smtClean="0"/>
              <a:t>extern</a:t>
            </a:r>
            <a:r>
              <a:rPr lang="en-US" dirty="0" smtClean="0"/>
              <a:t> </a:t>
            </a:r>
            <a:r>
              <a:rPr lang="en-US" b="1" dirty="0" err="1" smtClean="0"/>
              <a:t>int</a:t>
            </a:r>
            <a:r>
              <a:rPr lang="en-US" dirty="0" smtClean="0"/>
              <a:t> a; // variable a is defined globally, the memory will not be allocated to a  </a:t>
            </a:r>
          </a:p>
          <a:p>
            <a:pPr>
              <a:buNone/>
            </a:pPr>
            <a:r>
              <a:rPr lang="en-US" dirty="0" err="1" smtClean="0"/>
              <a:t>printf</a:t>
            </a:r>
            <a:r>
              <a:rPr lang="en-US" dirty="0" smtClean="0"/>
              <a:t>("%</a:t>
            </a:r>
            <a:r>
              <a:rPr lang="en-US" dirty="0" err="1" smtClean="0"/>
              <a:t>d",a</a:t>
            </a:r>
            <a:r>
              <a:rPr lang="en-US" dirty="0" smtClean="0"/>
              <a:t>);  </a:t>
            </a:r>
          </a:p>
          <a:p>
            <a:pPr>
              <a:buNone/>
            </a:pPr>
            <a:r>
              <a:rPr lang="en-US" dirty="0" smtClean="0"/>
              <a:t>}  </a:t>
            </a:r>
          </a:p>
          <a:p>
            <a:pPr>
              <a:buNone/>
            </a:pPr>
            <a:endParaRPr lang="en-US" dirty="0" smtClean="0"/>
          </a:p>
          <a:p>
            <a:pPr>
              <a:buNone/>
            </a:pPr>
            <a:r>
              <a:rPr lang="en-US" dirty="0" smtClean="0"/>
              <a:t>Output - 0</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smtClean="0"/>
              <a:t>Example 3</a:t>
            </a:r>
          </a:p>
          <a:p>
            <a:pPr>
              <a:buNone/>
            </a:pPr>
            <a:r>
              <a:rPr lang="en-US" sz="2400" dirty="0" smtClean="0"/>
              <a:t>#include &lt;</a:t>
            </a:r>
            <a:r>
              <a:rPr lang="en-US" sz="2400" dirty="0" err="1" smtClean="0"/>
              <a:t>stdio.h</a:t>
            </a:r>
            <a:r>
              <a:rPr lang="en-US" sz="2400" dirty="0" smtClean="0"/>
              <a:t>&gt;  </a:t>
            </a:r>
          </a:p>
          <a:p>
            <a:pPr>
              <a:buNone/>
            </a:pPr>
            <a:r>
              <a:rPr lang="en-US" sz="2400" b="1" dirty="0" err="1" smtClean="0"/>
              <a:t>int</a:t>
            </a:r>
            <a:r>
              <a:rPr lang="en-US" sz="2400" dirty="0" smtClean="0"/>
              <a:t> a;   </a:t>
            </a:r>
          </a:p>
          <a:p>
            <a:pPr>
              <a:buNone/>
            </a:pPr>
            <a:r>
              <a:rPr lang="en-US" sz="2400" b="1" dirty="0" err="1" smtClean="0"/>
              <a:t>int</a:t>
            </a:r>
            <a:r>
              <a:rPr lang="en-US" sz="2400" dirty="0" smtClean="0"/>
              <a:t> main()  </a:t>
            </a:r>
          </a:p>
          <a:p>
            <a:pPr>
              <a:buNone/>
            </a:pPr>
            <a:r>
              <a:rPr lang="en-US" sz="2400" dirty="0" smtClean="0"/>
              <a:t>{  </a:t>
            </a:r>
          </a:p>
          <a:p>
            <a:pPr>
              <a:buNone/>
            </a:pPr>
            <a:r>
              <a:rPr lang="en-US" sz="2400" b="1" dirty="0" smtClean="0"/>
              <a:t>extern</a:t>
            </a:r>
            <a:r>
              <a:rPr lang="en-US" sz="2400" dirty="0" smtClean="0"/>
              <a:t> </a:t>
            </a:r>
            <a:r>
              <a:rPr lang="en-US" sz="2400" b="1" dirty="0" err="1" smtClean="0"/>
              <a:t>int</a:t>
            </a:r>
            <a:r>
              <a:rPr lang="en-US" sz="2400" dirty="0" smtClean="0"/>
              <a:t> a = 0; // this will show a compiler error since we can not use extern and </a:t>
            </a:r>
            <a:r>
              <a:rPr lang="en-US" sz="2400" dirty="0" err="1" smtClean="0"/>
              <a:t>initializer</a:t>
            </a:r>
            <a:r>
              <a:rPr lang="en-US" sz="2400" dirty="0" smtClean="0"/>
              <a:t> at same time   </a:t>
            </a:r>
          </a:p>
          <a:p>
            <a:pPr>
              <a:buNone/>
            </a:pPr>
            <a:r>
              <a:rPr lang="en-US" sz="2400" dirty="0" err="1" smtClean="0"/>
              <a:t>printf</a:t>
            </a:r>
            <a:r>
              <a:rPr lang="en-US" sz="2400" dirty="0" smtClean="0"/>
              <a:t>("%</a:t>
            </a:r>
            <a:r>
              <a:rPr lang="en-US" sz="2400" dirty="0" err="1" smtClean="0"/>
              <a:t>d",a</a:t>
            </a:r>
            <a:r>
              <a:rPr lang="en-US" sz="2400" dirty="0" smtClean="0"/>
              <a:t>);  </a:t>
            </a:r>
          </a:p>
          <a:p>
            <a:pPr>
              <a:buNone/>
            </a:pPr>
            <a:r>
              <a:rPr lang="en-US" sz="2400" dirty="0" smtClean="0"/>
              <a:t>}  </a:t>
            </a:r>
          </a:p>
          <a:p>
            <a:r>
              <a:rPr lang="en-US" dirty="0" smtClean="0"/>
              <a:t>compile time error</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smtClean="0"/>
              <a:t>Example 4</a:t>
            </a:r>
          </a:p>
          <a:p>
            <a:pPr>
              <a:buNone/>
            </a:pPr>
            <a:r>
              <a:rPr lang="en-US" dirty="0" smtClean="0"/>
              <a:t>#include &lt;</a:t>
            </a:r>
            <a:r>
              <a:rPr lang="en-US" dirty="0" err="1" smtClean="0"/>
              <a:t>stdio.h</a:t>
            </a:r>
            <a:r>
              <a:rPr lang="en-US" dirty="0" smtClean="0"/>
              <a:t>&gt;  </a:t>
            </a:r>
          </a:p>
          <a:p>
            <a:pPr>
              <a:buNone/>
            </a:pPr>
            <a:r>
              <a:rPr lang="en-US" b="1" dirty="0" err="1" smtClean="0"/>
              <a:t>int</a:t>
            </a:r>
            <a:r>
              <a:rPr lang="en-US" dirty="0" smtClean="0"/>
              <a:t> main()  </a:t>
            </a:r>
          </a:p>
          <a:p>
            <a:pPr>
              <a:buNone/>
            </a:pPr>
            <a:r>
              <a:rPr lang="en-US" dirty="0" smtClean="0"/>
              <a:t>{  </a:t>
            </a:r>
          </a:p>
          <a:p>
            <a:pPr>
              <a:buNone/>
            </a:pPr>
            <a:r>
              <a:rPr lang="en-US" b="1" dirty="0" smtClean="0"/>
              <a:t>extern</a:t>
            </a:r>
            <a:r>
              <a:rPr lang="en-US" dirty="0" smtClean="0"/>
              <a:t> </a:t>
            </a:r>
            <a:r>
              <a:rPr lang="en-US" b="1" dirty="0" err="1" smtClean="0"/>
              <a:t>int</a:t>
            </a:r>
            <a:r>
              <a:rPr lang="en-US" dirty="0" smtClean="0"/>
              <a:t> a; // Compiler will search here for a variable a defined and initialized somewhere in the program or not.   </a:t>
            </a:r>
          </a:p>
          <a:p>
            <a:pPr>
              <a:buNone/>
            </a:pPr>
            <a:r>
              <a:rPr lang="en-US" dirty="0" err="1" smtClean="0"/>
              <a:t>printf</a:t>
            </a:r>
            <a:r>
              <a:rPr lang="en-US" dirty="0" smtClean="0"/>
              <a:t>("%</a:t>
            </a:r>
            <a:r>
              <a:rPr lang="en-US" dirty="0" err="1" smtClean="0"/>
              <a:t>d",a</a:t>
            </a:r>
            <a:r>
              <a:rPr lang="en-US" dirty="0" smtClean="0"/>
              <a:t>);  </a:t>
            </a:r>
          </a:p>
          <a:p>
            <a:pPr>
              <a:buNone/>
            </a:pPr>
            <a:r>
              <a:rPr lang="en-US" dirty="0" smtClean="0"/>
              <a:t>}  </a:t>
            </a:r>
          </a:p>
          <a:p>
            <a:pPr>
              <a:buNone/>
            </a:pPr>
            <a:r>
              <a:rPr lang="en-US" b="1" dirty="0" err="1" smtClean="0"/>
              <a:t>int</a:t>
            </a:r>
            <a:r>
              <a:rPr lang="en-US" dirty="0" smtClean="0"/>
              <a:t> a = 20;  </a:t>
            </a:r>
          </a:p>
          <a:p>
            <a:r>
              <a:rPr lang="en-US" b="1" dirty="0" smtClean="0"/>
              <a:t>Output</a:t>
            </a:r>
            <a:endParaRPr lang="en-US" dirty="0" smtClean="0"/>
          </a:p>
          <a:p>
            <a:r>
              <a:rPr lang="en-US" dirty="0" smtClean="0"/>
              <a:t>20</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fontAlgn="base"/>
            <a:r>
              <a:rPr lang="en-US" sz="2400" b="1" dirty="0" smtClean="0"/>
              <a:t>Function Definition</a:t>
            </a:r>
          </a:p>
          <a:p>
            <a:pPr fontAlgn="base"/>
            <a:r>
              <a:rPr lang="en-US" sz="2400" dirty="0" smtClean="0"/>
              <a:t>The function definition consists of actual statements which are executed when the function is called (i.e. when the program control comes to the function).</a:t>
            </a:r>
          </a:p>
          <a:p>
            <a:pPr fontAlgn="base"/>
            <a:r>
              <a:rPr lang="en-US" sz="2400" dirty="0" smtClean="0"/>
              <a:t>A C function is generally defined and declared in a single step because the function definition always starts with the function declaration so we do not need to declare it explicitly. The below example serves as both a function definition and a declaration.</a:t>
            </a:r>
          </a:p>
          <a:p>
            <a:endParaRPr lang="en-US" sz="1800" b="1" dirty="0" smtClean="0"/>
          </a:p>
          <a:p>
            <a:r>
              <a:rPr lang="en-US" sz="1800" b="1" dirty="0" err="1" smtClean="0"/>
              <a:t>return_type</a:t>
            </a:r>
            <a:r>
              <a:rPr lang="en-US" sz="1800" b="1" dirty="0" smtClean="0"/>
              <a:t> </a:t>
            </a:r>
            <a:r>
              <a:rPr lang="en-US" sz="1800" b="1" dirty="0" err="1" smtClean="0"/>
              <a:t>function_name</a:t>
            </a:r>
            <a:r>
              <a:rPr lang="en-US" sz="1800" b="1" dirty="0" smtClean="0"/>
              <a:t> (para1_type</a:t>
            </a:r>
            <a:r>
              <a:rPr lang="en-US" sz="1800" b="1" i="1" dirty="0" smtClean="0"/>
              <a:t> para1_name, </a:t>
            </a:r>
            <a:r>
              <a:rPr lang="en-US" sz="1800" b="1" dirty="0" smtClean="0"/>
              <a:t>para2_type</a:t>
            </a:r>
            <a:r>
              <a:rPr lang="en-US" sz="1800" b="1" i="1" dirty="0" smtClean="0"/>
              <a:t> para2_name</a:t>
            </a:r>
            <a:r>
              <a:rPr lang="en-US" sz="1800" b="1" dirty="0" smtClean="0"/>
              <a:t>) { </a:t>
            </a:r>
          </a:p>
          <a:p>
            <a:r>
              <a:rPr lang="en-US" sz="1800" b="1" i="1" dirty="0" smtClean="0"/>
              <a:t>// body of the function</a:t>
            </a:r>
            <a:r>
              <a:rPr lang="en-US" sz="1800" b="1" dirty="0" smtClean="0"/>
              <a:t> </a:t>
            </a:r>
          </a:p>
          <a:p>
            <a:r>
              <a:rPr lang="en-US" sz="1800" b="1" dirty="0" smtClean="0"/>
              <a:t>}</a:t>
            </a:r>
          </a:p>
          <a:p>
            <a:endParaRPr lang="en-US" sz="1800" b="1" dirty="0" smtClean="0"/>
          </a:p>
          <a:p>
            <a:endParaRPr lang="en-US" sz="1800" b="1" dirty="0" smtClean="0"/>
          </a:p>
          <a:p>
            <a:endParaRPr lang="en-US" sz="18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fontAlgn="base"/>
            <a:r>
              <a:rPr lang="en-US" sz="1800" b="1" dirty="0" smtClean="0"/>
              <a:t>Function Call</a:t>
            </a:r>
          </a:p>
          <a:p>
            <a:pPr fontAlgn="base"/>
            <a:r>
              <a:rPr lang="en-US" sz="1800" dirty="0" smtClean="0"/>
              <a:t>A function call is a statement that instructs the compiler to execute the function. We use the function name and parameters in the function call.</a:t>
            </a:r>
          </a:p>
          <a:p>
            <a:pPr fontAlgn="base"/>
            <a:r>
              <a:rPr lang="en-US" sz="1800" dirty="0" smtClean="0"/>
              <a:t>In the below example, the first sum function is called and 10,30 are passed to the sum function. After the function call sum of a and b is returned and control is also returned back to the main function of the program.</a:t>
            </a:r>
          </a:p>
          <a:p>
            <a:endParaRPr lang="en-US" sz="1800" b="1" dirty="0"/>
          </a:p>
        </p:txBody>
      </p:sp>
      <p:pic>
        <p:nvPicPr>
          <p:cNvPr id="1026" name="Picture 2"/>
          <p:cNvPicPr>
            <a:picLocks noChangeAspect="1" noChangeArrowheads="1"/>
          </p:cNvPicPr>
          <p:nvPr/>
        </p:nvPicPr>
        <p:blipFill>
          <a:blip r:embed="rId3"/>
          <a:srcRect/>
          <a:stretch>
            <a:fillRect/>
          </a:stretch>
        </p:blipFill>
        <p:spPr bwMode="auto">
          <a:xfrm>
            <a:off x="1295400" y="2971800"/>
            <a:ext cx="5888037" cy="33623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 of functions in C</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By using functions, we can avoid rewriting same logic/code again and again in a program.</a:t>
            </a:r>
          </a:p>
          <a:p>
            <a:r>
              <a:rPr lang="en-US" dirty="0" smtClean="0"/>
              <a:t>We can call C functions any number of times in a program and from any place in a program.</a:t>
            </a:r>
          </a:p>
          <a:p>
            <a:r>
              <a:rPr lang="en-US" dirty="0" smtClean="0"/>
              <a:t>We can track a large C program easily when it is divided into multiple functions.</a:t>
            </a:r>
          </a:p>
          <a:p>
            <a:r>
              <a:rPr lang="en-US" dirty="0" smtClean="0"/>
              <a:t>Reusability is the main achievement of C functions.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 Value</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C function may or may not return a value from the function. If you don't have to return any value from the function, use void for the return type.</a:t>
            </a:r>
          </a:p>
          <a:p>
            <a:r>
              <a:rPr lang="en-US" b="1" dirty="0" smtClean="0"/>
              <a:t>Example without return value:</a:t>
            </a:r>
            <a:endParaRPr lang="en-US" dirty="0" smtClean="0"/>
          </a:p>
          <a:p>
            <a:r>
              <a:rPr lang="en-US" b="1" dirty="0" smtClean="0"/>
              <a:t>void</a:t>
            </a:r>
            <a:r>
              <a:rPr lang="en-US" dirty="0" smtClean="0"/>
              <a:t> hello(){  </a:t>
            </a:r>
          </a:p>
          <a:p>
            <a:r>
              <a:rPr lang="en-US" dirty="0" err="1" smtClean="0"/>
              <a:t>printf</a:t>
            </a:r>
            <a:r>
              <a:rPr lang="en-US" dirty="0" smtClean="0"/>
              <a:t>("hello c");  </a:t>
            </a:r>
          </a:p>
          <a:p>
            <a:r>
              <a:rPr lang="en-US" dirty="0" smtClean="0"/>
              <a:t>}  </a:t>
            </a:r>
          </a:p>
          <a:p>
            <a:r>
              <a:rPr lang="en-US" dirty="0" smtClean="0"/>
              <a:t>If you want to return any value from the function, you need to use any data type such as </a:t>
            </a:r>
            <a:r>
              <a:rPr lang="en-US" dirty="0" err="1" smtClean="0"/>
              <a:t>int</a:t>
            </a:r>
            <a:r>
              <a:rPr lang="en-US" dirty="0" smtClean="0"/>
              <a:t>, long, char, etc. The return type depends on the value to be returned from the function.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TotalTime>
  <Words>1985</Words>
  <Application>Microsoft Office PowerPoint</Application>
  <PresentationFormat>On-screen Show (4:3)</PresentationFormat>
  <Paragraphs>666</Paragraphs>
  <Slides>61</Slides>
  <Notes>6</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Functions</vt:lpstr>
      <vt:lpstr>What is a Function</vt:lpstr>
      <vt:lpstr>Types of Functions </vt:lpstr>
      <vt:lpstr>Syntax of Functions in C </vt:lpstr>
      <vt:lpstr>Slide 5</vt:lpstr>
      <vt:lpstr>Slide 6</vt:lpstr>
      <vt:lpstr>Slide 7</vt:lpstr>
      <vt:lpstr>Advantage of functions in C </vt:lpstr>
      <vt:lpstr>Return Value </vt:lpstr>
      <vt:lpstr>Slide 10</vt:lpstr>
      <vt:lpstr>Different aspects of function calling </vt:lpstr>
      <vt:lpstr>Slide 12</vt:lpstr>
      <vt:lpstr>Slide 13</vt:lpstr>
      <vt:lpstr>Slide 14</vt:lpstr>
      <vt:lpstr>Slide 15</vt:lpstr>
      <vt:lpstr>Slide 16</vt:lpstr>
      <vt:lpstr>Slide 17</vt:lpstr>
      <vt:lpstr>Slide 18</vt:lpstr>
      <vt:lpstr>Slide 19</vt:lpstr>
      <vt:lpstr>C Library Functions </vt:lpstr>
      <vt:lpstr>Slide 21</vt:lpstr>
      <vt:lpstr>C Library math.h Functions </vt:lpstr>
      <vt:lpstr>Slide 23</vt:lpstr>
      <vt:lpstr>Slide 24</vt:lpstr>
      <vt:lpstr>Slide 25</vt:lpstr>
      <vt:lpstr>Slide 26</vt:lpstr>
      <vt:lpstr>Slide 27</vt:lpstr>
      <vt:lpstr>Slide 28</vt:lpstr>
      <vt:lpstr>Slide 29</vt:lpstr>
      <vt:lpstr>C Recursion </vt:lpstr>
      <vt:lpstr>Slide 31</vt:lpstr>
      <vt:lpstr>Slide 32</vt:lpstr>
      <vt:lpstr>Slide 33</vt:lpstr>
      <vt:lpstr>Slide 34</vt:lpstr>
      <vt:lpstr>Slide 35</vt:lpstr>
      <vt:lpstr>Slide 36</vt:lpstr>
      <vt:lpstr>Advantages of C Recursion </vt:lpstr>
      <vt:lpstr>Disadvantages of C Recursion </vt:lpstr>
      <vt:lpstr>Slide 39</vt:lpstr>
      <vt:lpstr>Slide 40</vt:lpstr>
      <vt:lpstr>Slide 41</vt:lpstr>
      <vt:lpstr>Storage Classes in C </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DELL</dc:creator>
  <cp:lastModifiedBy>DELL</cp:lastModifiedBy>
  <cp:revision>166</cp:revision>
  <dcterms:created xsi:type="dcterms:W3CDTF">2006-08-16T00:00:00Z</dcterms:created>
  <dcterms:modified xsi:type="dcterms:W3CDTF">2024-02-20T12:15:42Z</dcterms:modified>
</cp:coreProperties>
</file>