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eo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hxkYCVPWqrzDIZXRhNgaNH/S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eo-italic.fntdata"/><Relationship Id="rId6" Type="http://schemas.openxmlformats.org/officeDocument/2006/relationships/slide" Target="slides/slide2.xml"/><Relationship Id="rId18" Type="http://schemas.openxmlformats.org/officeDocument/2006/relationships/font" Target="fonts/Ge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5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74644" y="65314"/>
            <a:ext cx="659674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 Job Analysis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177282" y="4133461"/>
            <a:ext cx="311642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7575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Sumit Singh Rajpoot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Mayank Porwal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BJ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Monu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Laraib Ahmed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9959"/>
            <a:ext cx="12191999" cy="699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177281" y="111480"/>
            <a:ext cx="639146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 Job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77281" y="4273420"/>
            <a:ext cx="331236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Sumit Singh Rajpoot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Mayank Porwal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Monu Kumar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Amit BJ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Laraib Ahmed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388085" y="348343"/>
            <a:ext cx="8596668" cy="84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 Interface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15520" r="23212" t="3114"/>
          <a:stretch/>
        </p:blipFill>
        <p:spPr>
          <a:xfrm>
            <a:off x="388084" y="1791478"/>
            <a:ext cx="7654903" cy="421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906745" y="401216"/>
            <a:ext cx="8414535" cy="5980922"/>
            <a:chOff x="0" y="0"/>
            <a:chExt cx="8762990" cy="4733770"/>
          </a:xfrm>
        </p:grpSpPr>
        <p:sp>
          <p:nvSpPr>
            <p:cNvPr id="208" name="Google Shape;208;p11"/>
            <p:cNvSpPr/>
            <p:nvPr/>
          </p:nvSpPr>
          <p:spPr>
            <a:xfrm rot="10800000">
              <a:off x="0" y="1"/>
              <a:ext cx="4388293" cy="4733769"/>
            </a:xfrm>
            <a:custGeom>
              <a:rect b="b" l="l" r="r" t="t"/>
              <a:pathLst>
                <a:path extrusionOk="0" h="7219950" w="6693029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74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11"/>
            <p:cNvGrpSpPr/>
            <p:nvPr/>
          </p:nvGrpSpPr>
          <p:grpSpPr>
            <a:xfrm>
              <a:off x="14441" y="0"/>
              <a:ext cx="8748549" cy="4721698"/>
              <a:chOff x="14441" y="0"/>
              <a:chExt cx="8748549" cy="4721698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2771406" y="3751823"/>
                <a:ext cx="5371101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2174617" y="2973403"/>
                <a:ext cx="5967890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1461065" y="2194983"/>
                <a:ext cx="6681442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1461065" y="1416562"/>
                <a:ext cx="6681442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rot="10800000">
                <a:off x="14441" y="0"/>
                <a:ext cx="4388293" cy="4721698"/>
              </a:xfrm>
              <a:custGeom>
                <a:rect b="b" l="l" r="r" t="t"/>
                <a:pathLst>
                  <a:path extrusionOk="0" h="7219950" w="6693029">
                    <a:moveTo>
                      <a:pt x="150897" y="75535"/>
                    </a:moveTo>
                    <a:lnTo>
                      <a:pt x="60217" y="55513"/>
                    </a:lnTo>
                    <a:lnTo>
                      <a:pt x="73431" y="57683"/>
                    </a:lnTo>
                    <a:lnTo>
                      <a:pt x="150897" y="75535"/>
                    </a:lnTo>
                    <a:close/>
                    <a:moveTo>
                      <a:pt x="341248" y="124461"/>
                    </a:moveTo>
                    <a:lnTo>
                      <a:pt x="235686" y="95074"/>
                    </a:lnTo>
                    <a:lnTo>
                      <a:pt x="265433" y="101928"/>
                    </a:lnTo>
                    <a:lnTo>
                      <a:pt x="341248" y="124461"/>
                    </a:lnTo>
                    <a:close/>
                    <a:moveTo>
                      <a:pt x="5035630" y="7219950"/>
                    </a:moveTo>
                    <a:lnTo>
                      <a:pt x="6693029" y="5414963"/>
                    </a:lnTo>
                    <a:lnTo>
                      <a:pt x="5790535" y="5414962"/>
                    </a:lnTo>
                    <a:cubicBezTo>
                      <a:pt x="5724303" y="5016494"/>
                      <a:pt x="5637429" y="4633035"/>
                      <a:pt x="5531968" y="4267057"/>
                    </a:cubicBezTo>
                    <a:cubicBezTo>
                      <a:pt x="5400141" y="3809586"/>
                      <a:pt x="5239273" y="3379430"/>
                      <a:pt x="5053379" y="2981422"/>
                    </a:cubicBezTo>
                    <a:cubicBezTo>
                      <a:pt x="4867485" y="2583414"/>
                      <a:pt x="4656565" y="2217555"/>
                      <a:pt x="4424635" y="1888675"/>
                    </a:cubicBezTo>
                    <a:cubicBezTo>
                      <a:pt x="3589686" y="704707"/>
                      <a:pt x="2482447" y="0"/>
                      <a:pt x="1290280" y="0"/>
                    </a:cubicBezTo>
                    <a:lnTo>
                      <a:pt x="0" y="0"/>
                    </a:lnTo>
                    <a:lnTo>
                      <a:pt x="386422" y="137887"/>
                    </a:lnTo>
                    <a:lnTo>
                      <a:pt x="455090" y="158296"/>
                    </a:lnTo>
                    <a:cubicBezTo>
                      <a:pt x="455093" y="158297"/>
                      <a:pt x="455095" y="158298"/>
                      <a:pt x="455098" y="158299"/>
                    </a:cubicBezTo>
                    <a:lnTo>
                      <a:pt x="629131" y="221782"/>
                    </a:lnTo>
                    <a:lnTo>
                      <a:pt x="684600" y="244925"/>
                    </a:lnTo>
                    <a:lnTo>
                      <a:pt x="801564" y="295618"/>
                    </a:lnTo>
                    <a:lnTo>
                      <a:pt x="865276" y="325936"/>
                    </a:lnTo>
                    <a:lnTo>
                      <a:pt x="972969" y="380144"/>
                    </a:lnTo>
                    <a:lnTo>
                      <a:pt x="1036816" y="414338"/>
                    </a:lnTo>
                    <a:lnTo>
                      <a:pt x="1145451" y="476793"/>
                    </a:lnTo>
                    <a:lnTo>
                      <a:pt x="1203493" y="511416"/>
                    </a:lnTo>
                    <a:lnTo>
                      <a:pt x="1331149" y="594188"/>
                    </a:lnTo>
                    <a:lnTo>
                      <a:pt x="1366361" y="617390"/>
                    </a:lnTo>
                    <a:lnTo>
                      <a:pt x="1525750" y="732816"/>
                    </a:lnTo>
                    <a:lnTo>
                      <a:pt x="1567420" y="765693"/>
                    </a:lnTo>
                    <a:lnTo>
                      <a:pt x="1673331" y="850703"/>
                    </a:lnTo>
                    <a:lnTo>
                      <a:pt x="1913135" y="1064633"/>
                    </a:lnTo>
                    <a:lnTo>
                      <a:pt x="1960005" y="1110079"/>
                    </a:lnTo>
                    <a:lnTo>
                      <a:pt x="2192470" y="1351659"/>
                    </a:lnTo>
                    <a:lnTo>
                      <a:pt x="2216878" y="1379821"/>
                    </a:lnTo>
                    <a:lnTo>
                      <a:pt x="2429533" y="1635033"/>
                    </a:lnTo>
                    <a:lnTo>
                      <a:pt x="2460169" y="1673459"/>
                    </a:lnTo>
                    <a:lnTo>
                      <a:pt x="2667694" y="1959627"/>
                    </a:lnTo>
                    <a:lnTo>
                      <a:pt x="2708138" y="2019352"/>
                    </a:lnTo>
                    <a:lnTo>
                      <a:pt x="2902922" y="2327352"/>
                    </a:lnTo>
                    <a:lnTo>
                      <a:pt x="2929228" y="2373050"/>
                    </a:lnTo>
                    <a:lnTo>
                      <a:pt x="3104768" y="2691594"/>
                    </a:lnTo>
                    <a:lnTo>
                      <a:pt x="3124214" y="2728274"/>
                    </a:lnTo>
                    <a:lnTo>
                      <a:pt x="3292265" y="3079530"/>
                    </a:lnTo>
                    <a:lnTo>
                      <a:pt x="3324072" y="3150655"/>
                    </a:lnTo>
                    <a:lnTo>
                      <a:pt x="3402295" y="3340287"/>
                    </a:lnTo>
                    <a:lnTo>
                      <a:pt x="3523028" y="3649390"/>
                    </a:lnTo>
                    <a:lnTo>
                      <a:pt x="3588226" y="3834715"/>
                    </a:lnTo>
                    <a:lnTo>
                      <a:pt x="3690185" y="4152408"/>
                    </a:lnTo>
                    <a:lnTo>
                      <a:pt x="3746439" y="4342973"/>
                    </a:lnTo>
                    <a:lnTo>
                      <a:pt x="3837708" y="4699043"/>
                    </a:lnTo>
                    <a:lnTo>
                      <a:pt x="3878936" y="4869555"/>
                    </a:lnTo>
                    <a:lnTo>
                      <a:pt x="3985547" y="5414963"/>
                    </a:lnTo>
                    <a:lnTo>
                      <a:pt x="3083054" y="5414963"/>
                    </a:lnTo>
                    <a:lnTo>
                      <a:pt x="5035630" y="721995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8038908" y="1416562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8038908" y="2194982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8038908" y="2973403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8038908" y="3751822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I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1"/>
              <p:cNvSpPr txBox="1"/>
              <p:nvPr/>
            </p:nvSpPr>
            <p:spPr>
              <a:xfrm>
                <a:off x="2739899" y="1407410"/>
                <a:ext cx="4678094" cy="665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WEB SCRAPING: Working knowledge of Python Packages like Selenium, Beautiful Soup Lib, and how to do web scraping</a:t>
                </a:r>
                <a:r>
                  <a:rPr b="1" lang="en-IN" sz="1600">
                    <a:solidFill>
                      <a:srgbClr val="FFFFFF"/>
                    </a:solidFill>
                    <a:latin typeface="Geo"/>
                    <a:ea typeface="Geo"/>
                    <a:cs typeface="Geo"/>
                    <a:sym typeface="Geo"/>
                  </a:rPr>
                  <a:t>.</a:t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0" name="Google Shape;220;p11"/>
              <p:cNvSpPr txBox="1"/>
              <p:nvPr/>
            </p:nvSpPr>
            <p:spPr>
              <a:xfrm>
                <a:off x="3278835" y="2206600"/>
                <a:ext cx="4490679" cy="567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Use Tableau for Data Visualization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And finding Key Insights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1" name="Google Shape;221;p11"/>
              <p:cNvSpPr txBox="1"/>
              <p:nvPr/>
            </p:nvSpPr>
            <p:spPr>
              <a:xfrm>
                <a:off x="3663109" y="3010087"/>
                <a:ext cx="3815885" cy="73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8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How to make Data models, and web pages &amp; explore HTML, CSS, and Flask API For Deployment</a:t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2" name="Google Shape;222;p11"/>
              <p:cNvSpPr txBox="1"/>
              <p:nvPr/>
            </p:nvSpPr>
            <p:spPr>
              <a:xfrm>
                <a:off x="3743500" y="3829760"/>
                <a:ext cx="3674493" cy="803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Teamwork,</a:t>
                </a:r>
                <a:r>
                  <a:rPr b="0" i="0" lang="en-IN" sz="1600">
                    <a:solidFill>
                      <a:srgbClr val="202124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0" lang="en-IN" sz="16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Tackling more complex problems,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 management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11"/>
              <p:cNvSpPr txBox="1"/>
              <p:nvPr/>
            </p:nvSpPr>
            <p:spPr>
              <a:xfrm>
                <a:off x="7956157" y="152589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100">
                    <a:solidFill>
                      <a:srgbClr val="FFFFFF"/>
                    </a:solidFill>
                    <a:latin typeface="Geo"/>
                    <a:ea typeface="Geo"/>
                    <a:cs typeface="Geo"/>
                    <a:sym typeface="Geo"/>
                  </a:rPr>
                  <a:t>01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11"/>
              <p:cNvSpPr txBox="1"/>
              <p:nvPr/>
            </p:nvSpPr>
            <p:spPr>
              <a:xfrm>
                <a:off x="7956157" y="230430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100">
                    <a:solidFill>
                      <a:srgbClr val="FFFFFF"/>
                    </a:solidFill>
                    <a:latin typeface="Geo"/>
                    <a:ea typeface="Geo"/>
                    <a:cs typeface="Geo"/>
                    <a:sym typeface="Geo"/>
                  </a:rPr>
                  <a:t>02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11"/>
              <p:cNvSpPr txBox="1"/>
              <p:nvPr/>
            </p:nvSpPr>
            <p:spPr>
              <a:xfrm>
                <a:off x="7956157" y="3078057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100">
                    <a:solidFill>
                      <a:srgbClr val="FFFFFF"/>
                    </a:solidFill>
                    <a:latin typeface="Geo"/>
                    <a:ea typeface="Geo"/>
                    <a:cs typeface="Geo"/>
                    <a:sym typeface="Geo"/>
                  </a:rPr>
                  <a:t>03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11"/>
              <p:cNvSpPr txBox="1"/>
              <p:nvPr/>
            </p:nvSpPr>
            <p:spPr>
              <a:xfrm>
                <a:off x="7956157" y="3861122"/>
                <a:ext cx="806833" cy="530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100">
                    <a:solidFill>
                      <a:srgbClr val="FFFFFF"/>
                    </a:solidFill>
                    <a:latin typeface="Geo"/>
                    <a:ea typeface="Geo"/>
                    <a:cs typeface="Geo"/>
                    <a:sym typeface="Geo"/>
                  </a:rPr>
                  <a:t>04</a:t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27" name="Google Shape;227;p11"/>
          <p:cNvSpPr txBox="1"/>
          <p:nvPr/>
        </p:nvSpPr>
        <p:spPr>
          <a:xfrm>
            <a:off x="4012451" y="637404"/>
            <a:ext cx="27245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46849"/>
            <a:ext cx="5085184" cy="257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907" y="3855917"/>
            <a:ext cx="3831772" cy="300208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/>
          <p:nvPr/>
        </p:nvSpPr>
        <p:spPr>
          <a:xfrm>
            <a:off x="5990449" y="3704259"/>
            <a:ext cx="2531317" cy="914400"/>
          </a:xfrm>
          <a:prstGeom prst="ellipse">
            <a:avLst/>
          </a:prstGeom>
          <a:solidFill>
            <a:schemeClr val="l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I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COMPANY TABLE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139959" y="989727"/>
            <a:ext cx="4640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139959" y="2479652"/>
            <a:ext cx="67273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Count of Employees and Linkedin Followers we categorize the Column Class into Class1, Class2, Class3, Class4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04" y="979714"/>
            <a:ext cx="8350898" cy="402149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485192" y="5166641"/>
            <a:ext cx="79403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 &amp; Suggestions?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117497" y="21219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Linkedin 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Brand Awareness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Websites Visits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Engagement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Lead Generation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Job Seekers</a:t>
            </a:r>
            <a:endParaRPr/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3">
            <a:alphaModFix/>
          </a:blip>
          <a:srcRect b="0" l="21020" r="22205" t="0"/>
          <a:stretch/>
        </p:blipFill>
        <p:spPr>
          <a:xfrm>
            <a:off x="5514392" y="44969"/>
            <a:ext cx="2099388" cy="211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117497" y="21219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rebuchet MS"/>
              <a:buNone/>
            </a:pPr>
            <a:r>
              <a:rPr b="1" lang="en-IN">
                <a:solidFill>
                  <a:schemeClr val="accent2"/>
                </a:solidFill>
              </a:rPr>
              <a:t>Key Insights of Project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77333" y="2160589"/>
            <a:ext cx="924110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167/409 i.e. around 40% of jobs are having location BengaluruWebsites Visits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Top three companies with the highest job and with an employee count of more than 10001+ openings are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Ford Motors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Barclays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Citi</a:t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36676" l="26599" r="25946" t="32683"/>
          <a:stretch/>
        </p:blipFill>
        <p:spPr>
          <a:xfrm>
            <a:off x="4975668" y="14205"/>
            <a:ext cx="2714582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640012" y="737118"/>
            <a:ext cx="9297090" cy="581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Top 10 companies according to their jobs posted on LinkedIn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Ford Motor Company	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Barclays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Citi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Washup. co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Info parks Kerala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DBS Bank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Genpact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Infosys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Imaginators Try Going Beyond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lang="en-IN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Sectors Based on Followers.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677334" y="1800809"/>
            <a:ext cx="8596668" cy="4240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IT Services and IT Consulting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Financial Services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Motor Vehicle Manufacturing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E-Learning Providers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Banking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lang="en-IN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job Title(job_name) </a:t>
            </a:r>
            <a:endParaRPr b="1"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77334" y="1800809"/>
            <a:ext cx="8596668" cy="4240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Associate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Business Development Associate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Executive Assistant6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Virtual Assistant5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Team Member - Level 1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b="1" lang="en-IN" sz="3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job Locations Based on Job counts</a:t>
            </a:r>
            <a:endParaRPr b="1"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677334" y="1800809"/>
            <a:ext cx="8596668" cy="3564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Bengaluru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Chennai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Mumbai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Pune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Hyderabad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617" y="261258"/>
            <a:ext cx="1942235" cy="153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191823" y="130628"/>
            <a:ext cx="4039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4901" l="612" r="2347" t="1343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2022-12-18T15:44:18Z</dcterms:created>
  <dc:creator>Sumit Singh Rajpoot</dc:creator>
</cp:coreProperties>
</file>