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AL/vJGI1mciZl7Gr0pMzwrRy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282EA7-CE2A-4243-90D5-8D5A7DF150C4}">
  <a:tblStyle styleId="{A3282EA7-CE2A-4243-90D5-8D5A7DF150C4}" styleName="Table_0">
    <a:wholeTbl>
      <a:tcTxStyle b="off" i="off">
        <a:font>
          <a:latin typeface="Trebuchet MS"/>
          <a:ea typeface="Trebuchet MS"/>
          <a:cs typeface="Trebuchet MS"/>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40000"/>
            </a:schemeClr>
          </a:solidFill>
        </a:fill>
      </a:tcStyle>
    </a:band1H>
    <a:band2H>
      <a:tcTxStyle b="off" i="off"/>
    </a:band2H>
    <a:band1V>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b="off" i="off"/>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Trebuchet MS"/>
          <a:ea typeface="Trebuchet MS"/>
          <a:cs typeface="Trebuchet MS"/>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SUMIT%20SINGH%20RAJPOOT\Downloads\subtask_3.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SUMIT%20SINGH%20RAJPOOT\Downloads\Investment%20Advice%20Dashboard.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chitr\Downloads\Test-project\Investment%20Advice%20Dashboa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[subtask_3.xlsx]Q1!PivotTable13</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solidFill>
                  <a:schemeClr val="tx1"/>
                </a:solidFill>
              </a:rPr>
              <a:t>Median Enterprise Value VS Sector</a:t>
            </a:r>
          </a:p>
          <a:p>
            <a:pPr>
              <a:defRPr/>
            </a:pP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278069407990663"/>
          <c:y val="0.15078534031413615"/>
          <c:w val="0.69353291776027992"/>
          <c:h val="0.74108202443280979"/>
        </c:manualLayout>
      </c:layout>
      <c:barChart>
        <c:barDir val="bar"/>
        <c:grouping val="clustered"/>
        <c:varyColors val="0"/>
        <c:ser>
          <c:idx val="0"/>
          <c:order val="0"/>
          <c:tx>
            <c:strRef>
              <c:f>'Q1'!$B$3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'Q1'!$A$4:$A$22</c:f>
              <c:strCache>
                <c:ptCount val="18"/>
                <c:pt idx="0">
                  <c:v>Automobile</c:v>
                </c:pt>
                <c:pt idx="1">
                  <c:v>Capital Goods</c:v>
                </c:pt>
                <c:pt idx="2">
                  <c:v>Chemicals</c:v>
                </c:pt>
                <c:pt idx="3">
                  <c:v>Communication</c:v>
                </c:pt>
                <c:pt idx="4">
                  <c:v>Construction</c:v>
                </c:pt>
                <c:pt idx="5">
                  <c:v>Consumer Discretionary</c:v>
                </c:pt>
                <c:pt idx="6">
                  <c:v>Consumer Staples</c:v>
                </c:pt>
                <c:pt idx="7">
                  <c:v>Diversified</c:v>
                </c:pt>
                <c:pt idx="8">
                  <c:v>Energy</c:v>
                </c:pt>
                <c:pt idx="9">
                  <c:v>Financial</c:v>
                </c:pt>
                <c:pt idx="10">
                  <c:v>Healthcare</c:v>
                </c:pt>
                <c:pt idx="11">
                  <c:v>Insurance</c:v>
                </c:pt>
                <c:pt idx="12">
                  <c:v>Materials</c:v>
                </c:pt>
                <c:pt idx="13">
                  <c:v>Metals &amp; Mining</c:v>
                </c:pt>
                <c:pt idx="14">
                  <c:v>Others</c:v>
                </c:pt>
                <c:pt idx="15">
                  <c:v>Services</c:v>
                </c:pt>
                <c:pt idx="16">
                  <c:v>Technology</c:v>
                </c:pt>
                <c:pt idx="17">
                  <c:v>Textiles</c:v>
                </c:pt>
              </c:strCache>
            </c:strRef>
          </c:cat>
          <c:val>
            <c:numRef>
              <c:f>'Q1'!$B$4:$B$22</c:f>
              <c:numCache>
                <c:formatCode>General</c:formatCode>
                <c:ptCount val="18"/>
                <c:pt idx="0">
                  <c:v>26547.23499999999</c:v>
                </c:pt>
                <c:pt idx="1">
                  <c:v>12968.395000000008</c:v>
                </c:pt>
                <c:pt idx="2">
                  <c:v>13017.344999999987</c:v>
                </c:pt>
                <c:pt idx="3">
                  <c:v>11578.300000000001</c:v>
                </c:pt>
                <c:pt idx="4">
                  <c:v>9065.239999999998</c:v>
                </c:pt>
                <c:pt idx="5">
                  <c:v>12551.320000000003</c:v>
                </c:pt>
                <c:pt idx="6">
                  <c:v>12719.065000000001</c:v>
                </c:pt>
                <c:pt idx="7">
                  <c:v>24475.61</c:v>
                </c:pt>
                <c:pt idx="8">
                  <c:v>33684.689999999981</c:v>
                </c:pt>
                <c:pt idx="9">
                  <c:v>17819.209999999981</c:v>
                </c:pt>
                <c:pt idx="10">
                  <c:v>13117.680000000006</c:v>
                </c:pt>
                <c:pt idx="11">
                  <c:v>42136.94</c:v>
                </c:pt>
                <c:pt idx="12">
                  <c:v>9763.1400000000067</c:v>
                </c:pt>
                <c:pt idx="13">
                  <c:v>11686.910000000002</c:v>
                </c:pt>
                <c:pt idx="14">
                  <c:v>13393.37</c:v>
                </c:pt>
                <c:pt idx="15">
                  <c:v>9396.5</c:v>
                </c:pt>
                <c:pt idx="16">
                  <c:v>11832.534999999998</c:v>
                </c:pt>
                <c:pt idx="17">
                  <c:v>10884.83</c:v>
                </c:pt>
              </c:numCache>
            </c:numRef>
          </c:val>
          <c:extLst>
            <c:ext xmlns:c16="http://schemas.microsoft.com/office/drawing/2014/chart" uri="{C3380CC4-5D6E-409C-BE32-E72D297353CC}">
              <c16:uniqueId val="{00000000-292F-4080-A690-4EFDF43A3542}"/>
            </c:ext>
          </c:extLst>
        </c:ser>
        <c:dLbls>
          <c:dLblPos val="outEnd"/>
          <c:showLegendKey val="0"/>
          <c:showVal val="1"/>
          <c:showCatName val="0"/>
          <c:showSerName val="0"/>
          <c:showPercent val="0"/>
          <c:showBubbleSize val="0"/>
        </c:dLbls>
        <c:gapWidth val="115"/>
        <c:overlap val="-20"/>
        <c:axId val="1036273136"/>
        <c:axId val="1036276048"/>
      </c:barChart>
      <c:catAx>
        <c:axId val="1036273136"/>
        <c:scaling>
          <c:orientation val="minMax"/>
        </c:scaling>
        <c:delete val="0"/>
        <c:axPos val="l"/>
        <c:numFmt formatCode="General" sourceLinked="1"/>
        <c:majorTickMark val="none"/>
        <c:minorTickMark val="none"/>
        <c:tickLblPos val="nextTo"/>
        <c:spPr>
          <a:solidFill>
            <a:schemeClr val="bg1"/>
          </a:solid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6276048"/>
        <c:crosses val="autoZero"/>
        <c:auto val="1"/>
        <c:lblAlgn val="ctr"/>
        <c:lblOffset val="100"/>
        <c:noMultiLvlLbl val="0"/>
      </c:catAx>
      <c:valAx>
        <c:axId val="1036276048"/>
        <c:scaling>
          <c:orientation val="minMax"/>
        </c:scaling>
        <c:delete val="0"/>
        <c:axPos val="b"/>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6273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Dividend Per Share VS Market</a:t>
            </a:r>
            <a:r>
              <a:rPr lang="en-US" b="1" baseline="0" dirty="0">
                <a:solidFill>
                  <a:schemeClr val="tx1"/>
                </a:solidFill>
              </a:rPr>
              <a:t> Capital</a:t>
            </a:r>
          </a:p>
          <a:p>
            <a:pPr>
              <a:defRPr b="1">
                <a:solidFill>
                  <a:schemeClr val="tx1"/>
                </a:solidFill>
              </a:defRPr>
            </a:pPr>
            <a:r>
              <a:rPr lang="en-US" b="1" baseline="0" dirty="0">
                <a:solidFill>
                  <a:schemeClr val="tx1"/>
                </a:solidFill>
              </a:rPr>
              <a:t>  </a:t>
            </a:r>
            <a:endParaRPr lang="en-US" b="1" dirty="0">
              <a:solidFill>
                <a:schemeClr val="tx1"/>
              </a:solidFill>
            </a:endParaRPr>
          </a:p>
        </c:rich>
      </c:tx>
      <c:layout>
        <c:manualLayout>
          <c:xMode val="edge"/>
          <c:yMode val="edge"/>
          <c:x val="0.33422701147140893"/>
          <c:y val="0.10537790697674419"/>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7722255074746911E-2"/>
          <c:y val="0.12538443184112477"/>
          <c:w val="0.80643285214348204"/>
          <c:h val="0.71993839311752694"/>
        </c:manualLayout>
      </c:layout>
      <c:scatterChart>
        <c:scatterStyle val="lineMarker"/>
        <c:varyColors val="0"/>
        <c:ser>
          <c:idx val="0"/>
          <c:order val="0"/>
          <c:tx>
            <c:strRef>
              <c:f>'DPS vs Mkt Cap'!$B$1</c:f>
              <c:strCache>
                <c:ptCount val="1"/>
                <c:pt idx="0">
                  <c:v>Dividend Per Share</c:v>
                </c:pt>
              </c:strCache>
            </c:strRef>
          </c:tx>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tx1">
                    <a:lumMod val="95000"/>
                    <a:lumOff val="5000"/>
                  </a:schemeClr>
                </a:solidFill>
                <a:prstDash val="sysDot"/>
              </a:ln>
              <a:effectLst/>
            </c:spPr>
            <c:trendlineType val="log"/>
            <c:dispRSqr val="1"/>
            <c:dispEq val="1"/>
            <c:trendlineLbl>
              <c:layout>
                <c:manualLayout>
                  <c:x val="-3.2819553805774275E-2"/>
                  <c:y val="-8.8518883056284636E-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baseline="0"/>
                      <a:t>y = 4.7429ln(x) - 32.16</a:t>
                    </a:r>
                    <a:br>
                      <a:rPr lang="en-US" b="1" baseline="0"/>
                    </a:br>
                    <a:r>
                      <a:rPr lang="en-US" b="1" baseline="0"/>
                      <a:t>R² = 0.0195</a:t>
                    </a:r>
                    <a:endParaRPr lang="en-US" b="1"/>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'DPS vs Mkt Cap'!$A$2:$A$502</c:f>
              <c:numCache>
                <c:formatCode>General</c:formatCode>
                <c:ptCount val="501"/>
                <c:pt idx="0">
                  <c:v>1738725.14</c:v>
                </c:pt>
                <c:pt idx="1">
                  <c:v>1146325.9099999999</c:v>
                </c:pt>
                <c:pt idx="2">
                  <c:v>832128.75</c:v>
                </c:pt>
                <c:pt idx="3">
                  <c:v>614873.84</c:v>
                </c:pt>
                <c:pt idx="4">
                  <c:v>614335.12</c:v>
                </c:pt>
                <c:pt idx="5">
                  <c:v>611034.69999999995</c:v>
                </c:pt>
                <c:pt idx="6">
                  <c:v>480947.33</c:v>
                </c:pt>
                <c:pt idx="7">
                  <c:v>446014.82</c:v>
                </c:pt>
                <c:pt idx="8">
                  <c:v>441244.43</c:v>
                </c:pt>
                <c:pt idx="9">
                  <c:v>435678.98</c:v>
                </c:pt>
                <c:pt idx="10">
                  <c:v>431472.57</c:v>
                </c:pt>
                <c:pt idx="11">
                  <c:v>417228.47</c:v>
                </c:pt>
                <c:pt idx="12">
                  <c:v>407540.19</c:v>
                </c:pt>
                <c:pt idx="13">
                  <c:v>387721.55</c:v>
                </c:pt>
                <c:pt idx="14">
                  <c:v>384797.35</c:v>
                </c:pt>
                <c:pt idx="15">
                  <c:v>381507.08</c:v>
                </c:pt>
                <c:pt idx="16">
                  <c:v>373039.65</c:v>
                </c:pt>
                <c:pt idx="17">
                  <c:v>328506.06</c:v>
                </c:pt>
                <c:pt idx="18">
                  <c:v>296356.92</c:v>
                </c:pt>
                <c:pt idx="19">
                  <c:v>276760.96000000002</c:v>
                </c:pt>
                <c:pt idx="20">
                  <c:v>276590.81</c:v>
                </c:pt>
                <c:pt idx="21">
                  <c:v>270026.34000000003</c:v>
                </c:pt>
                <c:pt idx="22">
                  <c:v>253971.92</c:v>
                </c:pt>
                <c:pt idx="23">
                  <c:v>233252.5</c:v>
                </c:pt>
                <c:pt idx="24">
                  <c:v>232216.47</c:v>
                </c:pt>
                <c:pt idx="25">
                  <c:v>222410.91</c:v>
                </c:pt>
                <c:pt idx="26">
                  <c:v>212245.17</c:v>
                </c:pt>
                <c:pt idx="27">
                  <c:v>188390.19</c:v>
                </c:pt>
                <c:pt idx="28">
                  <c:v>185733.31</c:v>
                </c:pt>
                <c:pt idx="29">
                  <c:v>179530.6</c:v>
                </c:pt>
                <c:pt idx="30">
                  <c:v>167820.92</c:v>
                </c:pt>
                <c:pt idx="31">
                  <c:v>164842.35</c:v>
                </c:pt>
                <c:pt idx="32">
                  <c:v>164169.79</c:v>
                </c:pt>
                <c:pt idx="33">
                  <c:v>159461.67000000001</c:v>
                </c:pt>
                <c:pt idx="34">
                  <c:v>156006</c:v>
                </c:pt>
                <c:pt idx="35">
                  <c:v>152441.94</c:v>
                </c:pt>
                <c:pt idx="36">
                  <c:v>150536.32999999999</c:v>
                </c:pt>
                <c:pt idx="37">
                  <c:v>143988.39000000001</c:v>
                </c:pt>
                <c:pt idx="38">
                  <c:v>142728.79</c:v>
                </c:pt>
                <c:pt idx="39">
                  <c:v>130667.91</c:v>
                </c:pt>
                <c:pt idx="40">
                  <c:v>129452.38</c:v>
                </c:pt>
                <c:pt idx="41">
                  <c:v>121499.05</c:v>
                </c:pt>
                <c:pt idx="42">
                  <c:v>121174.32</c:v>
                </c:pt>
                <c:pt idx="43">
                  <c:v>112890.78</c:v>
                </c:pt>
                <c:pt idx="44">
                  <c:v>112621.31</c:v>
                </c:pt>
                <c:pt idx="45">
                  <c:v>104535.54</c:v>
                </c:pt>
                <c:pt idx="46">
                  <c:v>103640.57</c:v>
                </c:pt>
                <c:pt idx="47">
                  <c:v>101008.24</c:v>
                </c:pt>
                <c:pt idx="48">
                  <c:v>100260.79</c:v>
                </c:pt>
                <c:pt idx="49">
                  <c:v>97737.68</c:v>
                </c:pt>
                <c:pt idx="50">
                  <c:v>96795.86</c:v>
                </c:pt>
                <c:pt idx="51">
                  <c:v>96471.23</c:v>
                </c:pt>
                <c:pt idx="52">
                  <c:v>95442.59</c:v>
                </c:pt>
                <c:pt idx="53">
                  <c:v>92988.62</c:v>
                </c:pt>
                <c:pt idx="54">
                  <c:v>91396.63</c:v>
                </c:pt>
                <c:pt idx="55">
                  <c:v>88313.62</c:v>
                </c:pt>
                <c:pt idx="56">
                  <c:v>88220.42</c:v>
                </c:pt>
                <c:pt idx="57">
                  <c:v>86445.58</c:v>
                </c:pt>
                <c:pt idx="58">
                  <c:v>85846.87</c:v>
                </c:pt>
                <c:pt idx="59">
                  <c:v>84151.61</c:v>
                </c:pt>
                <c:pt idx="60">
                  <c:v>82990.039999999994</c:v>
                </c:pt>
                <c:pt idx="61">
                  <c:v>82769.539999999994</c:v>
                </c:pt>
                <c:pt idx="62">
                  <c:v>79895.88</c:v>
                </c:pt>
                <c:pt idx="63">
                  <c:v>79467.19</c:v>
                </c:pt>
                <c:pt idx="64">
                  <c:v>78846.48</c:v>
                </c:pt>
                <c:pt idx="65">
                  <c:v>77834.66</c:v>
                </c:pt>
                <c:pt idx="66">
                  <c:v>77175.350000000006</c:v>
                </c:pt>
                <c:pt idx="67">
                  <c:v>77106.03</c:v>
                </c:pt>
                <c:pt idx="68">
                  <c:v>76829.08</c:v>
                </c:pt>
                <c:pt idx="69">
                  <c:v>75553.8</c:v>
                </c:pt>
                <c:pt idx="70">
                  <c:v>70446.48</c:v>
                </c:pt>
                <c:pt idx="71">
                  <c:v>70145.539999999994</c:v>
                </c:pt>
                <c:pt idx="72">
                  <c:v>69715.740000000005</c:v>
                </c:pt>
                <c:pt idx="73">
                  <c:v>69218.679999999993</c:v>
                </c:pt>
                <c:pt idx="74">
                  <c:v>67388.08</c:v>
                </c:pt>
                <c:pt idx="75">
                  <c:v>67140.7</c:v>
                </c:pt>
                <c:pt idx="76">
                  <c:v>65707.08</c:v>
                </c:pt>
                <c:pt idx="77">
                  <c:v>64879.24</c:v>
                </c:pt>
                <c:pt idx="78">
                  <c:v>64157.62</c:v>
                </c:pt>
                <c:pt idx="79">
                  <c:v>63134.03</c:v>
                </c:pt>
                <c:pt idx="80">
                  <c:v>62052.55</c:v>
                </c:pt>
                <c:pt idx="81">
                  <c:v>61576.5</c:v>
                </c:pt>
                <c:pt idx="82">
                  <c:v>59942.99</c:v>
                </c:pt>
                <c:pt idx="83">
                  <c:v>58215.16</c:v>
                </c:pt>
                <c:pt idx="84">
                  <c:v>56872</c:v>
                </c:pt>
                <c:pt idx="85">
                  <c:v>56790.48</c:v>
                </c:pt>
                <c:pt idx="86">
                  <c:v>56059.13</c:v>
                </c:pt>
                <c:pt idx="87">
                  <c:v>55523.76</c:v>
                </c:pt>
                <c:pt idx="88">
                  <c:v>55260.69</c:v>
                </c:pt>
                <c:pt idx="89">
                  <c:v>54884.03</c:v>
                </c:pt>
                <c:pt idx="90">
                  <c:v>53777.47</c:v>
                </c:pt>
                <c:pt idx="91">
                  <c:v>52913.120000000003</c:v>
                </c:pt>
                <c:pt idx="92">
                  <c:v>52838.53</c:v>
                </c:pt>
                <c:pt idx="93">
                  <c:v>51920.17</c:v>
                </c:pt>
                <c:pt idx="94">
                  <c:v>51882.559999999998</c:v>
                </c:pt>
                <c:pt idx="95">
                  <c:v>51469.09</c:v>
                </c:pt>
                <c:pt idx="96">
                  <c:v>50993.21</c:v>
                </c:pt>
                <c:pt idx="97">
                  <c:v>50488.76</c:v>
                </c:pt>
                <c:pt idx="98">
                  <c:v>49706.03</c:v>
                </c:pt>
                <c:pt idx="99">
                  <c:v>49347.3</c:v>
                </c:pt>
                <c:pt idx="100">
                  <c:v>48318.78</c:v>
                </c:pt>
                <c:pt idx="101">
                  <c:v>48215.13</c:v>
                </c:pt>
                <c:pt idx="102">
                  <c:v>47882.87</c:v>
                </c:pt>
                <c:pt idx="103">
                  <c:v>46557.9</c:v>
                </c:pt>
                <c:pt idx="104">
                  <c:v>46301.43</c:v>
                </c:pt>
                <c:pt idx="105">
                  <c:v>45981.99</c:v>
                </c:pt>
                <c:pt idx="106">
                  <c:v>45890.879999999997</c:v>
                </c:pt>
                <c:pt idx="107">
                  <c:v>45731.01</c:v>
                </c:pt>
                <c:pt idx="108">
                  <c:v>45103.38</c:v>
                </c:pt>
                <c:pt idx="109">
                  <c:v>45079.76</c:v>
                </c:pt>
                <c:pt idx="110">
                  <c:v>44491.54</c:v>
                </c:pt>
                <c:pt idx="111">
                  <c:v>44025.29</c:v>
                </c:pt>
                <c:pt idx="112">
                  <c:v>43587.73</c:v>
                </c:pt>
                <c:pt idx="113">
                  <c:v>43388.44</c:v>
                </c:pt>
                <c:pt idx="114">
                  <c:v>43251.74</c:v>
                </c:pt>
                <c:pt idx="115">
                  <c:v>42968.54</c:v>
                </c:pt>
                <c:pt idx="116">
                  <c:v>42700.9</c:v>
                </c:pt>
                <c:pt idx="117">
                  <c:v>41716.870000000003</c:v>
                </c:pt>
                <c:pt idx="118">
                  <c:v>41394.199999999997</c:v>
                </c:pt>
                <c:pt idx="119">
                  <c:v>40792.26</c:v>
                </c:pt>
                <c:pt idx="120">
                  <c:v>40700.47</c:v>
                </c:pt>
                <c:pt idx="121">
                  <c:v>39672.04</c:v>
                </c:pt>
                <c:pt idx="122">
                  <c:v>39508.230000000003</c:v>
                </c:pt>
                <c:pt idx="123">
                  <c:v>39372.660000000003</c:v>
                </c:pt>
                <c:pt idx="124">
                  <c:v>39309.33</c:v>
                </c:pt>
                <c:pt idx="125">
                  <c:v>39024.959999999999</c:v>
                </c:pt>
                <c:pt idx="126">
                  <c:v>38698.800000000003</c:v>
                </c:pt>
                <c:pt idx="127">
                  <c:v>38417.699999999997</c:v>
                </c:pt>
                <c:pt idx="128">
                  <c:v>38170.480000000003</c:v>
                </c:pt>
                <c:pt idx="129">
                  <c:v>37912.53</c:v>
                </c:pt>
                <c:pt idx="130">
                  <c:v>37758.269999999997</c:v>
                </c:pt>
                <c:pt idx="131">
                  <c:v>37557.83</c:v>
                </c:pt>
                <c:pt idx="132">
                  <c:v>37369.26</c:v>
                </c:pt>
                <c:pt idx="133">
                  <c:v>37048.68</c:v>
                </c:pt>
                <c:pt idx="134">
                  <c:v>36768.54</c:v>
                </c:pt>
                <c:pt idx="135">
                  <c:v>36292.76</c:v>
                </c:pt>
                <c:pt idx="136">
                  <c:v>36038.25</c:v>
                </c:pt>
                <c:pt idx="137">
                  <c:v>35885.269999999997</c:v>
                </c:pt>
                <c:pt idx="138">
                  <c:v>35743.24</c:v>
                </c:pt>
                <c:pt idx="139">
                  <c:v>35733.35</c:v>
                </c:pt>
                <c:pt idx="140">
                  <c:v>35730.239999999998</c:v>
                </c:pt>
                <c:pt idx="141">
                  <c:v>35147.57</c:v>
                </c:pt>
                <c:pt idx="142">
                  <c:v>33853.660000000003</c:v>
                </c:pt>
                <c:pt idx="143">
                  <c:v>33646.29</c:v>
                </c:pt>
                <c:pt idx="144">
                  <c:v>33581.39</c:v>
                </c:pt>
                <c:pt idx="145">
                  <c:v>33250.730000000003</c:v>
                </c:pt>
                <c:pt idx="146">
                  <c:v>33225.15</c:v>
                </c:pt>
                <c:pt idx="147">
                  <c:v>32666.6</c:v>
                </c:pt>
                <c:pt idx="148">
                  <c:v>32469.72</c:v>
                </c:pt>
                <c:pt idx="149">
                  <c:v>32415</c:v>
                </c:pt>
                <c:pt idx="150">
                  <c:v>31807.25</c:v>
                </c:pt>
                <c:pt idx="151">
                  <c:v>31614.32</c:v>
                </c:pt>
                <c:pt idx="152">
                  <c:v>31567.93</c:v>
                </c:pt>
                <c:pt idx="153">
                  <c:v>30635.22</c:v>
                </c:pt>
                <c:pt idx="154">
                  <c:v>30517.82</c:v>
                </c:pt>
                <c:pt idx="155">
                  <c:v>30325.26</c:v>
                </c:pt>
                <c:pt idx="156">
                  <c:v>30237.21</c:v>
                </c:pt>
                <c:pt idx="157">
                  <c:v>30215.73</c:v>
                </c:pt>
                <c:pt idx="158">
                  <c:v>29806.29</c:v>
                </c:pt>
                <c:pt idx="159">
                  <c:v>29696.79</c:v>
                </c:pt>
                <c:pt idx="160">
                  <c:v>29420.87</c:v>
                </c:pt>
                <c:pt idx="161">
                  <c:v>29286.89</c:v>
                </c:pt>
                <c:pt idx="162">
                  <c:v>29163.79</c:v>
                </c:pt>
                <c:pt idx="163">
                  <c:v>29106.03</c:v>
                </c:pt>
                <c:pt idx="164">
                  <c:v>29043.58</c:v>
                </c:pt>
                <c:pt idx="165">
                  <c:v>28881.4</c:v>
                </c:pt>
                <c:pt idx="166">
                  <c:v>28835.23</c:v>
                </c:pt>
                <c:pt idx="167">
                  <c:v>28511.05</c:v>
                </c:pt>
                <c:pt idx="168">
                  <c:v>27978.01</c:v>
                </c:pt>
                <c:pt idx="169">
                  <c:v>27887.09</c:v>
                </c:pt>
                <c:pt idx="170">
                  <c:v>27750.68</c:v>
                </c:pt>
                <c:pt idx="171">
                  <c:v>27529.57</c:v>
                </c:pt>
                <c:pt idx="172">
                  <c:v>27491.279999999999</c:v>
                </c:pt>
                <c:pt idx="173">
                  <c:v>27139.52</c:v>
                </c:pt>
                <c:pt idx="174">
                  <c:v>26928.3</c:v>
                </c:pt>
                <c:pt idx="175">
                  <c:v>26789.7</c:v>
                </c:pt>
                <c:pt idx="176">
                  <c:v>26646.720000000001</c:v>
                </c:pt>
                <c:pt idx="177">
                  <c:v>26563.89</c:v>
                </c:pt>
                <c:pt idx="178">
                  <c:v>26464.66</c:v>
                </c:pt>
                <c:pt idx="179">
                  <c:v>26185.49</c:v>
                </c:pt>
                <c:pt idx="180">
                  <c:v>26176.43</c:v>
                </c:pt>
                <c:pt idx="181">
                  <c:v>26017.73</c:v>
                </c:pt>
                <c:pt idx="182">
                  <c:v>25981.83</c:v>
                </c:pt>
                <c:pt idx="183">
                  <c:v>25922.34</c:v>
                </c:pt>
                <c:pt idx="184">
                  <c:v>25127.84</c:v>
                </c:pt>
                <c:pt idx="185">
                  <c:v>24965.57</c:v>
                </c:pt>
                <c:pt idx="186">
                  <c:v>24950.02</c:v>
                </c:pt>
                <c:pt idx="187">
                  <c:v>24803.33</c:v>
                </c:pt>
                <c:pt idx="188">
                  <c:v>24608.560000000001</c:v>
                </c:pt>
                <c:pt idx="189">
                  <c:v>24400.68</c:v>
                </c:pt>
                <c:pt idx="190">
                  <c:v>24397.01</c:v>
                </c:pt>
                <c:pt idx="191">
                  <c:v>24227.439999999999</c:v>
                </c:pt>
                <c:pt idx="192">
                  <c:v>24176.15</c:v>
                </c:pt>
                <c:pt idx="193">
                  <c:v>24109.040000000001</c:v>
                </c:pt>
                <c:pt idx="194">
                  <c:v>24043.24</c:v>
                </c:pt>
                <c:pt idx="195">
                  <c:v>24010.09</c:v>
                </c:pt>
                <c:pt idx="196">
                  <c:v>24004.1</c:v>
                </c:pt>
                <c:pt idx="197">
                  <c:v>23829.22</c:v>
                </c:pt>
                <c:pt idx="198">
                  <c:v>23768.37</c:v>
                </c:pt>
                <c:pt idx="199">
                  <c:v>23453.84</c:v>
                </c:pt>
                <c:pt idx="200">
                  <c:v>23407.93</c:v>
                </c:pt>
                <c:pt idx="201">
                  <c:v>23233.02</c:v>
                </c:pt>
                <c:pt idx="202">
                  <c:v>22722.11</c:v>
                </c:pt>
                <c:pt idx="203">
                  <c:v>22710.71</c:v>
                </c:pt>
                <c:pt idx="204">
                  <c:v>22487.07</c:v>
                </c:pt>
                <c:pt idx="205">
                  <c:v>22445.47</c:v>
                </c:pt>
                <c:pt idx="206">
                  <c:v>22359.91</c:v>
                </c:pt>
                <c:pt idx="207">
                  <c:v>22207.54</c:v>
                </c:pt>
                <c:pt idx="208">
                  <c:v>21836.93</c:v>
                </c:pt>
                <c:pt idx="209">
                  <c:v>21678.62</c:v>
                </c:pt>
                <c:pt idx="210">
                  <c:v>21492.58</c:v>
                </c:pt>
                <c:pt idx="211">
                  <c:v>21255.62</c:v>
                </c:pt>
                <c:pt idx="212">
                  <c:v>21188.41</c:v>
                </c:pt>
                <c:pt idx="213">
                  <c:v>21066.48</c:v>
                </c:pt>
                <c:pt idx="214">
                  <c:v>21028.32</c:v>
                </c:pt>
                <c:pt idx="215">
                  <c:v>20961.55</c:v>
                </c:pt>
                <c:pt idx="216">
                  <c:v>20887.150000000001</c:v>
                </c:pt>
                <c:pt idx="217">
                  <c:v>20882.95</c:v>
                </c:pt>
                <c:pt idx="218">
                  <c:v>20867.939999999999</c:v>
                </c:pt>
                <c:pt idx="219">
                  <c:v>20819.93</c:v>
                </c:pt>
                <c:pt idx="220">
                  <c:v>20440.48</c:v>
                </c:pt>
                <c:pt idx="221">
                  <c:v>20155.46</c:v>
                </c:pt>
                <c:pt idx="222">
                  <c:v>19882.419999999998</c:v>
                </c:pt>
                <c:pt idx="223">
                  <c:v>19748.98</c:v>
                </c:pt>
                <c:pt idx="224">
                  <c:v>19640.22</c:v>
                </c:pt>
                <c:pt idx="225">
                  <c:v>19573.62</c:v>
                </c:pt>
                <c:pt idx="226">
                  <c:v>19053.7</c:v>
                </c:pt>
                <c:pt idx="227">
                  <c:v>18915.61</c:v>
                </c:pt>
                <c:pt idx="228">
                  <c:v>18764.98</c:v>
                </c:pt>
                <c:pt idx="229">
                  <c:v>18366.310000000001</c:v>
                </c:pt>
                <c:pt idx="230">
                  <c:v>18064.93</c:v>
                </c:pt>
                <c:pt idx="231">
                  <c:v>17987.599999999999</c:v>
                </c:pt>
                <c:pt idx="232">
                  <c:v>17849.53</c:v>
                </c:pt>
                <c:pt idx="233">
                  <c:v>17706.47</c:v>
                </c:pt>
                <c:pt idx="234">
                  <c:v>17623.63</c:v>
                </c:pt>
                <c:pt idx="235">
                  <c:v>17553.98</c:v>
                </c:pt>
                <c:pt idx="236">
                  <c:v>17325.72</c:v>
                </c:pt>
                <c:pt idx="237">
                  <c:v>17129.509999999998</c:v>
                </c:pt>
                <c:pt idx="238">
                  <c:v>17063.97</c:v>
                </c:pt>
                <c:pt idx="239">
                  <c:v>17058.8</c:v>
                </c:pt>
                <c:pt idx="240">
                  <c:v>16754.21</c:v>
                </c:pt>
                <c:pt idx="241">
                  <c:v>16409.03</c:v>
                </c:pt>
                <c:pt idx="242">
                  <c:v>16215.91</c:v>
                </c:pt>
                <c:pt idx="243">
                  <c:v>16169.67</c:v>
                </c:pt>
                <c:pt idx="244">
                  <c:v>16155.26</c:v>
                </c:pt>
                <c:pt idx="245">
                  <c:v>16137.53</c:v>
                </c:pt>
                <c:pt idx="246">
                  <c:v>16094.55</c:v>
                </c:pt>
                <c:pt idx="247">
                  <c:v>15796.12</c:v>
                </c:pt>
                <c:pt idx="248">
                  <c:v>15791.7</c:v>
                </c:pt>
                <c:pt idx="249">
                  <c:v>15754.93</c:v>
                </c:pt>
                <c:pt idx="250">
                  <c:v>15664.24</c:v>
                </c:pt>
                <c:pt idx="251">
                  <c:v>15383.26</c:v>
                </c:pt>
                <c:pt idx="252">
                  <c:v>15272.55</c:v>
                </c:pt>
                <c:pt idx="253">
                  <c:v>15198.6</c:v>
                </c:pt>
                <c:pt idx="254">
                  <c:v>15150.3</c:v>
                </c:pt>
                <c:pt idx="255">
                  <c:v>14905.18</c:v>
                </c:pt>
                <c:pt idx="256">
                  <c:v>14698.96</c:v>
                </c:pt>
                <c:pt idx="257">
                  <c:v>14658</c:v>
                </c:pt>
                <c:pt idx="258">
                  <c:v>14654</c:v>
                </c:pt>
                <c:pt idx="259">
                  <c:v>14573.67</c:v>
                </c:pt>
                <c:pt idx="260">
                  <c:v>14553.99</c:v>
                </c:pt>
                <c:pt idx="261">
                  <c:v>14448.31</c:v>
                </c:pt>
                <c:pt idx="262">
                  <c:v>14432.63</c:v>
                </c:pt>
                <c:pt idx="263">
                  <c:v>14386.22</c:v>
                </c:pt>
                <c:pt idx="264">
                  <c:v>14264.72</c:v>
                </c:pt>
                <c:pt idx="265">
                  <c:v>14249.55</c:v>
                </c:pt>
                <c:pt idx="266">
                  <c:v>14189.17</c:v>
                </c:pt>
                <c:pt idx="267">
                  <c:v>14066.92</c:v>
                </c:pt>
                <c:pt idx="268">
                  <c:v>13821.87</c:v>
                </c:pt>
                <c:pt idx="269">
                  <c:v>13796</c:v>
                </c:pt>
                <c:pt idx="270">
                  <c:v>13638.24</c:v>
                </c:pt>
                <c:pt idx="271">
                  <c:v>13629.92</c:v>
                </c:pt>
                <c:pt idx="272">
                  <c:v>13357.06</c:v>
                </c:pt>
                <c:pt idx="273">
                  <c:v>13297.07</c:v>
                </c:pt>
                <c:pt idx="274">
                  <c:v>13227.48</c:v>
                </c:pt>
                <c:pt idx="275">
                  <c:v>13182.8</c:v>
                </c:pt>
                <c:pt idx="276">
                  <c:v>13161.17</c:v>
                </c:pt>
                <c:pt idx="277">
                  <c:v>13024.49</c:v>
                </c:pt>
                <c:pt idx="278">
                  <c:v>12847.4</c:v>
                </c:pt>
                <c:pt idx="279">
                  <c:v>12794.34</c:v>
                </c:pt>
                <c:pt idx="280">
                  <c:v>12601.19</c:v>
                </c:pt>
                <c:pt idx="281">
                  <c:v>12600.97</c:v>
                </c:pt>
                <c:pt idx="282">
                  <c:v>12591.83</c:v>
                </c:pt>
                <c:pt idx="283">
                  <c:v>12500.9</c:v>
                </c:pt>
                <c:pt idx="284">
                  <c:v>12464.75</c:v>
                </c:pt>
                <c:pt idx="285">
                  <c:v>12446.74</c:v>
                </c:pt>
                <c:pt idx="286">
                  <c:v>12411.39</c:v>
                </c:pt>
                <c:pt idx="287">
                  <c:v>12260.96</c:v>
                </c:pt>
                <c:pt idx="288">
                  <c:v>12180.51</c:v>
                </c:pt>
                <c:pt idx="289">
                  <c:v>12081.24</c:v>
                </c:pt>
                <c:pt idx="290">
                  <c:v>11890.91</c:v>
                </c:pt>
                <c:pt idx="291">
                  <c:v>11879.31</c:v>
                </c:pt>
                <c:pt idx="292">
                  <c:v>11714.16</c:v>
                </c:pt>
                <c:pt idx="293">
                  <c:v>11545.28</c:v>
                </c:pt>
                <c:pt idx="294">
                  <c:v>11516.08</c:v>
                </c:pt>
                <c:pt idx="295">
                  <c:v>11502.94</c:v>
                </c:pt>
                <c:pt idx="296">
                  <c:v>11485.59</c:v>
                </c:pt>
                <c:pt idx="297">
                  <c:v>11297.78</c:v>
                </c:pt>
                <c:pt idx="298">
                  <c:v>11294.84</c:v>
                </c:pt>
                <c:pt idx="299">
                  <c:v>11254.65</c:v>
                </c:pt>
                <c:pt idx="300">
                  <c:v>11238.16</c:v>
                </c:pt>
                <c:pt idx="301">
                  <c:v>11231.48</c:v>
                </c:pt>
                <c:pt idx="302">
                  <c:v>11164.85</c:v>
                </c:pt>
                <c:pt idx="303">
                  <c:v>11090.86</c:v>
                </c:pt>
                <c:pt idx="304">
                  <c:v>11071.7</c:v>
                </c:pt>
                <c:pt idx="305">
                  <c:v>10859.46</c:v>
                </c:pt>
                <c:pt idx="306">
                  <c:v>10842.96</c:v>
                </c:pt>
                <c:pt idx="307">
                  <c:v>10801.9</c:v>
                </c:pt>
                <c:pt idx="308">
                  <c:v>10770.26</c:v>
                </c:pt>
                <c:pt idx="309">
                  <c:v>10704.33</c:v>
                </c:pt>
                <c:pt idx="310">
                  <c:v>10655.2</c:v>
                </c:pt>
                <c:pt idx="311">
                  <c:v>10573.35</c:v>
                </c:pt>
                <c:pt idx="312">
                  <c:v>10518.39</c:v>
                </c:pt>
                <c:pt idx="313">
                  <c:v>10485.370000000001</c:v>
                </c:pt>
                <c:pt idx="314">
                  <c:v>10381.92</c:v>
                </c:pt>
                <c:pt idx="315">
                  <c:v>10347.81</c:v>
                </c:pt>
                <c:pt idx="316">
                  <c:v>10346.84</c:v>
                </c:pt>
                <c:pt idx="317">
                  <c:v>10228.4</c:v>
                </c:pt>
                <c:pt idx="318">
                  <c:v>10213.549999999999</c:v>
                </c:pt>
                <c:pt idx="319">
                  <c:v>10206.11</c:v>
                </c:pt>
                <c:pt idx="320">
                  <c:v>10158.33</c:v>
                </c:pt>
                <c:pt idx="321">
                  <c:v>10136.629999999999</c:v>
                </c:pt>
                <c:pt idx="322">
                  <c:v>10099.469999999999</c:v>
                </c:pt>
                <c:pt idx="323">
                  <c:v>10018.290000000001</c:v>
                </c:pt>
                <c:pt idx="324">
                  <c:v>9875.02</c:v>
                </c:pt>
                <c:pt idx="325">
                  <c:v>9846.5400000000009</c:v>
                </c:pt>
                <c:pt idx="326">
                  <c:v>9840.2900000000009</c:v>
                </c:pt>
                <c:pt idx="327">
                  <c:v>9505.07</c:v>
                </c:pt>
                <c:pt idx="328">
                  <c:v>9499.73</c:v>
                </c:pt>
                <c:pt idx="329">
                  <c:v>9488.66</c:v>
                </c:pt>
                <c:pt idx="330">
                  <c:v>9453.14</c:v>
                </c:pt>
                <c:pt idx="331">
                  <c:v>9428.15</c:v>
                </c:pt>
                <c:pt idx="332">
                  <c:v>9223.1</c:v>
                </c:pt>
                <c:pt idx="333">
                  <c:v>9215.33</c:v>
                </c:pt>
                <c:pt idx="334">
                  <c:v>9027.3700000000008</c:v>
                </c:pt>
                <c:pt idx="335">
                  <c:v>8969.68</c:v>
                </c:pt>
                <c:pt idx="336">
                  <c:v>8856.91</c:v>
                </c:pt>
                <c:pt idx="337">
                  <c:v>8836.36</c:v>
                </c:pt>
                <c:pt idx="338">
                  <c:v>8795.81</c:v>
                </c:pt>
                <c:pt idx="339">
                  <c:v>8756.41</c:v>
                </c:pt>
                <c:pt idx="340">
                  <c:v>8671.26</c:v>
                </c:pt>
                <c:pt idx="341">
                  <c:v>8633.5300000000007</c:v>
                </c:pt>
                <c:pt idx="342">
                  <c:v>8623.7900000000009</c:v>
                </c:pt>
                <c:pt idx="343">
                  <c:v>8555.99</c:v>
                </c:pt>
                <c:pt idx="344">
                  <c:v>8546.0499999999993</c:v>
                </c:pt>
                <c:pt idx="345">
                  <c:v>8503.09</c:v>
                </c:pt>
                <c:pt idx="346">
                  <c:v>8499.89</c:v>
                </c:pt>
                <c:pt idx="347">
                  <c:v>8428</c:v>
                </c:pt>
                <c:pt idx="348">
                  <c:v>8378.4699999999993</c:v>
                </c:pt>
                <c:pt idx="349">
                  <c:v>8356.14</c:v>
                </c:pt>
                <c:pt idx="350">
                  <c:v>8330</c:v>
                </c:pt>
                <c:pt idx="351">
                  <c:v>8311.8799999999992</c:v>
                </c:pt>
                <c:pt idx="352">
                  <c:v>8310.56</c:v>
                </c:pt>
                <c:pt idx="353">
                  <c:v>8304.26</c:v>
                </c:pt>
                <c:pt idx="354">
                  <c:v>8217.91</c:v>
                </c:pt>
                <c:pt idx="355">
                  <c:v>8041.01</c:v>
                </c:pt>
                <c:pt idx="356">
                  <c:v>7980.12</c:v>
                </c:pt>
                <c:pt idx="357">
                  <c:v>7966.89</c:v>
                </c:pt>
                <c:pt idx="358">
                  <c:v>7914.93</c:v>
                </c:pt>
                <c:pt idx="359">
                  <c:v>7901.21</c:v>
                </c:pt>
                <c:pt idx="360">
                  <c:v>7749.56</c:v>
                </c:pt>
                <c:pt idx="361">
                  <c:v>7739.42</c:v>
                </c:pt>
                <c:pt idx="362">
                  <c:v>7710.58</c:v>
                </c:pt>
                <c:pt idx="363">
                  <c:v>7662.31</c:v>
                </c:pt>
                <c:pt idx="364">
                  <c:v>7654.62</c:v>
                </c:pt>
                <c:pt idx="365">
                  <c:v>7650.11</c:v>
                </c:pt>
                <c:pt idx="366">
                  <c:v>7625.75</c:v>
                </c:pt>
                <c:pt idx="367">
                  <c:v>7611.41</c:v>
                </c:pt>
                <c:pt idx="368">
                  <c:v>7601.4</c:v>
                </c:pt>
                <c:pt idx="369">
                  <c:v>7597.76</c:v>
                </c:pt>
                <c:pt idx="370">
                  <c:v>7576.02</c:v>
                </c:pt>
                <c:pt idx="371">
                  <c:v>7551.61</c:v>
                </c:pt>
                <c:pt idx="372">
                  <c:v>7540.45</c:v>
                </c:pt>
                <c:pt idx="373">
                  <c:v>7489.37</c:v>
                </c:pt>
                <c:pt idx="374">
                  <c:v>7433.99</c:v>
                </c:pt>
                <c:pt idx="375">
                  <c:v>7417.72</c:v>
                </c:pt>
                <c:pt idx="376">
                  <c:v>7398.56</c:v>
                </c:pt>
                <c:pt idx="377">
                  <c:v>7388.29</c:v>
                </c:pt>
                <c:pt idx="378">
                  <c:v>7351.16</c:v>
                </c:pt>
                <c:pt idx="379">
                  <c:v>7344.86</c:v>
                </c:pt>
                <c:pt idx="380">
                  <c:v>7332.05</c:v>
                </c:pt>
                <c:pt idx="381">
                  <c:v>7291.89</c:v>
                </c:pt>
                <c:pt idx="382">
                  <c:v>7285.71</c:v>
                </c:pt>
                <c:pt idx="383">
                  <c:v>7275.56</c:v>
                </c:pt>
                <c:pt idx="384">
                  <c:v>7185.54</c:v>
                </c:pt>
                <c:pt idx="385">
                  <c:v>7184.97</c:v>
                </c:pt>
                <c:pt idx="386">
                  <c:v>7179.02</c:v>
                </c:pt>
                <c:pt idx="387">
                  <c:v>7120.83</c:v>
                </c:pt>
                <c:pt idx="388">
                  <c:v>7083.79</c:v>
                </c:pt>
                <c:pt idx="389">
                  <c:v>7068.86</c:v>
                </c:pt>
                <c:pt idx="390">
                  <c:v>7056.77</c:v>
                </c:pt>
                <c:pt idx="391">
                  <c:v>7050.53</c:v>
                </c:pt>
                <c:pt idx="392">
                  <c:v>6990.66</c:v>
                </c:pt>
                <c:pt idx="393">
                  <c:v>6976.96</c:v>
                </c:pt>
                <c:pt idx="394">
                  <c:v>6941</c:v>
                </c:pt>
                <c:pt idx="395">
                  <c:v>6870.14</c:v>
                </c:pt>
                <c:pt idx="396">
                  <c:v>6869.02</c:v>
                </c:pt>
                <c:pt idx="397">
                  <c:v>6858.09</c:v>
                </c:pt>
                <c:pt idx="398">
                  <c:v>6836.12</c:v>
                </c:pt>
                <c:pt idx="399">
                  <c:v>6799.62</c:v>
                </c:pt>
                <c:pt idx="400">
                  <c:v>6771.01</c:v>
                </c:pt>
                <c:pt idx="401">
                  <c:v>6761.42</c:v>
                </c:pt>
                <c:pt idx="402">
                  <c:v>6725.99</c:v>
                </c:pt>
                <c:pt idx="403">
                  <c:v>6654.48</c:v>
                </c:pt>
                <c:pt idx="404">
                  <c:v>6649</c:v>
                </c:pt>
                <c:pt idx="405">
                  <c:v>6643.41</c:v>
                </c:pt>
                <c:pt idx="406">
                  <c:v>6632.7</c:v>
                </c:pt>
                <c:pt idx="407">
                  <c:v>6588.33</c:v>
                </c:pt>
                <c:pt idx="408">
                  <c:v>6568.25</c:v>
                </c:pt>
                <c:pt idx="409">
                  <c:v>6521.2</c:v>
                </c:pt>
                <c:pt idx="410">
                  <c:v>6496.94</c:v>
                </c:pt>
                <c:pt idx="411">
                  <c:v>6472.77</c:v>
                </c:pt>
                <c:pt idx="412">
                  <c:v>6422.15</c:v>
                </c:pt>
                <c:pt idx="413">
                  <c:v>6412.4</c:v>
                </c:pt>
                <c:pt idx="414">
                  <c:v>6360.63</c:v>
                </c:pt>
                <c:pt idx="415">
                  <c:v>6359.48</c:v>
                </c:pt>
                <c:pt idx="416">
                  <c:v>6358.61</c:v>
                </c:pt>
                <c:pt idx="417">
                  <c:v>6354.88</c:v>
                </c:pt>
                <c:pt idx="418">
                  <c:v>6264.07</c:v>
                </c:pt>
                <c:pt idx="419">
                  <c:v>6247.5</c:v>
                </c:pt>
                <c:pt idx="420">
                  <c:v>6228</c:v>
                </c:pt>
                <c:pt idx="421">
                  <c:v>6210.73</c:v>
                </c:pt>
                <c:pt idx="422">
                  <c:v>6194.76</c:v>
                </c:pt>
                <c:pt idx="423">
                  <c:v>6016.68</c:v>
                </c:pt>
                <c:pt idx="424">
                  <c:v>5913.24</c:v>
                </c:pt>
                <c:pt idx="425">
                  <c:v>5906.72</c:v>
                </c:pt>
                <c:pt idx="426">
                  <c:v>5898.66</c:v>
                </c:pt>
                <c:pt idx="427">
                  <c:v>5891.75</c:v>
                </c:pt>
                <c:pt idx="428">
                  <c:v>5874.54</c:v>
                </c:pt>
                <c:pt idx="429">
                  <c:v>5806.01</c:v>
                </c:pt>
                <c:pt idx="430">
                  <c:v>5791.32</c:v>
                </c:pt>
                <c:pt idx="431">
                  <c:v>5780.4</c:v>
                </c:pt>
                <c:pt idx="432">
                  <c:v>5718.5</c:v>
                </c:pt>
                <c:pt idx="433">
                  <c:v>5712.48</c:v>
                </c:pt>
                <c:pt idx="434">
                  <c:v>5707.87</c:v>
                </c:pt>
                <c:pt idx="435">
                  <c:v>5706.57</c:v>
                </c:pt>
                <c:pt idx="436">
                  <c:v>5675.27</c:v>
                </c:pt>
                <c:pt idx="437">
                  <c:v>5657.79</c:v>
                </c:pt>
                <c:pt idx="438">
                  <c:v>5618.11</c:v>
                </c:pt>
                <c:pt idx="439">
                  <c:v>5615.21</c:v>
                </c:pt>
                <c:pt idx="440">
                  <c:v>5608.65</c:v>
                </c:pt>
                <c:pt idx="441">
                  <c:v>5527.91</c:v>
                </c:pt>
                <c:pt idx="442">
                  <c:v>5513.35</c:v>
                </c:pt>
                <c:pt idx="443">
                  <c:v>5511.1</c:v>
                </c:pt>
                <c:pt idx="444">
                  <c:v>5507.55</c:v>
                </c:pt>
                <c:pt idx="445">
                  <c:v>5494.25</c:v>
                </c:pt>
                <c:pt idx="446">
                  <c:v>5463.69</c:v>
                </c:pt>
                <c:pt idx="447">
                  <c:v>5452.45</c:v>
                </c:pt>
                <c:pt idx="448">
                  <c:v>5430.11</c:v>
                </c:pt>
                <c:pt idx="449">
                  <c:v>5417.18</c:v>
                </c:pt>
                <c:pt idx="450">
                  <c:v>5378.09</c:v>
                </c:pt>
                <c:pt idx="451">
                  <c:v>5375.43</c:v>
                </c:pt>
                <c:pt idx="452">
                  <c:v>5310.44</c:v>
                </c:pt>
                <c:pt idx="453">
                  <c:v>5256.28</c:v>
                </c:pt>
                <c:pt idx="454">
                  <c:v>5223.34</c:v>
                </c:pt>
                <c:pt idx="455">
                  <c:v>5215.8900000000003</c:v>
                </c:pt>
                <c:pt idx="456">
                  <c:v>5122.87</c:v>
                </c:pt>
                <c:pt idx="457">
                  <c:v>5107.66</c:v>
                </c:pt>
                <c:pt idx="458">
                  <c:v>4952.5</c:v>
                </c:pt>
                <c:pt idx="459">
                  <c:v>4946.91</c:v>
                </c:pt>
                <c:pt idx="460">
                  <c:v>4944.2700000000004</c:v>
                </c:pt>
                <c:pt idx="461">
                  <c:v>4888.62</c:v>
                </c:pt>
                <c:pt idx="462">
                  <c:v>4760.41</c:v>
                </c:pt>
                <c:pt idx="463">
                  <c:v>4756.32</c:v>
                </c:pt>
                <c:pt idx="464">
                  <c:v>4658.62</c:v>
                </c:pt>
                <c:pt idx="465">
                  <c:v>4635.53</c:v>
                </c:pt>
                <c:pt idx="466">
                  <c:v>4536.6499999999996</c:v>
                </c:pt>
                <c:pt idx="467">
                  <c:v>4383.33</c:v>
                </c:pt>
                <c:pt idx="468">
                  <c:v>4350.8100000000004</c:v>
                </c:pt>
                <c:pt idx="469">
                  <c:v>4302.9799999999996</c:v>
                </c:pt>
                <c:pt idx="470">
                  <c:v>4219.54</c:v>
                </c:pt>
                <c:pt idx="471">
                  <c:v>4201.09</c:v>
                </c:pt>
                <c:pt idx="472">
                  <c:v>4189.03</c:v>
                </c:pt>
                <c:pt idx="473">
                  <c:v>4126.2299999999996</c:v>
                </c:pt>
                <c:pt idx="474">
                  <c:v>4087.42</c:v>
                </c:pt>
                <c:pt idx="475">
                  <c:v>4074.51</c:v>
                </c:pt>
                <c:pt idx="476">
                  <c:v>4054.66</c:v>
                </c:pt>
                <c:pt idx="477">
                  <c:v>4041.08</c:v>
                </c:pt>
                <c:pt idx="478">
                  <c:v>4015.6</c:v>
                </c:pt>
                <c:pt idx="479">
                  <c:v>4006.6</c:v>
                </c:pt>
                <c:pt idx="480">
                  <c:v>3999.31</c:v>
                </c:pt>
                <c:pt idx="481">
                  <c:v>3934.14</c:v>
                </c:pt>
                <c:pt idx="482">
                  <c:v>3876.91</c:v>
                </c:pt>
                <c:pt idx="483">
                  <c:v>3851.39</c:v>
                </c:pt>
                <c:pt idx="484">
                  <c:v>3805.36</c:v>
                </c:pt>
                <c:pt idx="485">
                  <c:v>3745.14</c:v>
                </c:pt>
                <c:pt idx="486">
                  <c:v>3615.9</c:v>
                </c:pt>
                <c:pt idx="487">
                  <c:v>3566.58</c:v>
                </c:pt>
                <c:pt idx="488">
                  <c:v>3512.53</c:v>
                </c:pt>
                <c:pt idx="489">
                  <c:v>3503.54</c:v>
                </c:pt>
                <c:pt idx="490">
                  <c:v>3485.75</c:v>
                </c:pt>
                <c:pt idx="491">
                  <c:v>3449.36</c:v>
                </c:pt>
                <c:pt idx="492">
                  <c:v>3418.55</c:v>
                </c:pt>
                <c:pt idx="493">
                  <c:v>3404.96</c:v>
                </c:pt>
                <c:pt idx="494">
                  <c:v>3347.46</c:v>
                </c:pt>
                <c:pt idx="495">
                  <c:v>3327.55</c:v>
                </c:pt>
                <c:pt idx="496">
                  <c:v>3310.1</c:v>
                </c:pt>
                <c:pt idx="497">
                  <c:v>3204.18</c:v>
                </c:pt>
                <c:pt idx="498">
                  <c:v>3010.69</c:v>
                </c:pt>
                <c:pt idx="499">
                  <c:v>2980.42</c:v>
                </c:pt>
                <c:pt idx="500">
                  <c:v>2720.34</c:v>
                </c:pt>
              </c:numCache>
            </c:numRef>
          </c:xVal>
          <c:yVal>
            <c:numRef>
              <c:f>'DPS vs Mkt Cap'!$B$2:$B$502</c:f>
              <c:numCache>
                <c:formatCode>General</c:formatCode>
                <c:ptCount val="501"/>
                <c:pt idx="0">
                  <c:v>8</c:v>
                </c:pt>
                <c:pt idx="1">
                  <c:v>43</c:v>
                </c:pt>
                <c:pt idx="2">
                  <c:v>15.5</c:v>
                </c:pt>
                <c:pt idx="3">
                  <c:v>31</c:v>
                </c:pt>
                <c:pt idx="4">
                  <c:v>5</c:v>
                </c:pt>
                <c:pt idx="5">
                  <c:v>34</c:v>
                </c:pt>
                <c:pt idx="6">
                  <c:v>7.1</c:v>
                </c:pt>
                <c:pt idx="7">
                  <c:v>30</c:v>
                </c:pt>
                <c:pt idx="8">
                  <c:v>3</c:v>
                </c:pt>
                <c:pt idx="9">
                  <c:v>20</c:v>
                </c:pt>
                <c:pt idx="10">
                  <c:v>0</c:v>
                </c:pt>
                <c:pt idx="11">
                  <c:v>1.5</c:v>
                </c:pt>
                <c:pt idx="12">
                  <c:v>11.5</c:v>
                </c:pt>
                <c:pt idx="13">
                  <c:v>0.25</c:v>
                </c:pt>
                <c:pt idx="14">
                  <c:v>1.1000000000000001</c:v>
                </c:pt>
                <c:pt idx="15">
                  <c:v>1</c:v>
                </c:pt>
                <c:pt idx="16">
                  <c:v>0</c:v>
                </c:pt>
                <c:pt idx="17">
                  <c:v>19.149999999999999</c:v>
                </c:pt>
                <c:pt idx="18">
                  <c:v>0</c:v>
                </c:pt>
                <c:pt idx="19">
                  <c:v>4</c:v>
                </c:pt>
                <c:pt idx="20">
                  <c:v>22</c:v>
                </c:pt>
                <c:pt idx="21">
                  <c:v>60</c:v>
                </c:pt>
                <c:pt idx="22">
                  <c:v>42</c:v>
                </c:pt>
                <c:pt idx="23">
                  <c:v>7.5</c:v>
                </c:pt>
                <c:pt idx="24">
                  <c:v>1</c:v>
                </c:pt>
                <c:pt idx="25">
                  <c:v>6</c:v>
                </c:pt>
                <c:pt idx="26">
                  <c:v>10</c:v>
                </c:pt>
                <c:pt idx="27">
                  <c:v>38</c:v>
                </c:pt>
                <c:pt idx="28">
                  <c:v>200</c:v>
                </c:pt>
                <c:pt idx="29">
                  <c:v>5</c:v>
                </c:pt>
                <c:pt idx="30">
                  <c:v>10.5</c:v>
                </c:pt>
                <c:pt idx="31">
                  <c:v>17.350000000000001</c:v>
                </c:pt>
                <c:pt idx="32">
                  <c:v>11.55</c:v>
                </c:pt>
                <c:pt idx="33">
                  <c:v>7</c:v>
                </c:pt>
                <c:pt idx="34">
                  <c:v>14.75</c:v>
                </c:pt>
                <c:pt idx="35">
                  <c:v>0</c:v>
                </c:pt>
                <c:pt idx="36">
                  <c:v>0</c:v>
                </c:pt>
                <c:pt idx="37">
                  <c:v>10</c:v>
                </c:pt>
                <c:pt idx="38">
                  <c:v>17</c:v>
                </c:pt>
                <c:pt idx="39">
                  <c:v>5.0999999999999996</c:v>
                </c:pt>
                <c:pt idx="40">
                  <c:v>2</c:v>
                </c:pt>
                <c:pt idx="41">
                  <c:v>18</c:v>
                </c:pt>
                <c:pt idx="42">
                  <c:v>1.7</c:v>
                </c:pt>
                <c:pt idx="43">
                  <c:v>140</c:v>
                </c:pt>
                <c:pt idx="44">
                  <c:v>10</c:v>
                </c:pt>
                <c:pt idx="45">
                  <c:v>8</c:v>
                </c:pt>
                <c:pt idx="46">
                  <c:v>45</c:v>
                </c:pt>
                <c:pt idx="47">
                  <c:v>5.2</c:v>
                </c:pt>
                <c:pt idx="48">
                  <c:v>12.6</c:v>
                </c:pt>
                <c:pt idx="49">
                  <c:v>3</c:v>
                </c:pt>
                <c:pt idx="50">
                  <c:v>45</c:v>
                </c:pt>
                <c:pt idx="51">
                  <c:v>4</c:v>
                </c:pt>
                <c:pt idx="52">
                  <c:v>30</c:v>
                </c:pt>
                <c:pt idx="53">
                  <c:v>21</c:v>
                </c:pt>
                <c:pt idx="54">
                  <c:v>0</c:v>
                </c:pt>
                <c:pt idx="55">
                  <c:v>2.5</c:v>
                </c:pt>
                <c:pt idx="56">
                  <c:v>56.5</c:v>
                </c:pt>
                <c:pt idx="57">
                  <c:v>7.5</c:v>
                </c:pt>
                <c:pt idx="58">
                  <c:v>8.5</c:v>
                </c:pt>
                <c:pt idx="59">
                  <c:v>0.55000000000000004</c:v>
                </c:pt>
                <c:pt idx="60">
                  <c:v>6.3</c:v>
                </c:pt>
                <c:pt idx="61">
                  <c:v>5</c:v>
                </c:pt>
                <c:pt idx="62">
                  <c:v>4.5</c:v>
                </c:pt>
                <c:pt idx="63">
                  <c:v>50</c:v>
                </c:pt>
                <c:pt idx="64">
                  <c:v>55</c:v>
                </c:pt>
                <c:pt idx="65">
                  <c:v>0</c:v>
                </c:pt>
                <c:pt idx="66">
                  <c:v>6.05</c:v>
                </c:pt>
                <c:pt idx="67">
                  <c:v>16.75</c:v>
                </c:pt>
                <c:pt idx="68">
                  <c:v>90</c:v>
                </c:pt>
                <c:pt idx="69">
                  <c:v>1.75</c:v>
                </c:pt>
                <c:pt idx="70">
                  <c:v>16</c:v>
                </c:pt>
                <c:pt idx="71">
                  <c:v>30</c:v>
                </c:pt>
                <c:pt idx="72">
                  <c:v>5.2</c:v>
                </c:pt>
                <c:pt idx="73">
                  <c:v>2.85</c:v>
                </c:pt>
                <c:pt idx="74">
                  <c:v>9.25</c:v>
                </c:pt>
                <c:pt idx="75">
                  <c:v>2.5</c:v>
                </c:pt>
                <c:pt idx="76">
                  <c:v>2</c:v>
                </c:pt>
                <c:pt idx="77">
                  <c:v>0</c:v>
                </c:pt>
                <c:pt idx="78">
                  <c:v>3.1</c:v>
                </c:pt>
                <c:pt idx="79">
                  <c:v>115</c:v>
                </c:pt>
                <c:pt idx="80">
                  <c:v>9</c:v>
                </c:pt>
                <c:pt idx="81">
                  <c:v>11.75</c:v>
                </c:pt>
                <c:pt idx="82">
                  <c:v>9</c:v>
                </c:pt>
                <c:pt idx="83">
                  <c:v>2</c:v>
                </c:pt>
                <c:pt idx="84">
                  <c:v>3.5</c:v>
                </c:pt>
                <c:pt idx="85">
                  <c:v>95</c:v>
                </c:pt>
                <c:pt idx="86">
                  <c:v>10</c:v>
                </c:pt>
                <c:pt idx="87">
                  <c:v>370</c:v>
                </c:pt>
                <c:pt idx="88">
                  <c:v>42.5</c:v>
                </c:pt>
                <c:pt idx="89">
                  <c:v>13</c:v>
                </c:pt>
                <c:pt idx="90">
                  <c:v>11</c:v>
                </c:pt>
                <c:pt idx="91">
                  <c:v>0</c:v>
                </c:pt>
                <c:pt idx="92">
                  <c:v>37</c:v>
                </c:pt>
                <c:pt idx="93">
                  <c:v>16</c:v>
                </c:pt>
                <c:pt idx="94">
                  <c:v>210</c:v>
                </c:pt>
                <c:pt idx="95">
                  <c:v>48</c:v>
                </c:pt>
                <c:pt idx="96">
                  <c:v>0</c:v>
                </c:pt>
                <c:pt idx="97">
                  <c:v>6</c:v>
                </c:pt>
                <c:pt idx="98">
                  <c:v>1.7</c:v>
                </c:pt>
                <c:pt idx="99">
                  <c:v>3.75</c:v>
                </c:pt>
                <c:pt idx="100">
                  <c:v>1</c:v>
                </c:pt>
                <c:pt idx="101">
                  <c:v>3.5</c:v>
                </c:pt>
                <c:pt idx="102">
                  <c:v>0</c:v>
                </c:pt>
                <c:pt idx="103">
                  <c:v>0</c:v>
                </c:pt>
                <c:pt idx="104">
                  <c:v>3</c:v>
                </c:pt>
                <c:pt idx="105">
                  <c:v>0</c:v>
                </c:pt>
                <c:pt idx="106">
                  <c:v>315</c:v>
                </c:pt>
                <c:pt idx="107">
                  <c:v>0</c:v>
                </c:pt>
                <c:pt idx="108">
                  <c:v>40</c:v>
                </c:pt>
                <c:pt idx="109">
                  <c:v>10.5</c:v>
                </c:pt>
                <c:pt idx="110">
                  <c:v>6.5</c:v>
                </c:pt>
                <c:pt idx="111">
                  <c:v>0.4</c:v>
                </c:pt>
                <c:pt idx="112">
                  <c:v>0</c:v>
                </c:pt>
                <c:pt idx="113">
                  <c:v>1</c:v>
                </c:pt>
                <c:pt idx="114">
                  <c:v>0</c:v>
                </c:pt>
                <c:pt idx="115">
                  <c:v>58</c:v>
                </c:pt>
                <c:pt idx="116">
                  <c:v>42</c:v>
                </c:pt>
                <c:pt idx="117">
                  <c:v>0</c:v>
                </c:pt>
                <c:pt idx="118">
                  <c:v>20</c:v>
                </c:pt>
                <c:pt idx="119">
                  <c:v>5</c:v>
                </c:pt>
                <c:pt idx="120">
                  <c:v>0</c:v>
                </c:pt>
                <c:pt idx="121">
                  <c:v>0</c:v>
                </c:pt>
                <c:pt idx="122">
                  <c:v>1.2</c:v>
                </c:pt>
                <c:pt idx="123">
                  <c:v>46</c:v>
                </c:pt>
                <c:pt idx="124">
                  <c:v>0.64</c:v>
                </c:pt>
                <c:pt idx="125">
                  <c:v>1.81</c:v>
                </c:pt>
                <c:pt idx="126">
                  <c:v>275</c:v>
                </c:pt>
                <c:pt idx="127">
                  <c:v>35</c:v>
                </c:pt>
                <c:pt idx="128">
                  <c:v>28</c:v>
                </c:pt>
                <c:pt idx="129">
                  <c:v>0</c:v>
                </c:pt>
                <c:pt idx="130">
                  <c:v>3</c:v>
                </c:pt>
                <c:pt idx="131">
                  <c:v>2.5</c:v>
                </c:pt>
                <c:pt idx="132">
                  <c:v>14</c:v>
                </c:pt>
                <c:pt idx="133">
                  <c:v>90</c:v>
                </c:pt>
                <c:pt idx="134">
                  <c:v>0</c:v>
                </c:pt>
                <c:pt idx="135">
                  <c:v>34</c:v>
                </c:pt>
                <c:pt idx="136">
                  <c:v>20.7</c:v>
                </c:pt>
                <c:pt idx="137">
                  <c:v>14.74</c:v>
                </c:pt>
                <c:pt idx="138">
                  <c:v>7</c:v>
                </c:pt>
                <c:pt idx="139">
                  <c:v>150</c:v>
                </c:pt>
                <c:pt idx="140">
                  <c:v>20</c:v>
                </c:pt>
                <c:pt idx="141">
                  <c:v>0.5</c:v>
                </c:pt>
                <c:pt idx="142">
                  <c:v>14</c:v>
                </c:pt>
                <c:pt idx="143">
                  <c:v>0</c:v>
                </c:pt>
                <c:pt idx="144">
                  <c:v>18.5</c:v>
                </c:pt>
                <c:pt idx="145">
                  <c:v>2.8</c:v>
                </c:pt>
                <c:pt idx="146">
                  <c:v>2</c:v>
                </c:pt>
                <c:pt idx="147">
                  <c:v>5.5</c:v>
                </c:pt>
                <c:pt idx="148">
                  <c:v>1.5</c:v>
                </c:pt>
                <c:pt idx="149">
                  <c:v>11.5</c:v>
                </c:pt>
                <c:pt idx="150">
                  <c:v>7.5</c:v>
                </c:pt>
                <c:pt idx="151">
                  <c:v>9</c:v>
                </c:pt>
                <c:pt idx="152">
                  <c:v>0</c:v>
                </c:pt>
                <c:pt idx="153">
                  <c:v>3</c:v>
                </c:pt>
                <c:pt idx="154">
                  <c:v>1.54</c:v>
                </c:pt>
                <c:pt idx="155">
                  <c:v>12</c:v>
                </c:pt>
                <c:pt idx="156">
                  <c:v>2</c:v>
                </c:pt>
                <c:pt idx="157">
                  <c:v>12</c:v>
                </c:pt>
                <c:pt idx="158">
                  <c:v>0</c:v>
                </c:pt>
                <c:pt idx="159">
                  <c:v>4</c:v>
                </c:pt>
                <c:pt idx="160">
                  <c:v>0</c:v>
                </c:pt>
                <c:pt idx="161">
                  <c:v>1.9</c:v>
                </c:pt>
                <c:pt idx="162">
                  <c:v>13.5</c:v>
                </c:pt>
                <c:pt idx="163">
                  <c:v>3.6</c:v>
                </c:pt>
                <c:pt idx="164">
                  <c:v>9</c:v>
                </c:pt>
                <c:pt idx="165">
                  <c:v>1.4</c:v>
                </c:pt>
                <c:pt idx="166">
                  <c:v>9</c:v>
                </c:pt>
                <c:pt idx="167">
                  <c:v>12.5</c:v>
                </c:pt>
                <c:pt idx="168">
                  <c:v>15.3</c:v>
                </c:pt>
                <c:pt idx="169">
                  <c:v>0</c:v>
                </c:pt>
                <c:pt idx="170">
                  <c:v>0</c:v>
                </c:pt>
                <c:pt idx="171">
                  <c:v>7</c:v>
                </c:pt>
                <c:pt idx="172">
                  <c:v>9</c:v>
                </c:pt>
                <c:pt idx="173">
                  <c:v>25</c:v>
                </c:pt>
                <c:pt idx="174">
                  <c:v>190</c:v>
                </c:pt>
                <c:pt idx="175">
                  <c:v>2.25</c:v>
                </c:pt>
                <c:pt idx="176">
                  <c:v>7</c:v>
                </c:pt>
                <c:pt idx="177">
                  <c:v>3.6</c:v>
                </c:pt>
                <c:pt idx="178">
                  <c:v>3.5</c:v>
                </c:pt>
                <c:pt idx="179">
                  <c:v>0</c:v>
                </c:pt>
                <c:pt idx="180">
                  <c:v>24</c:v>
                </c:pt>
                <c:pt idx="181">
                  <c:v>1.8</c:v>
                </c:pt>
                <c:pt idx="182">
                  <c:v>31</c:v>
                </c:pt>
                <c:pt idx="183">
                  <c:v>0</c:v>
                </c:pt>
                <c:pt idx="184">
                  <c:v>2.5</c:v>
                </c:pt>
                <c:pt idx="185">
                  <c:v>2.5</c:v>
                </c:pt>
                <c:pt idx="186">
                  <c:v>2</c:v>
                </c:pt>
                <c:pt idx="187">
                  <c:v>2.4</c:v>
                </c:pt>
                <c:pt idx="188">
                  <c:v>1.5</c:v>
                </c:pt>
                <c:pt idx="189">
                  <c:v>9</c:v>
                </c:pt>
                <c:pt idx="190">
                  <c:v>90</c:v>
                </c:pt>
                <c:pt idx="191">
                  <c:v>54.5</c:v>
                </c:pt>
                <c:pt idx="192">
                  <c:v>14.5</c:v>
                </c:pt>
                <c:pt idx="193">
                  <c:v>2.5</c:v>
                </c:pt>
                <c:pt idx="194">
                  <c:v>6.5</c:v>
                </c:pt>
                <c:pt idx="195">
                  <c:v>150</c:v>
                </c:pt>
                <c:pt idx="196">
                  <c:v>12</c:v>
                </c:pt>
                <c:pt idx="197">
                  <c:v>1</c:v>
                </c:pt>
                <c:pt idx="198">
                  <c:v>46</c:v>
                </c:pt>
                <c:pt idx="199">
                  <c:v>6.5</c:v>
                </c:pt>
                <c:pt idx="200">
                  <c:v>8.5</c:v>
                </c:pt>
                <c:pt idx="201">
                  <c:v>1</c:v>
                </c:pt>
                <c:pt idx="202">
                  <c:v>5</c:v>
                </c:pt>
                <c:pt idx="203">
                  <c:v>0</c:v>
                </c:pt>
                <c:pt idx="204">
                  <c:v>4</c:v>
                </c:pt>
                <c:pt idx="205">
                  <c:v>2.25</c:v>
                </c:pt>
                <c:pt idx="206">
                  <c:v>0</c:v>
                </c:pt>
                <c:pt idx="207">
                  <c:v>0</c:v>
                </c:pt>
                <c:pt idx="208">
                  <c:v>8</c:v>
                </c:pt>
                <c:pt idx="209">
                  <c:v>0</c:v>
                </c:pt>
                <c:pt idx="210">
                  <c:v>6.25</c:v>
                </c:pt>
                <c:pt idx="211">
                  <c:v>6</c:v>
                </c:pt>
                <c:pt idx="212">
                  <c:v>52</c:v>
                </c:pt>
                <c:pt idx="213">
                  <c:v>0</c:v>
                </c:pt>
                <c:pt idx="214">
                  <c:v>11</c:v>
                </c:pt>
                <c:pt idx="215">
                  <c:v>14.25</c:v>
                </c:pt>
                <c:pt idx="216">
                  <c:v>2</c:v>
                </c:pt>
                <c:pt idx="217">
                  <c:v>60</c:v>
                </c:pt>
                <c:pt idx="218">
                  <c:v>0.36</c:v>
                </c:pt>
                <c:pt idx="219">
                  <c:v>15</c:v>
                </c:pt>
                <c:pt idx="220">
                  <c:v>0.15</c:v>
                </c:pt>
                <c:pt idx="221">
                  <c:v>5</c:v>
                </c:pt>
                <c:pt idx="222">
                  <c:v>0.5</c:v>
                </c:pt>
                <c:pt idx="223">
                  <c:v>12</c:v>
                </c:pt>
                <c:pt idx="224">
                  <c:v>1.5</c:v>
                </c:pt>
                <c:pt idx="225">
                  <c:v>35</c:v>
                </c:pt>
                <c:pt idx="226">
                  <c:v>3.25</c:v>
                </c:pt>
                <c:pt idx="227">
                  <c:v>12</c:v>
                </c:pt>
                <c:pt idx="228">
                  <c:v>9</c:v>
                </c:pt>
                <c:pt idx="229">
                  <c:v>11</c:v>
                </c:pt>
                <c:pt idx="230">
                  <c:v>11</c:v>
                </c:pt>
                <c:pt idx="231">
                  <c:v>0</c:v>
                </c:pt>
                <c:pt idx="232">
                  <c:v>3</c:v>
                </c:pt>
                <c:pt idx="233">
                  <c:v>6.45</c:v>
                </c:pt>
                <c:pt idx="234">
                  <c:v>0</c:v>
                </c:pt>
                <c:pt idx="235">
                  <c:v>119</c:v>
                </c:pt>
                <c:pt idx="236">
                  <c:v>9.5</c:v>
                </c:pt>
                <c:pt idx="237">
                  <c:v>1</c:v>
                </c:pt>
                <c:pt idx="238">
                  <c:v>1.1499999999999999</c:v>
                </c:pt>
                <c:pt idx="239">
                  <c:v>0</c:v>
                </c:pt>
                <c:pt idx="240">
                  <c:v>0</c:v>
                </c:pt>
                <c:pt idx="241">
                  <c:v>14.7</c:v>
                </c:pt>
                <c:pt idx="242">
                  <c:v>3.5</c:v>
                </c:pt>
                <c:pt idx="243">
                  <c:v>3.25</c:v>
                </c:pt>
                <c:pt idx="244">
                  <c:v>3</c:v>
                </c:pt>
                <c:pt idx="245">
                  <c:v>2</c:v>
                </c:pt>
                <c:pt idx="246">
                  <c:v>24</c:v>
                </c:pt>
                <c:pt idx="247">
                  <c:v>0</c:v>
                </c:pt>
                <c:pt idx="248">
                  <c:v>0</c:v>
                </c:pt>
                <c:pt idx="249">
                  <c:v>0</c:v>
                </c:pt>
                <c:pt idx="250">
                  <c:v>0.3</c:v>
                </c:pt>
                <c:pt idx="251">
                  <c:v>1.5</c:v>
                </c:pt>
                <c:pt idx="252">
                  <c:v>3.1</c:v>
                </c:pt>
                <c:pt idx="253">
                  <c:v>8.3000000000000007</c:v>
                </c:pt>
                <c:pt idx="254">
                  <c:v>10</c:v>
                </c:pt>
                <c:pt idx="255">
                  <c:v>3.75</c:v>
                </c:pt>
                <c:pt idx="256">
                  <c:v>70</c:v>
                </c:pt>
                <c:pt idx="257">
                  <c:v>0</c:v>
                </c:pt>
                <c:pt idx="258">
                  <c:v>2</c:v>
                </c:pt>
                <c:pt idx="259">
                  <c:v>6.5</c:v>
                </c:pt>
                <c:pt idx="260">
                  <c:v>0</c:v>
                </c:pt>
                <c:pt idx="261">
                  <c:v>1</c:v>
                </c:pt>
                <c:pt idx="262">
                  <c:v>2</c:v>
                </c:pt>
                <c:pt idx="263">
                  <c:v>7.5</c:v>
                </c:pt>
                <c:pt idx="264">
                  <c:v>16.5</c:v>
                </c:pt>
                <c:pt idx="265">
                  <c:v>2</c:v>
                </c:pt>
                <c:pt idx="266">
                  <c:v>490</c:v>
                </c:pt>
                <c:pt idx="267">
                  <c:v>3</c:v>
                </c:pt>
                <c:pt idx="268">
                  <c:v>2.4</c:v>
                </c:pt>
                <c:pt idx="269">
                  <c:v>6</c:v>
                </c:pt>
                <c:pt idx="270">
                  <c:v>11.45</c:v>
                </c:pt>
                <c:pt idx="271">
                  <c:v>6</c:v>
                </c:pt>
                <c:pt idx="272">
                  <c:v>40</c:v>
                </c:pt>
                <c:pt idx="273">
                  <c:v>2.5</c:v>
                </c:pt>
                <c:pt idx="274">
                  <c:v>1</c:v>
                </c:pt>
                <c:pt idx="275">
                  <c:v>2</c:v>
                </c:pt>
                <c:pt idx="276">
                  <c:v>14</c:v>
                </c:pt>
                <c:pt idx="277">
                  <c:v>0</c:v>
                </c:pt>
                <c:pt idx="278">
                  <c:v>3.5</c:v>
                </c:pt>
                <c:pt idx="279">
                  <c:v>0.4</c:v>
                </c:pt>
                <c:pt idx="280">
                  <c:v>0</c:v>
                </c:pt>
                <c:pt idx="281">
                  <c:v>5</c:v>
                </c:pt>
                <c:pt idx="282">
                  <c:v>14</c:v>
                </c:pt>
                <c:pt idx="283">
                  <c:v>37</c:v>
                </c:pt>
                <c:pt idx="284">
                  <c:v>0</c:v>
                </c:pt>
                <c:pt idx="285">
                  <c:v>1.77</c:v>
                </c:pt>
                <c:pt idx="286">
                  <c:v>1.5</c:v>
                </c:pt>
                <c:pt idx="287">
                  <c:v>2.2000000000000002</c:v>
                </c:pt>
                <c:pt idx="288">
                  <c:v>0.55000000000000004</c:v>
                </c:pt>
                <c:pt idx="289">
                  <c:v>0.5</c:v>
                </c:pt>
                <c:pt idx="290">
                  <c:v>0</c:v>
                </c:pt>
                <c:pt idx="291">
                  <c:v>0</c:v>
                </c:pt>
                <c:pt idx="292">
                  <c:v>6.6</c:v>
                </c:pt>
                <c:pt idx="293">
                  <c:v>10</c:v>
                </c:pt>
                <c:pt idx="294">
                  <c:v>0</c:v>
                </c:pt>
                <c:pt idx="295">
                  <c:v>18</c:v>
                </c:pt>
                <c:pt idx="296">
                  <c:v>10</c:v>
                </c:pt>
                <c:pt idx="297">
                  <c:v>38.75</c:v>
                </c:pt>
                <c:pt idx="298">
                  <c:v>0.35</c:v>
                </c:pt>
                <c:pt idx="299">
                  <c:v>5.25</c:v>
                </c:pt>
                <c:pt idx="300">
                  <c:v>9</c:v>
                </c:pt>
                <c:pt idx="301">
                  <c:v>5.5</c:v>
                </c:pt>
                <c:pt idx="302">
                  <c:v>27.1</c:v>
                </c:pt>
                <c:pt idx="303">
                  <c:v>6</c:v>
                </c:pt>
                <c:pt idx="304">
                  <c:v>0</c:v>
                </c:pt>
                <c:pt idx="305">
                  <c:v>0</c:v>
                </c:pt>
                <c:pt idx="306">
                  <c:v>0.15</c:v>
                </c:pt>
                <c:pt idx="307">
                  <c:v>2.5</c:v>
                </c:pt>
                <c:pt idx="308">
                  <c:v>4.5</c:v>
                </c:pt>
                <c:pt idx="309">
                  <c:v>10</c:v>
                </c:pt>
                <c:pt idx="310">
                  <c:v>21</c:v>
                </c:pt>
                <c:pt idx="311">
                  <c:v>0.31</c:v>
                </c:pt>
                <c:pt idx="312">
                  <c:v>5</c:v>
                </c:pt>
                <c:pt idx="313">
                  <c:v>2.5</c:v>
                </c:pt>
                <c:pt idx="314">
                  <c:v>2.5</c:v>
                </c:pt>
                <c:pt idx="315">
                  <c:v>4</c:v>
                </c:pt>
                <c:pt idx="316">
                  <c:v>0</c:v>
                </c:pt>
                <c:pt idx="317">
                  <c:v>0</c:v>
                </c:pt>
                <c:pt idx="318">
                  <c:v>1.3</c:v>
                </c:pt>
                <c:pt idx="319">
                  <c:v>0</c:v>
                </c:pt>
                <c:pt idx="320">
                  <c:v>0</c:v>
                </c:pt>
                <c:pt idx="321">
                  <c:v>0</c:v>
                </c:pt>
                <c:pt idx="322">
                  <c:v>2</c:v>
                </c:pt>
                <c:pt idx="323">
                  <c:v>9.5</c:v>
                </c:pt>
                <c:pt idx="324">
                  <c:v>4</c:v>
                </c:pt>
                <c:pt idx="325">
                  <c:v>2.5</c:v>
                </c:pt>
                <c:pt idx="326">
                  <c:v>2.5</c:v>
                </c:pt>
                <c:pt idx="327">
                  <c:v>3.5</c:v>
                </c:pt>
                <c:pt idx="328">
                  <c:v>6.01</c:v>
                </c:pt>
                <c:pt idx="329">
                  <c:v>11</c:v>
                </c:pt>
                <c:pt idx="330">
                  <c:v>44</c:v>
                </c:pt>
                <c:pt idx="331">
                  <c:v>4</c:v>
                </c:pt>
                <c:pt idx="332">
                  <c:v>24</c:v>
                </c:pt>
                <c:pt idx="333">
                  <c:v>4.5</c:v>
                </c:pt>
                <c:pt idx="334">
                  <c:v>4.5</c:v>
                </c:pt>
                <c:pt idx="335">
                  <c:v>5</c:v>
                </c:pt>
                <c:pt idx="336">
                  <c:v>75</c:v>
                </c:pt>
                <c:pt idx="337">
                  <c:v>3</c:v>
                </c:pt>
                <c:pt idx="338">
                  <c:v>0</c:v>
                </c:pt>
                <c:pt idx="339">
                  <c:v>0</c:v>
                </c:pt>
                <c:pt idx="340">
                  <c:v>0.7</c:v>
                </c:pt>
                <c:pt idx="341">
                  <c:v>0</c:v>
                </c:pt>
                <c:pt idx="342">
                  <c:v>25</c:v>
                </c:pt>
                <c:pt idx="343">
                  <c:v>0.05</c:v>
                </c:pt>
                <c:pt idx="344">
                  <c:v>55</c:v>
                </c:pt>
                <c:pt idx="345">
                  <c:v>0</c:v>
                </c:pt>
                <c:pt idx="346">
                  <c:v>3</c:v>
                </c:pt>
                <c:pt idx="347">
                  <c:v>3.5</c:v>
                </c:pt>
                <c:pt idx="348">
                  <c:v>2.5</c:v>
                </c:pt>
                <c:pt idx="349">
                  <c:v>4</c:v>
                </c:pt>
                <c:pt idx="350">
                  <c:v>6</c:v>
                </c:pt>
                <c:pt idx="351">
                  <c:v>3</c:v>
                </c:pt>
                <c:pt idx="352">
                  <c:v>2.5</c:v>
                </c:pt>
                <c:pt idx="353">
                  <c:v>2.5</c:v>
                </c:pt>
                <c:pt idx="354">
                  <c:v>1</c:v>
                </c:pt>
                <c:pt idx="355">
                  <c:v>2</c:v>
                </c:pt>
                <c:pt idx="356">
                  <c:v>10</c:v>
                </c:pt>
                <c:pt idx="357">
                  <c:v>3</c:v>
                </c:pt>
                <c:pt idx="358">
                  <c:v>0</c:v>
                </c:pt>
                <c:pt idx="359">
                  <c:v>7.24</c:v>
                </c:pt>
                <c:pt idx="360">
                  <c:v>0</c:v>
                </c:pt>
                <c:pt idx="361">
                  <c:v>10</c:v>
                </c:pt>
                <c:pt idx="362">
                  <c:v>1.5</c:v>
                </c:pt>
                <c:pt idx="363">
                  <c:v>9.9</c:v>
                </c:pt>
                <c:pt idx="364">
                  <c:v>0</c:v>
                </c:pt>
                <c:pt idx="365">
                  <c:v>0</c:v>
                </c:pt>
                <c:pt idx="366">
                  <c:v>10</c:v>
                </c:pt>
                <c:pt idx="367">
                  <c:v>4.2</c:v>
                </c:pt>
                <c:pt idx="368">
                  <c:v>4.95</c:v>
                </c:pt>
                <c:pt idx="369">
                  <c:v>1.5</c:v>
                </c:pt>
                <c:pt idx="370">
                  <c:v>3.5</c:v>
                </c:pt>
                <c:pt idx="371">
                  <c:v>10</c:v>
                </c:pt>
                <c:pt idx="372">
                  <c:v>21</c:v>
                </c:pt>
                <c:pt idx="373">
                  <c:v>2.5499999999999998</c:v>
                </c:pt>
                <c:pt idx="374">
                  <c:v>0</c:v>
                </c:pt>
                <c:pt idx="375">
                  <c:v>0.35</c:v>
                </c:pt>
                <c:pt idx="376">
                  <c:v>3.5</c:v>
                </c:pt>
                <c:pt idx="377">
                  <c:v>2.5</c:v>
                </c:pt>
                <c:pt idx="378">
                  <c:v>0.15</c:v>
                </c:pt>
                <c:pt idx="379">
                  <c:v>2</c:v>
                </c:pt>
                <c:pt idx="380">
                  <c:v>3</c:v>
                </c:pt>
                <c:pt idx="381">
                  <c:v>0</c:v>
                </c:pt>
                <c:pt idx="382">
                  <c:v>0.5</c:v>
                </c:pt>
                <c:pt idx="383">
                  <c:v>1</c:v>
                </c:pt>
                <c:pt idx="384">
                  <c:v>0.25</c:v>
                </c:pt>
                <c:pt idx="385">
                  <c:v>1</c:v>
                </c:pt>
                <c:pt idx="386">
                  <c:v>17</c:v>
                </c:pt>
                <c:pt idx="387">
                  <c:v>5.5</c:v>
                </c:pt>
                <c:pt idx="388">
                  <c:v>130</c:v>
                </c:pt>
                <c:pt idx="389">
                  <c:v>5.5</c:v>
                </c:pt>
                <c:pt idx="390">
                  <c:v>7</c:v>
                </c:pt>
                <c:pt idx="391">
                  <c:v>8</c:v>
                </c:pt>
                <c:pt idx="392">
                  <c:v>35</c:v>
                </c:pt>
                <c:pt idx="393">
                  <c:v>2.5</c:v>
                </c:pt>
                <c:pt idx="394">
                  <c:v>1.5</c:v>
                </c:pt>
                <c:pt idx="395">
                  <c:v>1.58</c:v>
                </c:pt>
                <c:pt idx="396">
                  <c:v>8</c:v>
                </c:pt>
                <c:pt idx="397">
                  <c:v>1</c:v>
                </c:pt>
                <c:pt idx="398">
                  <c:v>0.5</c:v>
                </c:pt>
                <c:pt idx="399">
                  <c:v>0</c:v>
                </c:pt>
                <c:pt idx="400">
                  <c:v>0</c:v>
                </c:pt>
                <c:pt idx="401">
                  <c:v>12.5</c:v>
                </c:pt>
                <c:pt idx="402">
                  <c:v>3</c:v>
                </c:pt>
                <c:pt idx="403">
                  <c:v>0</c:v>
                </c:pt>
                <c:pt idx="404">
                  <c:v>5</c:v>
                </c:pt>
                <c:pt idx="405">
                  <c:v>5</c:v>
                </c:pt>
                <c:pt idx="406">
                  <c:v>0</c:v>
                </c:pt>
                <c:pt idx="407">
                  <c:v>3.5</c:v>
                </c:pt>
                <c:pt idx="408">
                  <c:v>0</c:v>
                </c:pt>
                <c:pt idx="409">
                  <c:v>8</c:v>
                </c:pt>
                <c:pt idx="410">
                  <c:v>27.6</c:v>
                </c:pt>
                <c:pt idx="411">
                  <c:v>9</c:v>
                </c:pt>
                <c:pt idx="412">
                  <c:v>1.2</c:v>
                </c:pt>
                <c:pt idx="413">
                  <c:v>0</c:v>
                </c:pt>
                <c:pt idx="414">
                  <c:v>6.25</c:v>
                </c:pt>
                <c:pt idx="415">
                  <c:v>9</c:v>
                </c:pt>
                <c:pt idx="416">
                  <c:v>0</c:v>
                </c:pt>
                <c:pt idx="417">
                  <c:v>0</c:v>
                </c:pt>
                <c:pt idx="418">
                  <c:v>2.2000000000000002</c:v>
                </c:pt>
                <c:pt idx="419">
                  <c:v>0</c:v>
                </c:pt>
                <c:pt idx="420">
                  <c:v>0.47</c:v>
                </c:pt>
                <c:pt idx="421">
                  <c:v>1.65</c:v>
                </c:pt>
                <c:pt idx="422">
                  <c:v>0</c:v>
                </c:pt>
                <c:pt idx="423">
                  <c:v>6.5</c:v>
                </c:pt>
                <c:pt idx="424">
                  <c:v>1.45</c:v>
                </c:pt>
                <c:pt idx="425">
                  <c:v>15</c:v>
                </c:pt>
                <c:pt idx="426">
                  <c:v>6</c:v>
                </c:pt>
                <c:pt idx="427">
                  <c:v>0</c:v>
                </c:pt>
                <c:pt idx="428">
                  <c:v>3</c:v>
                </c:pt>
                <c:pt idx="429">
                  <c:v>0</c:v>
                </c:pt>
                <c:pt idx="430">
                  <c:v>0</c:v>
                </c:pt>
                <c:pt idx="431">
                  <c:v>0</c:v>
                </c:pt>
                <c:pt idx="432">
                  <c:v>0.75</c:v>
                </c:pt>
                <c:pt idx="433">
                  <c:v>0.1</c:v>
                </c:pt>
                <c:pt idx="434">
                  <c:v>0</c:v>
                </c:pt>
                <c:pt idx="435">
                  <c:v>0</c:v>
                </c:pt>
                <c:pt idx="436">
                  <c:v>0</c:v>
                </c:pt>
                <c:pt idx="437">
                  <c:v>1.25</c:v>
                </c:pt>
                <c:pt idx="438">
                  <c:v>3</c:v>
                </c:pt>
                <c:pt idx="439">
                  <c:v>0.25</c:v>
                </c:pt>
                <c:pt idx="440">
                  <c:v>19</c:v>
                </c:pt>
                <c:pt idx="441">
                  <c:v>2.98</c:v>
                </c:pt>
                <c:pt idx="442">
                  <c:v>3</c:v>
                </c:pt>
                <c:pt idx="443">
                  <c:v>28</c:v>
                </c:pt>
                <c:pt idx="444">
                  <c:v>5</c:v>
                </c:pt>
                <c:pt idx="445">
                  <c:v>12</c:v>
                </c:pt>
                <c:pt idx="446">
                  <c:v>2</c:v>
                </c:pt>
                <c:pt idx="447">
                  <c:v>5</c:v>
                </c:pt>
                <c:pt idx="448">
                  <c:v>2</c:v>
                </c:pt>
                <c:pt idx="449">
                  <c:v>4.3</c:v>
                </c:pt>
                <c:pt idx="450">
                  <c:v>1</c:v>
                </c:pt>
                <c:pt idx="451">
                  <c:v>0.5</c:v>
                </c:pt>
                <c:pt idx="452">
                  <c:v>5</c:v>
                </c:pt>
                <c:pt idx="453">
                  <c:v>5</c:v>
                </c:pt>
                <c:pt idx="454">
                  <c:v>5</c:v>
                </c:pt>
                <c:pt idx="455">
                  <c:v>0</c:v>
                </c:pt>
                <c:pt idx="456">
                  <c:v>60</c:v>
                </c:pt>
                <c:pt idx="457">
                  <c:v>80</c:v>
                </c:pt>
                <c:pt idx="458">
                  <c:v>15.5</c:v>
                </c:pt>
                <c:pt idx="459">
                  <c:v>1.5</c:v>
                </c:pt>
                <c:pt idx="460">
                  <c:v>140</c:v>
                </c:pt>
                <c:pt idx="461">
                  <c:v>0</c:v>
                </c:pt>
                <c:pt idx="462">
                  <c:v>3</c:v>
                </c:pt>
                <c:pt idx="463">
                  <c:v>40</c:v>
                </c:pt>
                <c:pt idx="464">
                  <c:v>2</c:v>
                </c:pt>
                <c:pt idx="465">
                  <c:v>0</c:v>
                </c:pt>
                <c:pt idx="466">
                  <c:v>2</c:v>
                </c:pt>
                <c:pt idx="467">
                  <c:v>3</c:v>
                </c:pt>
                <c:pt idx="468">
                  <c:v>0</c:v>
                </c:pt>
                <c:pt idx="469">
                  <c:v>0</c:v>
                </c:pt>
                <c:pt idx="470">
                  <c:v>9</c:v>
                </c:pt>
                <c:pt idx="471">
                  <c:v>4</c:v>
                </c:pt>
                <c:pt idx="472">
                  <c:v>0.05</c:v>
                </c:pt>
                <c:pt idx="473">
                  <c:v>0</c:v>
                </c:pt>
                <c:pt idx="474">
                  <c:v>1.6</c:v>
                </c:pt>
                <c:pt idx="475">
                  <c:v>3</c:v>
                </c:pt>
                <c:pt idx="476">
                  <c:v>0.2</c:v>
                </c:pt>
                <c:pt idx="477">
                  <c:v>2</c:v>
                </c:pt>
                <c:pt idx="478">
                  <c:v>1</c:v>
                </c:pt>
                <c:pt idx="479">
                  <c:v>2.5</c:v>
                </c:pt>
                <c:pt idx="480">
                  <c:v>3</c:v>
                </c:pt>
                <c:pt idx="481">
                  <c:v>2.78</c:v>
                </c:pt>
                <c:pt idx="482">
                  <c:v>0.1</c:v>
                </c:pt>
                <c:pt idx="483">
                  <c:v>0</c:v>
                </c:pt>
                <c:pt idx="484">
                  <c:v>0</c:v>
                </c:pt>
                <c:pt idx="485">
                  <c:v>1.5</c:v>
                </c:pt>
                <c:pt idx="486">
                  <c:v>1</c:v>
                </c:pt>
                <c:pt idx="487">
                  <c:v>0</c:v>
                </c:pt>
                <c:pt idx="488">
                  <c:v>2</c:v>
                </c:pt>
                <c:pt idx="489">
                  <c:v>0</c:v>
                </c:pt>
                <c:pt idx="490">
                  <c:v>0.05</c:v>
                </c:pt>
                <c:pt idx="491">
                  <c:v>14</c:v>
                </c:pt>
                <c:pt idx="492">
                  <c:v>6</c:v>
                </c:pt>
                <c:pt idx="493">
                  <c:v>2.25</c:v>
                </c:pt>
                <c:pt idx="494">
                  <c:v>15</c:v>
                </c:pt>
                <c:pt idx="495">
                  <c:v>1.1000000000000001</c:v>
                </c:pt>
                <c:pt idx="496">
                  <c:v>0</c:v>
                </c:pt>
                <c:pt idx="497">
                  <c:v>5</c:v>
                </c:pt>
                <c:pt idx="498">
                  <c:v>1</c:v>
                </c:pt>
                <c:pt idx="499">
                  <c:v>0</c:v>
                </c:pt>
                <c:pt idx="500">
                  <c:v>0</c:v>
                </c:pt>
              </c:numCache>
            </c:numRef>
          </c:yVal>
          <c:smooth val="0"/>
          <c:extLst>
            <c:ext xmlns:c16="http://schemas.microsoft.com/office/drawing/2014/chart" uri="{C3380CC4-5D6E-409C-BE32-E72D297353CC}">
              <c16:uniqueId val="{00000001-5D05-4A6A-8ECB-958584DB5C99}"/>
            </c:ext>
          </c:extLst>
        </c:ser>
        <c:dLbls>
          <c:showLegendKey val="0"/>
          <c:showVal val="0"/>
          <c:showCatName val="0"/>
          <c:showSerName val="0"/>
          <c:showPercent val="0"/>
          <c:showBubbleSize val="0"/>
        </c:dLbls>
        <c:axId val="1503319407"/>
        <c:axId val="1503324815"/>
      </c:scatterChart>
      <c:valAx>
        <c:axId val="1503319407"/>
        <c:scaling>
          <c:orientation val="minMax"/>
          <c:max val="500000"/>
          <c:min val="0"/>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dirty="0">
                    <a:solidFill>
                      <a:schemeClr val="tx1"/>
                    </a:solidFill>
                  </a:rPr>
                  <a:t>Market</a:t>
                </a:r>
                <a:r>
                  <a:rPr lang="en-IN" b="1" baseline="0" dirty="0">
                    <a:solidFill>
                      <a:schemeClr val="tx1"/>
                    </a:solidFill>
                  </a:rPr>
                  <a:t> Cap (in Millions)</a:t>
                </a:r>
                <a:endParaRPr lang="en-IN" b="1" dirty="0">
                  <a:solidFill>
                    <a:schemeClr val="tx1"/>
                  </a:solidFill>
                </a:endParaRPr>
              </a:p>
            </c:rich>
          </c:tx>
          <c:layout>
            <c:manualLayout>
              <c:xMode val="edge"/>
              <c:yMode val="edge"/>
              <c:x val="0.39818635170603672"/>
              <c:y val="0.9203470399533392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3324815"/>
        <c:crosses val="autoZero"/>
        <c:crossBetween val="midCat"/>
        <c:majorUnit val="100000"/>
        <c:minorUnit val="10000"/>
        <c:dispUnits>
          <c:builtInUnit val="millions"/>
        </c:dispUnits>
      </c:valAx>
      <c:valAx>
        <c:axId val="1503324815"/>
        <c:scaling>
          <c:orientation val="minMax"/>
          <c:max val="400"/>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dirty="0">
                    <a:solidFill>
                      <a:schemeClr val="tx1"/>
                    </a:solidFill>
                  </a:rPr>
                  <a:t>Dividend</a:t>
                </a:r>
                <a:r>
                  <a:rPr lang="en-IN" b="1" baseline="0" dirty="0">
                    <a:solidFill>
                      <a:schemeClr val="tx1"/>
                    </a:solidFill>
                  </a:rPr>
                  <a:t> Per Share (in Hundreds)</a:t>
                </a:r>
                <a:endParaRPr lang="en-IN" b="1" dirty="0">
                  <a:solidFill>
                    <a:schemeClr val="tx1"/>
                  </a:solidFill>
                </a:endParaRPr>
              </a:p>
            </c:rich>
          </c:tx>
          <c:layout>
            <c:manualLayout>
              <c:xMode val="edge"/>
              <c:yMode val="edge"/>
              <c:x val="1.6666666666666666E-2"/>
              <c:y val="0.16364975211431906"/>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503319407"/>
        <c:crosses val="autoZero"/>
        <c:crossBetween val="midCat"/>
        <c:majorUnit val="25"/>
        <c:dispUnits>
          <c:builtInUnit val="hundreds"/>
        </c:dispUnits>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[Investment Advice Dashboard.xlsx]3 Yr Return!3YrReturn</c:name>
    <c:fmtId val="8"/>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solidFill>
                  <a:schemeClr val="tx1"/>
                </a:solidFill>
                <a:latin typeface="Arial" panose="020B0604020202020204" pitchFamily="34" charset="0"/>
                <a:cs typeface="Arial" panose="020B0604020202020204" pitchFamily="34" charset="0"/>
              </a:rPr>
              <a:t>Analysis of 3 Year Returns Across Industry</a:t>
            </a:r>
          </a:p>
        </c:rich>
      </c:tx>
      <c:layout>
        <c:manualLayout>
          <c:xMode val="edge"/>
          <c:yMode val="edge"/>
          <c:x val="0.24941015437586431"/>
          <c:y val="7.938125841640063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0598806197612389E-2"/>
          <c:y val="7.3486355286258145E-2"/>
          <c:w val="0.87317378338460394"/>
          <c:h val="0.6169302150725694"/>
        </c:manualLayout>
      </c:layout>
      <c:barChart>
        <c:barDir val="col"/>
        <c:grouping val="clustered"/>
        <c:varyColors val="0"/>
        <c:ser>
          <c:idx val="0"/>
          <c:order val="0"/>
          <c:tx>
            <c:strRef>
              <c:f>'3 Yr Return'!$H$3:$H$4</c:f>
              <c:strCache>
                <c:ptCount val="1"/>
                <c:pt idx="0">
                  <c:v>Negative</c:v>
                </c:pt>
              </c:strCache>
            </c:strRef>
          </c:tx>
          <c:spPr>
            <a:gradFill rotWithShape="1">
              <a:gsLst>
                <a:gs pos="0">
                  <a:schemeClr val="accent5">
                    <a:shade val="76000"/>
                    <a:shade val="51000"/>
                    <a:satMod val="130000"/>
                  </a:schemeClr>
                </a:gs>
                <a:gs pos="80000">
                  <a:schemeClr val="accent5">
                    <a:shade val="76000"/>
                    <a:shade val="93000"/>
                    <a:satMod val="130000"/>
                  </a:schemeClr>
                </a:gs>
                <a:gs pos="100000">
                  <a:schemeClr val="accent5">
                    <a:shade val="7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 Yr Return'!$G$5:$G$19</c:f>
              <c:strCache>
                <c:ptCount val="15"/>
                <c:pt idx="0">
                  <c:v>Drugs &amp; Pharma</c:v>
                </c:pt>
                <c:pt idx="1">
                  <c:v>Software</c:v>
                </c:pt>
                <c:pt idx="2">
                  <c:v>Banking</c:v>
                </c:pt>
                <c:pt idx="3">
                  <c:v>Cement</c:v>
                </c:pt>
                <c:pt idx="4">
                  <c:v>Real Estate</c:v>
                </c:pt>
                <c:pt idx="5">
                  <c:v>Organic Chemicals</c:v>
                </c:pt>
                <c:pt idx="6">
                  <c:v>Misc. Fin.services</c:v>
                </c:pt>
                <c:pt idx="7">
                  <c:v>Auto Ancillaries</c:v>
                </c:pt>
                <c:pt idx="8">
                  <c:v>Electricity Generation</c:v>
                </c:pt>
                <c:pt idx="9">
                  <c:v>Household &amp; Personal Products</c:v>
                </c:pt>
                <c:pt idx="10">
                  <c:v>Kitchenware &amp; Appliances</c:v>
                </c:pt>
                <c:pt idx="11">
                  <c:v>Natural Gas Utilities</c:v>
                </c:pt>
                <c:pt idx="12">
                  <c:v>Housing Finance</c:v>
                </c:pt>
                <c:pt idx="13">
                  <c:v>Construction</c:v>
                </c:pt>
                <c:pt idx="14">
                  <c:v>ACs &amp; Refrigerators</c:v>
                </c:pt>
              </c:strCache>
            </c:strRef>
          </c:cat>
          <c:val>
            <c:numRef>
              <c:f>'3 Yr Return'!$H$5:$H$19</c:f>
              <c:numCache>
                <c:formatCode>General</c:formatCode>
                <c:ptCount val="15"/>
                <c:pt idx="0">
                  <c:v>5</c:v>
                </c:pt>
                <c:pt idx="2">
                  <c:v>10</c:v>
                </c:pt>
                <c:pt idx="3">
                  <c:v>1</c:v>
                </c:pt>
                <c:pt idx="6">
                  <c:v>5</c:v>
                </c:pt>
                <c:pt idx="7">
                  <c:v>1</c:v>
                </c:pt>
                <c:pt idx="9">
                  <c:v>1</c:v>
                </c:pt>
                <c:pt idx="11">
                  <c:v>1</c:v>
                </c:pt>
                <c:pt idx="12">
                  <c:v>2</c:v>
                </c:pt>
                <c:pt idx="13">
                  <c:v>2</c:v>
                </c:pt>
                <c:pt idx="14">
                  <c:v>2</c:v>
                </c:pt>
              </c:numCache>
            </c:numRef>
          </c:val>
          <c:extLst>
            <c:ext xmlns:c16="http://schemas.microsoft.com/office/drawing/2014/chart" uri="{C3380CC4-5D6E-409C-BE32-E72D297353CC}">
              <c16:uniqueId val="{00000000-7631-47AC-8A67-3A627CFD7C9B}"/>
            </c:ext>
          </c:extLst>
        </c:ser>
        <c:ser>
          <c:idx val="1"/>
          <c:order val="1"/>
          <c:tx>
            <c:strRef>
              <c:f>'3 Yr Return'!$I$3:$I$4</c:f>
              <c:strCache>
                <c:ptCount val="1"/>
                <c:pt idx="0">
                  <c:v>Positive</c:v>
                </c:pt>
              </c:strCache>
            </c:strRef>
          </c:tx>
          <c:spPr>
            <a:gradFill rotWithShape="1">
              <a:gsLst>
                <a:gs pos="0">
                  <a:schemeClr val="accent5">
                    <a:tint val="77000"/>
                    <a:shade val="51000"/>
                    <a:satMod val="130000"/>
                  </a:schemeClr>
                </a:gs>
                <a:gs pos="80000">
                  <a:schemeClr val="accent5">
                    <a:tint val="77000"/>
                    <a:shade val="93000"/>
                    <a:satMod val="130000"/>
                  </a:schemeClr>
                </a:gs>
                <a:gs pos="100000">
                  <a:schemeClr val="accent5">
                    <a:tint val="77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 Yr Return'!$G$5:$G$19</c:f>
              <c:strCache>
                <c:ptCount val="15"/>
                <c:pt idx="0">
                  <c:v>Drugs &amp; Pharma</c:v>
                </c:pt>
                <c:pt idx="1">
                  <c:v>Software</c:v>
                </c:pt>
                <c:pt idx="2">
                  <c:v>Banking</c:v>
                </c:pt>
                <c:pt idx="3">
                  <c:v>Cement</c:v>
                </c:pt>
                <c:pt idx="4">
                  <c:v>Real Estate</c:v>
                </c:pt>
                <c:pt idx="5">
                  <c:v>Organic Chemicals</c:v>
                </c:pt>
                <c:pt idx="6">
                  <c:v>Misc. Fin.services</c:v>
                </c:pt>
                <c:pt idx="7">
                  <c:v>Auto Ancillaries</c:v>
                </c:pt>
                <c:pt idx="8">
                  <c:v>Electricity Generation</c:v>
                </c:pt>
                <c:pt idx="9">
                  <c:v>Household &amp; Personal Products</c:v>
                </c:pt>
                <c:pt idx="10">
                  <c:v>Kitchenware &amp; Appliances</c:v>
                </c:pt>
                <c:pt idx="11">
                  <c:v>Natural Gas Utilities</c:v>
                </c:pt>
                <c:pt idx="12">
                  <c:v>Housing Finance</c:v>
                </c:pt>
                <c:pt idx="13">
                  <c:v>Construction</c:v>
                </c:pt>
                <c:pt idx="14">
                  <c:v>ACs &amp; Refrigerators</c:v>
                </c:pt>
              </c:strCache>
            </c:strRef>
          </c:cat>
          <c:val>
            <c:numRef>
              <c:f>'3 Yr Return'!$I$5:$I$19</c:f>
              <c:numCache>
                <c:formatCode>General</c:formatCode>
                <c:ptCount val="15"/>
                <c:pt idx="0">
                  <c:v>31</c:v>
                </c:pt>
                <c:pt idx="1">
                  <c:v>24</c:v>
                </c:pt>
                <c:pt idx="2">
                  <c:v>15</c:v>
                </c:pt>
                <c:pt idx="3">
                  <c:v>13</c:v>
                </c:pt>
                <c:pt idx="4">
                  <c:v>12</c:v>
                </c:pt>
                <c:pt idx="5">
                  <c:v>10</c:v>
                </c:pt>
                <c:pt idx="6">
                  <c:v>9</c:v>
                </c:pt>
                <c:pt idx="7">
                  <c:v>9</c:v>
                </c:pt>
                <c:pt idx="8">
                  <c:v>7</c:v>
                </c:pt>
                <c:pt idx="9">
                  <c:v>7</c:v>
                </c:pt>
                <c:pt idx="10">
                  <c:v>6</c:v>
                </c:pt>
                <c:pt idx="11">
                  <c:v>6</c:v>
                </c:pt>
                <c:pt idx="12">
                  <c:v>5</c:v>
                </c:pt>
                <c:pt idx="13">
                  <c:v>5</c:v>
                </c:pt>
                <c:pt idx="14">
                  <c:v>4</c:v>
                </c:pt>
              </c:numCache>
            </c:numRef>
          </c:val>
          <c:extLst>
            <c:ext xmlns:c16="http://schemas.microsoft.com/office/drawing/2014/chart" uri="{C3380CC4-5D6E-409C-BE32-E72D297353CC}">
              <c16:uniqueId val="{00000001-7631-47AC-8A67-3A627CFD7C9B}"/>
            </c:ext>
          </c:extLst>
        </c:ser>
        <c:dLbls>
          <c:dLblPos val="outEnd"/>
          <c:showLegendKey val="0"/>
          <c:showVal val="1"/>
          <c:showCatName val="0"/>
          <c:showSerName val="0"/>
          <c:showPercent val="0"/>
          <c:showBubbleSize val="0"/>
        </c:dLbls>
        <c:gapWidth val="100"/>
        <c:overlap val="-24"/>
        <c:axId val="781508735"/>
        <c:axId val="781512895"/>
      </c:barChart>
      <c:catAx>
        <c:axId val="781508735"/>
        <c:scaling>
          <c:orientation val="minMax"/>
        </c:scaling>
        <c:delete val="0"/>
        <c:axPos val="b"/>
        <c:numFmt formatCode="General" sourceLinked="1"/>
        <c:majorTickMark val="none"/>
        <c:minorTickMark val="none"/>
        <c:tickLblPos val="nextTo"/>
        <c:spPr>
          <a:noFill/>
          <a:ln w="12700" cap="flat" cmpd="sng" algn="ctr">
            <a:solidFill>
              <a:schemeClr val="tx1">
                <a:lumMod val="95000"/>
                <a:lumOff val="5000"/>
              </a:schemeClr>
            </a:solidFill>
            <a:round/>
          </a:ln>
          <a:effectLst/>
        </c:spPr>
        <c:txPr>
          <a:bodyPr rot="540000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781512895"/>
        <c:crosses val="autoZero"/>
        <c:auto val="1"/>
        <c:lblAlgn val="ctr"/>
        <c:lblOffset val="100"/>
        <c:noMultiLvlLbl val="0"/>
      </c:catAx>
      <c:valAx>
        <c:axId val="781512895"/>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IN" dirty="0">
                    <a:solidFill>
                      <a:schemeClr val="tx1"/>
                    </a:solidFill>
                  </a:rPr>
                  <a:t>Count of Companies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781508735"/>
        <c:crosses val="autoZero"/>
        <c:crossBetween val="between"/>
      </c:valAx>
      <c:spPr>
        <a:noFill/>
        <a:ln>
          <a:noFill/>
        </a:ln>
        <a:effectLst/>
      </c:spPr>
    </c:plotArea>
    <c:legend>
      <c:legendPos val="t"/>
      <c:layout>
        <c:manualLayout>
          <c:xMode val="edge"/>
          <c:yMode val="edge"/>
          <c:x val="0.80984475394876709"/>
          <c:y val="0.21134005995795097"/>
          <c:w val="0.1120389185222815"/>
          <c:h val="0.1091752241886151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2"/>
          <p:cNvSpPr txBox="1"/>
          <p:nvPr>
            <p:ph type="ctrTitle"/>
          </p:nvPr>
        </p:nvSpPr>
        <p:spPr>
          <a:xfrm>
            <a:off x="591126" y="4243427"/>
            <a:ext cx="10972799" cy="126875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chemeClr val="dk1"/>
              </a:buClr>
              <a:buSzPts val="4800"/>
              <a:buFont typeface="Calibri"/>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2"/>
          <p:cNvSpPr txBox="1"/>
          <p:nvPr>
            <p:ph idx="1" type="subTitle"/>
          </p:nvPr>
        </p:nvSpPr>
        <p:spPr>
          <a:xfrm>
            <a:off x="600363" y="5499822"/>
            <a:ext cx="10972800" cy="856529"/>
          </a:xfrm>
          <a:prstGeom prst="rect">
            <a:avLst/>
          </a:prstGeom>
          <a:noFill/>
          <a:ln>
            <a:noFill/>
          </a:ln>
        </p:spPr>
        <p:txBody>
          <a:bodyPr anchorCtr="0" anchor="t" bIns="45700" lIns="91425" spcFirstLastPara="1" rIns="91425" wrap="square" tIns="45700">
            <a:normAutofit/>
          </a:bodyPr>
          <a:lstStyle>
            <a:lvl1pPr lvl="0" algn="l">
              <a:spcBef>
                <a:spcPts val="747"/>
              </a:spcBef>
              <a:spcAft>
                <a:spcPts val="0"/>
              </a:spcAft>
              <a:buClr>
                <a:schemeClr val="lt1"/>
              </a:buClr>
              <a:buSzPts val="3733"/>
              <a:buNone/>
              <a:defRPr b="0" i="0" sz="3733">
                <a:solidFill>
                  <a:schemeClr val="lt1"/>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p:txBody>
      </p:sp>
      <p:sp>
        <p:nvSpPr>
          <p:cNvPr id="15" name="Google Shape;15;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1"/>
          <p:cNvSpPr txBox="1"/>
          <p:nvPr>
            <p:ph type="title"/>
          </p:nvPr>
        </p:nvSpPr>
        <p:spPr>
          <a:xfrm>
            <a:off x="2389717" y="4800600"/>
            <a:ext cx="73152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p:nvPr>
            <p:ph idx="2" type="pic"/>
          </p:nvPr>
        </p:nvSpPr>
        <p:spPr>
          <a:xfrm>
            <a:off x="2389717" y="612775"/>
            <a:ext cx="7315200" cy="4114800"/>
          </a:xfrm>
          <a:prstGeom prst="rect">
            <a:avLst/>
          </a:prstGeom>
          <a:noFill/>
          <a:ln>
            <a:noFill/>
          </a:ln>
        </p:spPr>
      </p:sp>
      <p:sp>
        <p:nvSpPr>
          <p:cNvPr id="71" name="Google Shape;71;p41"/>
          <p:cNvSpPr txBox="1"/>
          <p:nvPr>
            <p:ph idx="1" type="body"/>
          </p:nvPr>
        </p:nvSpPr>
        <p:spPr>
          <a:xfrm>
            <a:off x="2389717" y="5367338"/>
            <a:ext cx="7315200" cy="8048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72" name="Google Shape;72;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2"/>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2"/>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3"/>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3"/>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pic>
        <p:nvPicPr>
          <p:cNvPr descr="E:\websites\free-power-point-templates\2012\logos.png" id="87" name="Google Shape;87;p43"/>
          <p:cNvPicPr preferRelativeResize="0"/>
          <p:nvPr/>
        </p:nvPicPr>
        <p:blipFill rotWithShape="1">
          <a:blip r:embed="rId2">
            <a:alphaModFix/>
          </a:blip>
          <a:srcRect b="0" l="0" r="0" t="0"/>
          <a:stretch/>
        </p:blipFill>
        <p:spPr>
          <a:xfrm>
            <a:off x="5077967" y="3101618"/>
            <a:ext cx="1951712" cy="702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44"/>
          <p:cNvSpPr txBox="1"/>
          <p:nvPr>
            <p:ph type="title"/>
          </p:nvPr>
        </p:nvSpPr>
        <p:spPr>
          <a:xfrm>
            <a:off x="3663933" y="997033"/>
            <a:ext cx="4864000" cy="4864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3200"/>
              <a:buFont typeface="Calibri"/>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45"/>
          <p:cNvSpPr txBox="1"/>
          <p:nvPr>
            <p:ph idx="1" type="subTitle"/>
          </p:nvPr>
        </p:nvSpPr>
        <p:spPr>
          <a:xfrm>
            <a:off x="4012467" y="3431833"/>
            <a:ext cx="4115600" cy="27260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FFFFFF"/>
              </a:buClr>
              <a:buSzPts val="1400"/>
              <a:buFont typeface="Arial"/>
              <a:buNone/>
              <a:defRPr>
                <a:solidFill>
                  <a:srgbClr val="FFFFFF"/>
                </a:solidFill>
                <a:latin typeface="Arial"/>
                <a:ea typeface="Arial"/>
                <a:cs typeface="Arial"/>
                <a:sym typeface="Arial"/>
              </a:defRPr>
            </a:lvl1pPr>
            <a:lvl2pPr lvl="1" algn="ctr">
              <a:spcBef>
                <a:spcPts val="0"/>
              </a:spcBef>
              <a:spcAft>
                <a:spcPts val="0"/>
              </a:spcAft>
              <a:buClr>
                <a:srgbClr val="FFFFFF"/>
              </a:buClr>
              <a:buSzPts val="1400"/>
              <a:buFont typeface="Arial"/>
              <a:buNone/>
              <a:defRPr>
                <a:solidFill>
                  <a:srgbClr val="FFFFFF"/>
                </a:solidFill>
                <a:latin typeface="Arial"/>
                <a:ea typeface="Arial"/>
                <a:cs typeface="Arial"/>
                <a:sym typeface="Arial"/>
              </a:defRPr>
            </a:lvl2pPr>
            <a:lvl3pPr lvl="2" algn="ctr">
              <a:spcBef>
                <a:spcPts val="0"/>
              </a:spcBef>
              <a:spcAft>
                <a:spcPts val="0"/>
              </a:spcAft>
              <a:buClr>
                <a:srgbClr val="FFFFFF"/>
              </a:buClr>
              <a:buSzPts val="1400"/>
              <a:buFont typeface="Arial"/>
              <a:buNone/>
              <a:defRPr>
                <a:solidFill>
                  <a:srgbClr val="FFFFFF"/>
                </a:solidFill>
                <a:latin typeface="Arial"/>
                <a:ea typeface="Arial"/>
                <a:cs typeface="Arial"/>
                <a:sym typeface="Arial"/>
              </a:defRPr>
            </a:lvl3pPr>
            <a:lvl4pPr lvl="3" algn="ctr">
              <a:spcBef>
                <a:spcPts val="0"/>
              </a:spcBef>
              <a:spcAft>
                <a:spcPts val="0"/>
              </a:spcAft>
              <a:buClr>
                <a:srgbClr val="FFFFFF"/>
              </a:buClr>
              <a:buSzPts val="1400"/>
              <a:buFont typeface="Arial"/>
              <a:buNone/>
              <a:defRPr>
                <a:solidFill>
                  <a:srgbClr val="FFFFFF"/>
                </a:solidFill>
                <a:latin typeface="Arial"/>
                <a:ea typeface="Arial"/>
                <a:cs typeface="Arial"/>
                <a:sym typeface="Arial"/>
              </a:defRPr>
            </a:lvl4pPr>
            <a:lvl5pPr lvl="4" algn="ctr">
              <a:spcBef>
                <a:spcPts val="0"/>
              </a:spcBef>
              <a:spcAft>
                <a:spcPts val="0"/>
              </a:spcAft>
              <a:buClr>
                <a:srgbClr val="FFFFFF"/>
              </a:buClr>
              <a:buSzPts val="1400"/>
              <a:buFont typeface="Arial"/>
              <a:buNone/>
              <a:defRPr>
                <a:solidFill>
                  <a:srgbClr val="FFFFFF"/>
                </a:solidFill>
                <a:latin typeface="Arial"/>
                <a:ea typeface="Arial"/>
                <a:cs typeface="Arial"/>
                <a:sym typeface="Arial"/>
              </a:defRPr>
            </a:lvl5pPr>
            <a:lvl6pPr lvl="5" algn="ctr">
              <a:spcBef>
                <a:spcPts val="0"/>
              </a:spcBef>
              <a:spcAft>
                <a:spcPts val="0"/>
              </a:spcAft>
              <a:buClr>
                <a:srgbClr val="FFFFFF"/>
              </a:buClr>
              <a:buSzPts val="1400"/>
              <a:buFont typeface="Arial"/>
              <a:buNone/>
              <a:defRPr>
                <a:solidFill>
                  <a:srgbClr val="FFFFFF"/>
                </a:solidFill>
                <a:latin typeface="Arial"/>
                <a:ea typeface="Arial"/>
                <a:cs typeface="Arial"/>
                <a:sym typeface="Arial"/>
              </a:defRPr>
            </a:lvl6pPr>
            <a:lvl7pPr lvl="6" algn="ctr">
              <a:spcBef>
                <a:spcPts val="0"/>
              </a:spcBef>
              <a:spcAft>
                <a:spcPts val="0"/>
              </a:spcAft>
              <a:buClr>
                <a:srgbClr val="FFFFFF"/>
              </a:buClr>
              <a:buSzPts val="1400"/>
              <a:buFont typeface="Arial"/>
              <a:buNone/>
              <a:defRPr>
                <a:solidFill>
                  <a:srgbClr val="FFFFFF"/>
                </a:solidFill>
                <a:latin typeface="Arial"/>
                <a:ea typeface="Arial"/>
                <a:cs typeface="Arial"/>
                <a:sym typeface="Arial"/>
              </a:defRPr>
            </a:lvl7pPr>
            <a:lvl8pPr lvl="7" algn="ctr">
              <a:spcBef>
                <a:spcPts val="0"/>
              </a:spcBef>
              <a:spcAft>
                <a:spcPts val="0"/>
              </a:spcAft>
              <a:buClr>
                <a:srgbClr val="FFFFFF"/>
              </a:buClr>
              <a:buSzPts val="1400"/>
              <a:buFont typeface="Arial"/>
              <a:buNone/>
              <a:defRPr>
                <a:solidFill>
                  <a:srgbClr val="FFFFFF"/>
                </a:solidFill>
                <a:latin typeface="Arial"/>
                <a:ea typeface="Arial"/>
                <a:cs typeface="Arial"/>
                <a:sym typeface="Arial"/>
              </a:defRPr>
            </a:lvl8pPr>
            <a:lvl9pPr lvl="8" algn="ctr">
              <a:spcBef>
                <a:spcPts val="0"/>
              </a:spcBef>
              <a:spcAft>
                <a:spcPts val="0"/>
              </a:spcAft>
              <a:buClr>
                <a:srgbClr val="FFFFFF"/>
              </a:buClr>
              <a:buSzPts val="1400"/>
              <a:buFont typeface="Arial"/>
              <a:buNone/>
              <a:defRPr>
                <a:solidFill>
                  <a:srgbClr val="FFFFFF"/>
                </a:solidFill>
                <a:latin typeface="Arial"/>
                <a:ea typeface="Arial"/>
                <a:cs typeface="Arial"/>
                <a:sym typeface="Arial"/>
              </a:defRPr>
            </a:lvl9pPr>
          </a:lstStyle>
          <a:p/>
        </p:txBody>
      </p:sp>
      <p:sp>
        <p:nvSpPr>
          <p:cNvPr id="92" name="Google Shape;92;p45"/>
          <p:cNvSpPr txBox="1"/>
          <p:nvPr>
            <p:ph type="title"/>
          </p:nvPr>
        </p:nvSpPr>
        <p:spPr>
          <a:xfrm>
            <a:off x="4064000" y="705833"/>
            <a:ext cx="4064000" cy="27260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3200"/>
              <a:buFont typeface="Calibri"/>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33"/>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5"/>
          <p:cNvSpPr txBox="1"/>
          <p:nvPr>
            <p:ph type="title"/>
          </p:nvPr>
        </p:nvSpPr>
        <p:spPr>
          <a:xfrm>
            <a:off x="598621" y="782114"/>
            <a:ext cx="8944577"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C000"/>
              </a:buClr>
              <a:buSzPts val="4800"/>
              <a:buFont typeface="Calibri"/>
              <a:buNone/>
              <a:defRPr sz="4800">
                <a:solidFill>
                  <a:srgbClr val="FFC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598621" y="1596541"/>
            <a:ext cx="8944577" cy="4681415"/>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lt1"/>
              </a:buClr>
              <a:buSzPts val="3733"/>
              <a:buChar char="•"/>
              <a:defRPr sz="3733">
                <a:solidFill>
                  <a:schemeClr val="lt1"/>
                </a:solidFill>
              </a:defRPr>
            </a:lvl1pPr>
            <a:lvl2pPr indent="-465645" lvl="1" marL="914400" algn="l">
              <a:spcBef>
                <a:spcPts val="747"/>
              </a:spcBef>
              <a:spcAft>
                <a:spcPts val="0"/>
              </a:spcAft>
              <a:buClr>
                <a:schemeClr val="lt1"/>
              </a:buClr>
              <a:buSzPts val="3733"/>
              <a:buChar char="–"/>
              <a:defRPr>
                <a:solidFill>
                  <a:schemeClr val="lt1"/>
                </a:solidFill>
              </a:defRPr>
            </a:lvl2pPr>
            <a:lvl3pPr indent="-431800" lvl="2" marL="1371600" algn="l">
              <a:spcBef>
                <a:spcPts val="640"/>
              </a:spcBef>
              <a:spcAft>
                <a:spcPts val="0"/>
              </a:spcAft>
              <a:buClr>
                <a:schemeClr val="lt1"/>
              </a:buClr>
              <a:buSzPts val="3200"/>
              <a:buChar char="•"/>
              <a:defRPr>
                <a:solidFill>
                  <a:schemeClr val="lt1"/>
                </a:solidFill>
              </a:defRPr>
            </a:lvl3pPr>
            <a:lvl4pPr indent="-397954" lvl="3" marL="1828800" algn="l">
              <a:spcBef>
                <a:spcPts val="533"/>
              </a:spcBef>
              <a:spcAft>
                <a:spcPts val="0"/>
              </a:spcAft>
              <a:buClr>
                <a:schemeClr val="lt1"/>
              </a:buClr>
              <a:buSzPts val="2667"/>
              <a:buChar char="–"/>
              <a:defRPr>
                <a:solidFill>
                  <a:schemeClr val="lt1"/>
                </a:solidFill>
              </a:defRPr>
            </a:lvl4pPr>
            <a:lvl5pPr indent="-397954" lvl="4" marL="2286000" algn="l">
              <a:spcBef>
                <a:spcPts val="533"/>
              </a:spcBef>
              <a:spcAft>
                <a:spcPts val="0"/>
              </a:spcAft>
              <a:buClr>
                <a:schemeClr val="lt1"/>
              </a:buClr>
              <a:buSzPts val="2667"/>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36"/>
          <p:cNvSpPr txBox="1"/>
          <p:nvPr>
            <p:ph type="title"/>
          </p:nvPr>
        </p:nvSpPr>
        <p:spPr>
          <a:xfrm>
            <a:off x="587640" y="985719"/>
            <a:ext cx="10994760" cy="101803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800"/>
              <a:buFont typeface="Calibri"/>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598621" y="2003754"/>
            <a:ext cx="10994760" cy="447934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solidFill>
                  <a:schemeClr val="dk1"/>
                </a:solidFill>
              </a:defRPr>
            </a:lvl1pPr>
            <a:lvl2pPr indent="-465645" lvl="1" marL="914400" algn="l">
              <a:spcBef>
                <a:spcPts val="747"/>
              </a:spcBef>
              <a:spcAft>
                <a:spcPts val="0"/>
              </a:spcAft>
              <a:buClr>
                <a:schemeClr val="dk1"/>
              </a:buClr>
              <a:buSzPts val="3733"/>
              <a:buChar char="–"/>
              <a:defRPr>
                <a:solidFill>
                  <a:schemeClr val="dk1"/>
                </a:solidFill>
              </a:defRPr>
            </a:lvl2pPr>
            <a:lvl3pPr indent="-431800" lvl="2" marL="1371600" algn="l">
              <a:spcBef>
                <a:spcPts val="640"/>
              </a:spcBef>
              <a:spcAft>
                <a:spcPts val="0"/>
              </a:spcAft>
              <a:buClr>
                <a:schemeClr val="dk1"/>
              </a:buClr>
              <a:buSzPts val="3200"/>
              <a:buChar char="•"/>
              <a:defRPr>
                <a:solidFill>
                  <a:schemeClr val="dk1"/>
                </a:solidFill>
              </a:defRPr>
            </a:lvl3pPr>
            <a:lvl4pPr indent="-397954" lvl="3" marL="1828800" algn="l">
              <a:spcBef>
                <a:spcPts val="533"/>
              </a:spcBef>
              <a:spcAft>
                <a:spcPts val="0"/>
              </a:spcAft>
              <a:buClr>
                <a:schemeClr val="dk1"/>
              </a:buClr>
              <a:buSzPts val="2667"/>
              <a:buChar char="–"/>
              <a:defRPr>
                <a:solidFill>
                  <a:schemeClr val="dk1"/>
                </a:solidFill>
              </a:defRPr>
            </a:lvl4pPr>
            <a:lvl5pPr indent="-397954" lvl="4" marL="2286000" algn="l">
              <a:spcBef>
                <a:spcPts val="533"/>
              </a:spcBef>
              <a:spcAft>
                <a:spcPts val="0"/>
              </a:spcAft>
              <a:buClr>
                <a:schemeClr val="dk1"/>
              </a:buClr>
              <a:buSzPts val="2667"/>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5333"/>
              <a:buFont typeface="Calibri"/>
              <a:buNone/>
              <a:defRPr b="1" sz="5333"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533"/>
              </a:spcBef>
              <a:spcAft>
                <a:spcPts val="0"/>
              </a:spcAft>
              <a:buClr>
                <a:srgbClr val="888888"/>
              </a:buClr>
              <a:buSzPts val="2667"/>
              <a:buNone/>
              <a:defRPr sz="2667">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7"/>
              </a:spcBef>
              <a:spcAft>
                <a:spcPts val="0"/>
              </a:spcAft>
              <a:buClr>
                <a:srgbClr val="888888"/>
              </a:buClr>
              <a:buSzPts val="2133"/>
              <a:buNone/>
              <a:defRPr sz="2133">
                <a:solidFill>
                  <a:srgbClr val="888888"/>
                </a:solidFill>
              </a:defRPr>
            </a:lvl3pPr>
            <a:lvl4pPr indent="-228600" lvl="3" marL="1828800" algn="l">
              <a:spcBef>
                <a:spcPts val="373"/>
              </a:spcBef>
              <a:spcAft>
                <a:spcPts val="0"/>
              </a:spcAft>
              <a:buClr>
                <a:srgbClr val="888888"/>
              </a:buClr>
              <a:buSzPts val="1867"/>
              <a:buNone/>
              <a:defRPr sz="1867">
                <a:solidFill>
                  <a:srgbClr val="888888"/>
                </a:solidFill>
              </a:defRPr>
            </a:lvl4pPr>
            <a:lvl5pPr indent="-228600" lvl="4" marL="2286000" algn="l">
              <a:spcBef>
                <a:spcPts val="373"/>
              </a:spcBef>
              <a:spcAft>
                <a:spcPts val="0"/>
              </a:spcAft>
              <a:buClr>
                <a:srgbClr val="888888"/>
              </a:buClr>
              <a:buSzPts val="1867"/>
              <a:buNone/>
              <a:defRPr sz="1867">
                <a:solidFill>
                  <a:srgbClr val="888888"/>
                </a:solidFill>
              </a:defRPr>
            </a:lvl5pPr>
            <a:lvl6pPr indent="-228600" lvl="5" marL="2743200" algn="l">
              <a:spcBef>
                <a:spcPts val="373"/>
              </a:spcBef>
              <a:spcAft>
                <a:spcPts val="0"/>
              </a:spcAft>
              <a:buClr>
                <a:srgbClr val="888888"/>
              </a:buClr>
              <a:buSzPts val="1867"/>
              <a:buNone/>
              <a:defRPr sz="1867">
                <a:solidFill>
                  <a:srgbClr val="888888"/>
                </a:solidFill>
              </a:defRPr>
            </a:lvl6pPr>
            <a:lvl7pPr indent="-228600" lvl="6" marL="3200400" algn="l">
              <a:spcBef>
                <a:spcPts val="373"/>
              </a:spcBef>
              <a:spcAft>
                <a:spcPts val="0"/>
              </a:spcAft>
              <a:buClr>
                <a:srgbClr val="888888"/>
              </a:buClr>
              <a:buSzPts val="1867"/>
              <a:buNone/>
              <a:defRPr sz="1867">
                <a:solidFill>
                  <a:srgbClr val="888888"/>
                </a:solidFill>
              </a:defRPr>
            </a:lvl7pPr>
            <a:lvl8pPr indent="-228600" lvl="7" marL="3657600" algn="l">
              <a:spcBef>
                <a:spcPts val="373"/>
              </a:spcBef>
              <a:spcAft>
                <a:spcPts val="0"/>
              </a:spcAft>
              <a:buClr>
                <a:srgbClr val="888888"/>
              </a:buClr>
              <a:buSzPts val="1867"/>
              <a:buNone/>
              <a:defRPr sz="1867">
                <a:solidFill>
                  <a:srgbClr val="888888"/>
                </a:solidFill>
              </a:defRPr>
            </a:lvl8pPr>
            <a:lvl9pPr indent="-228600" lvl="8" marL="4114800" algn="l">
              <a:spcBef>
                <a:spcPts val="373"/>
              </a:spcBef>
              <a:spcAft>
                <a:spcPts val="0"/>
              </a:spcAft>
              <a:buClr>
                <a:srgbClr val="888888"/>
              </a:buClr>
              <a:buSzPts val="1867"/>
              <a:buNone/>
              <a:defRPr sz="1867">
                <a:solidFill>
                  <a:srgbClr val="888888"/>
                </a:solidFill>
              </a:defRPr>
            </a:lvl9pPr>
          </a:lstStyle>
          <a:p/>
        </p:txBody>
      </p:sp>
      <p:sp>
        <p:nvSpPr>
          <p:cNvPr id="42" name="Google Shape;42;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8"/>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8" name="Google Shape;48;p3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9" name="Google Shape;49;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39"/>
          <p:cNvSpPr txBox="1"/>
          <p:nvPr>
            <p:ph type="title"/>
          </p:nvPr>
        </p:nvSpPr>
        <p:spPr>
          <a:xfrm>
            <a:off x="715840" y="1343227"/>
            <a:ext cx="10791153" cy="101803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800"/>
              <a:buFont typeface="Calibri"/>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9"/>
          <p:cNvSpPr txBox="1"/>
          <p:nvPr>
            <p:ph idx="1" type="body"/>
          </p:nvPr>
        </p:nvSpPr>
        <p:spPr>
          <a:xfrm>
            <a:off x="715839" y="2391924"/>
            <a:ext cx="5386917"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chemeClr val="dk1"/>
              </a:buClr>
              <a:buSzPts val="3200"/>
              <a:buNone/>
              <a:defRPr b="1" sz="3200">
                <a:solidFill>
                  <a:schemeClr val="dk1"/>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55" name="Google Shape;55;p39"/>
          <p:cNvSpPr txBox="1"/>
          <p:nvPr>
            <p:ph idx="2" type="body"/>
          </p:nvPr>
        </p:nvSpPr>
        <p:spPr>
          <a:xfrm>
            <a:off x="715839" y="3021787"/>
            <a:ext cx="5386917"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chemeClr val="dk1"/>
              </a:buClr>
              <a:buSzPts val="3200"/>
              <a:buChar char="•"/>
              <a:defRPr sz="3200">
                <a:solidFill>
                  <a:schemeClr val="dk1"/>
                </a:solidFill>
              </a:defRPr>
            </a:lvl1pPr>
            <a:lvl2pPr indent="-397954" lvl="1" marL="914400" algn="ctr">
              <a:spcBef>
                <a:spcPts val="533"/>
              </a:spcBef>
              <a:spcAft>
                <a:spcPts val="0"/>
              </a:spcAft>
              <a:buClr>
                <a:schemeClr val="dk1"/>
              </a:buClr>
              <a:buSzPts val="2667"/>
              <a:buChar char="–"/>
              <a:defRPr sz="2667">
                <a:solidFill>
                  <a:schemeClr val="dk1"/>
                </a:solidFill>
              </a:defRPr>
            </a:lvl2pPr>
            <a:lvl3pPr indent="-381000" lvl="2" marL="1371600" algn="ctr">
              <a:spcBef>
                <a:spcPts val="480"/>
              </a:spcBef>
              <a:spcAft>
                <a:spcPts val="0"/>
              </a:spcAft>
              <a:buClr>
                <a:schemeClr val="dk1"/>
              </a:buClr>
              <a:buSzPts val="2400"/>
              <a:buChar char="•"/>
              <a:defRPr sz="2400">
                <a:solidFill>
                  <a:schemeClr val="dk1"/>
                </a:solidFill>
              </a:defRPr>
            </a:lvl3pPr>
            <a:lvl4pPr indent="-364045" lvl="3" marL="1828800" algn="ctr">
              <a:spcBef>
                <a:spcPts val="427"/>
              </a:spcBef>
              <a:spcAft>
                <a:spcPts val="0"/>
              </a:spcAft>
              <a:buClr>
                <a:schemeClr val="dk1"/>
              </a:buClr>
              <a:buSzPts val="2133"/>
              <a:buChar char="–"/>
              <a:defRPr sz="2133">
                <a:solidFill>
                  <a:schemeClr val="dk1"/>
                </a:solidFill>
              </a:defRPr>
            </a:lvl4pPr>
            <a:lvl5pPr indent="-364045" lvl="4" marL="2286000" algn="ctr">
              <a:spcBef>
                <a:spcPts val="427"/>
              </a:spcBef>
              <a:spcAft>
                <a:spcPts val="0"/>
              </a:spcAft>
              <a:buClr>
                <a:schemeClr val="dk1"/>
              </a:buClr>
              <a:buSzPts val="2133"/>
              <a:buChar char="»"/>
              <a:defRPr sz="2133">
                <a:solidFill>
                  <a:schemeClr val="dk1"/>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56" name="Google Shape;56;p39"/>
          <p:cNvSpPr txBox="1"/>
          <p:nvPr>
            <p:ph idx="3" type="body"/>
          </p:nvPr>
        </p:nvSpPr>
        <p:spPr>
          <a:xfrm>
            <a:off x="6096001" y="2391924"/>
            <a:ext cx="5389033"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chemeClr val="dk1"/>
              </a:buClr>
              <a:buSzPts val="3200"/>
              <a:buNone/>
              <a:defRPr b="1" sz="3200">
                <a:solidFill>
                  <a:schemeClr val="dk1"/>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57" name="Google Shape;57;p39"/>
          <p:cNvSpPr txBox="1"/>
          <p:nvPr>
            <p:ph idx="4" type="body"/>
          </p:nvPr>
        </p:nvSpPr>
        <p:spPr>
          <a:xfrm>
            <a:off x="6096001" y="3021787"/>
            <a:ext cx="5389033"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chemeClr val="dk1"/>
              </a:buClr>
              <a:buSzPts val="3200"/>
              <a:buChar char="•"/>
              <a:defRPr sz="3200">
                <a:solidFill>
                  <a:schemeClr val="dk1"/>
                </a:solidFill>
              </a:defRPr>
            </a:lvl1pPr>
            <a:lvl2pPr indent="-397954" lvl="1" marL="914400" algn="ctr">
              <a:spcBef>
                <a:spcPts val="533"/>
              </a:spcBef>
              <a:spcAft>
                <a:spcPts val="0"/>
              </a:spcAft>
              <a:buClr>
                <a:schemeClr val="dk1"/>
              </a:buClr>
              <a:buSzPts val="2667"/>
              <a:buChar char="–"/>
              <a:defRPr sz="2667">
                <a:solidFill>
                  <a:schemeClr val="dk1"/>
                </a:solidFill>
              </a:defRPr>
            </a:lvl2pPr>
            <a:lvl3pPr indent="-381000" lvl="2" marL="1371600" algn="ctr">
              <a:spcBef>
                <a:spcPts val="480"/>
              </a:spcBef>
              <a:spcAft>
                <a:spcPts val="0"/>
              </a:spcAft>
              <a:buClr>
                <a:schemeClr val="dk1"/>
              </a:buClr>
              <a:buSzPts val="2400"/>
              <a:buChar char="•"/>
              <a:defRPr sz="2400">
                <a:solidFill>
                  <a:schemeClr val="dk1"/>
                </a:solidFill>
              </a:defRPr>
            </a:lvl3pPr>
            <a:lvl4pPr indent="-364045" lvl="3" marL="1828800" algn="ctr">
              <a:spcBef>
                <a:spcPts val="427"/>
              </a:spcBef>
              <a:spcAft>
                <a:spcPts val="0"/>
              </a:spcAft>
              <a:buClr>
                <a:schemeClr val="dk1"/>
              </a:buClr>
              <a:buSzPts val="2133"/>
              <a:buChar char="–"/>
              <a:defRPr sz="2133">
                <a:solidFill>
                  <a:schemeClr val="dk1"/>
                </a:solidFill>
              </a:defRPr>
            </a:lvl4pPr>
            <a:lvl5pPr indent="-364045" lvl="4" marL="2286000" algn="ctr">
              <a:spcBef>
                <a:spcPts val="427"/>
              </a:spcBef>
              <a:spcAft>
                <a:spcPts val="0"/>
              </a:spcAft>
              <a:buClr>
                <a:schemeClr val="dk1"/>
              </a:buClr>
              <a:buSzPts val="2133"/>
              <a:buChar char="»"/>
              <a:defRPr sz="2133">
                <a:solidFill>
                  <a:schemeClr val="dk1"/>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58" name="Google Shape;58;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609602" y="273049"/>
            <a:ext cx="4011084" cy="11620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txBox="1"/>
          <p:nvPr>
            <p:ph idx="1" type="body"/>
          </p:nvPr>
        </p:nvSpPr>
        <p:spPr>
          <a:xfrm>
            <a:off x="4766733" y="273052"/>
            <a:ext cx="6815667" cy="5853113"/>
          </a:xfrm>
          <a:prstGeom prst="rect">
            <a:avLst/>
          </a:prstGeom>
          <a:noFill/>
          <a:ln>
            <a:noFill/>
          </a:ln>
        </p:spPr>
        <p:txBody>
          <a:bodyPr anchorCtr="0" anchor="t" bIns="45700" lIns="91425" spcFirstLastPara="1" rIns="91425" wrap="square" tIns="45700">
            <a:normAutofit/>
          </a:bodyPr>
          <a:lstStyle>
            <a:lvl1pPr indent="-499554" lvl="0" marL="457200" algn="l">
              <a:spcBef>
                <a:spcPts val="853"/>
              </a:spcBef>
              <a:spcAft>
                <a:spcPts val="0"/>
              </a:spcAft>
              <a:buClr>
                <a:schemeClr val="dk1"/>
              </a:buClr>
              <a:buSzPts val="4267"/>
              <a:buChar char="•"/>
              <a:defRPr sz="4267"/>
            </a:lvl1pPr>
            <a:lvl2pPr indent="-465645" lvl="1" marL="914400" algn="l">
              <a:spcBef>
                <a:spcPts val="747"/>
              </a:spcBef>
              <a:spcAft>
                <a:spcPts val="0"/>
              </a:spcAft>
              <a:buClr>
                <a:schemeClr val="dk1"/>
              </a:buClr>
              <a:buSzPts val="3733"/>
              <a:buChar char="–"/>
              <a:defRPr sz="3733"/>
            </a:lvl2pPr>
            <a:lvl3pPr indent="-431800" lvl="2" marL="1371600" algn="l">
              <a:spcBef>
                <a:spcPts val="640"/>
              </a:spcBef>
              <a:spcAft>
                <a:spcPts val="0"/>
              </a:spcAft>
              <a:buClr>
                <a:schemeClr val="dk1"/>
              </a:buClr>
              <a:buSzPts val="3200"/>
              <a:buChar char="•"/>
              <a:defRPr sz="3200"/>
            </a:lvl3pPr>
            <a:lvl4pPr indent="-397954" lvl="3" marL="1828800" algn="l">
              <a:spcBef>
                <a:spcPts val="533"/>
              </a:spcBef>
              <a:spcAft>
                <a:spcPts val="0"/>
              </a:spcAft>
              <a:buClr>
                <a:schemeClr val="dk1"/>
              </a:buClr>
              <a:buSzPts val="2667"/>
              <a:buChar char="–"/>
              <a:defRPr sz="2667"/>
            </a:lvl4pPr>
            <a:lvl5pPr indent="-397954" lvl="4" marL="2286000" algn="l">
              <a:spcBef>
                <a:spcPts val="533"/>
              </a:spcBef>
              <a:spcAft>
                <a:spcPts val="0"/>
              </a:spcAft>
              <a:buClr>
                <a:schemeClr val="dk1"/>
              </a:buClr>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64" name="Google Shape;64;p40"/>
          <p:cNvSpPr txBox="1"/>
          <p:nvPr>
            <p:ph idx="2" type="body"/>
          </p:nvPr>
        </p:nvSpPr>
        <p:spPr>
          <a:xfrm>
            <a:off x="609602" y="1435102"/>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5" name="Google Shape;65;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600"/>
              <a:buFont typeface="Calibri"/>
              <a:buNone/>
              <a:defRPr/>
            </a:lvl1pPr>
            <a:lvl2pPr indent="0" lvl="1" marL="0" algn="r">
              <a:spcBef>
                <a:spcPts val="0"/>
              </a:spcBef>
              <a:spcAft>
                <a:spcPts val="0"/>
              </a:spcAft>
              <a:buClr>
                <a:srgbClr val="888888"/>
              </a:buClr>
              <a:buSzPts val="1600"/>
              <a:buFont typeface="Calibri"/>
              <a:buNone/>
              <a:defRPr/>
            </a:lvl2pPr>
            <a:lvl3pPr indent="0" lvl="2" marL="0" algn="r">
              <a:spcBef>
                <a:spcPts val="0"/>
              </a:spcBef>
              <a:spcAft>
                <a:spcPts val="0"/>
              </a:spcAft>
              <a:buClr>
                <a:srgbClr val="888888"/>
              </a:buClr>
              <a:buSzPts val="1600"/>
              <a:buFont typeface="Calibri"/>
              <a:buNone/>
              <a:defRPr/>
            </a:lvl3pPr>
            <a:lvl4pPr indent="0" lvl="3" marL="0" algn="r">
              <a:spcBef>
                <a:spcPts val="0"/>
              </a:spcBef>
              <a:spcAft>
                <a:spcPts val="0"/>
              </a:spcAft>
              <a:buClr>
                <a:srgbClr val="888888"/>
              </a:buClr>
              <a:buSzPts val="1600"/>
              <a:buFont typeface="Calibri"/>
              <a:buNone/>
              <a:defRPr/>
            </a:lvl4pPr>
            <a:lvl5pPr indent="0" lvl="4" marL="0" algn="r">
              <a:spcBef>
                <a:spcPts val="0"/>
              </a:spcBef>
              <a:spcAft>
                <a:spcPts val="0"/>
              </a:spcAft>
              <a:buClr>
                <a:srgbClr val="888888"/>
              </a:buClr>
              <a:buSzPts val="1600"/>
              <a:buFont typeface="Calibri"/>
              <a:buNone/>
              <a:defRPr/>
            </a:lvl5pPr>
            <a:lvl6pPr indent="0" lvl="5" marL="0" algn="r">
              <a:spcBef>
                <a:spcPts val="0"/>
              </a:spcBef>
              <a:spcAft>
                <a:spcPts val="0"/>
              </a:spcAft>
              <a:buClr>
                <a:srgbClr val="888888"/>
              </a:buClr>
              <a:buSzPts val="1600"/>
              <a:buFont typeface="Calibri"/>
              <a:buNone/>
              <a:defRPr/>
            </a:lvl6pPr>
            <a:lvl7pPr indent="0" lvl="6" marL="0" algn="r">
              <a:spcBef>
                <a:spcPts val="0"/>
              </a:spcBef>
              <a:spcAft>
                <a:spcPts val="0"/>
              </a:spcAft>
              <a:buClr>
                <a:srgbClr val="888888"/>
              </a:buClr>
              <a:buSzPts val="1600"/>
              <a:buFont typeface="Calibri"/>
              <a:buNone/>
              <a:defRPr/>
            </a:lvl7pPr>
            <a:lvl8pPr indent="0" lvl="7" marL="0" algn="r">
              <a:spcBef>
                <a:spcPts val="0"/>
              </a:spcBef>
              <a:spcAft>
                <a:spcPts val="0"/>
              </a:spcAft>
              <a:buClr>
                <a:srgbClr val="888888"/>
              </a:buClr>
              <a:buSzPts val="1600"/>
              <a:buFont typeface="Calibri"/>
              <a:buNone/>
              <a:defRPr/>
            </a:lvl8pPr>
            <a:lvl9pPr indent="0" lvl="8" marL="0" algn="r">
              <a:spcBef>
                <a:spcPts val="0"/>
              </a:spcBef>
              <a:spcAft>
                <a:spcPts val="0"/>
              </a:spcAft>
              <a:buClr>
                <a:srgbClr val="888888"/>
              </a:buClr>
              <a:buSzPts val="16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5867"/>
              <a:buFont typeface="Calibri"/>
              <a:buNone/>
              <a:defRPr b="0" i="0" sz="58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99554" lvl="0" marL="457200" marR="0" rtl="0" algn="l">
              <a:spcBef>
                <a:spcPts val="853"/>
              </a:spcBef>
              <a:spcAft>
                <a:spcPts val="0"/>
              </a:spcAft>
              <a:buClr>
                <a:schemeClr val="dk1"/>
              </a:buClr>
              <a:buSzPts val="4267"/>
              <a:buFont typeface="Arial"/>
              <a:buChar char="•"/>
              <a:defRPr b="0" i="0" sz="4267" u="none" cap="none" strike="noStrike">
                <a:solidFill>
                  <a:schemeClr val="dk1"/>
                </a:solidFill>
                <a:latin typeface="Calibri"/>
                <a:ea typeface="Calibri"/>
                <a:cs typeface="Calibri"/>
                <a:sym typeface="Calibri"/>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1" name="Google Shape;11;p31"/>
          <p:cNvSpPr txBox="1"/>
          <p:nvPr/>
        </p:nvSpPr>
        <p:spPr>
          <a:xfrm>
            <a:off x="-12200" y="6951663"/>
            <a:ext cx="11186167" cy="666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67"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IN" sz="1867">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591126" y="4243427"/>
            <a:ext cx="10972799" cy="1268752"/>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imes New Roman"/>
              <a:buNone/>
            </a:pPr>
            <a:r>
              <a:rPr b="1" lang="en-IN" sz="6000">
                <a:latin typeface="Times New Roman"/>
                <a:ea typeface="Times New Roman"/>
                <a:cs typeface="Times New Roman"/>
                <a:sym typeface="Times New Roman"/>
              </a:rPr>
              <a:t>Investment Advisor</a:t>
            </a:r>
            <a:endParaRPr sz="6000"/>
          </a:p>
        </p:txBody>
      </p:sp>
      <p:sp>
        <p:nvSpPr>
          <p:cNvPr id="98" name="Google Shape;98;p1"/>
          <p:cNvSpPr txBox="1"/>
          <p:nvPr>
            <p:ph idx="1" type="subTitle"/>
          </p:nvPr>
        </p:nvSpPr>
        <p:spPr>
          <a:xfrm>
            <a:off x="2896463" y="5512179"/>
            <a:ext cx="8667462" cy="85652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lt1"/>
              </a:buClr>
              <a:buSzPts val="2000"/>
              <a:buNone/>
            </a:pPr>
            <a:r>
              <a:rPr b="1" lang="en-IN" sz="3200">
                <a:latin typeface="Times New Roman"/>
                <a:ea typeface="Times New Roman"/>
                <a:cs typeface="Times New Roman"/>
                <a:sym typeface="Times New Roman"/>
              </a:rPr>
              <a:t>Recommend the Best Stocks for Investment</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3221" y="3049064"/>
            <a:ext cx="3830504" cy="1275286"/>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Clr>
                <a:srgbClr val="D3AC1F"/>
              </a:buClr>
              <a:buSzPct val="100000"/>
              <a:buFont typeface="Arial"/>
              <a:buNone/>
            </a:pPr>
            <a:r>
              <a:rPr b="1" lang="en-IN" sz="4800">
                <a:solidFill>
                  <a:srgbClr val="D3AC1F"/>
                </a:solidFill>
                <a:latin typeface="Arial"/>
                <a:ea typeface="Arial"/>
                <a:cs typeface="Arial"/>
                <a:sym typeface="Arial"/>
              </a:rPr>
              <a:t>Project</a:t>
            </a:r>
            <a:br>
              <a:rPr b="1" lang="en-IN" sz="4800">
                <a:solidFill>
                  <a:srgbClr val="D3AC1F"/>
                </a:solidFill>
                <a:latin typeface="Arial"/>
                <a:ea typeface="Arial"/>
                <a:cs typeface="Arial"/>
                <a:sym typeface="Arial"/>
              </a:rPr>
            </a:br>
            <a:r>
              <a:rPr b="1" lang="en-IN" sz="4800">
                <a:solidFill>
                  <a:srgbClr val="D3AC1F"/>
                </a:solidFill>
                <a:latin typeface="Arial"/>
                <a:ea typeface="Arial"/>
                <a:cs typeface="Arial"/>
                <a:sym typeface="Arial"/>
              </a:rPr>
              <a:t>Insight </a:t>
            </a:r>
            <a:br>
              <a:rPr b="1" lang="en-IN" sz="4800">
                <a:solidFill>
                  <a:srgbClr val="D3AC1F"/>
                </a:solidFill>
                <a:latin typeface="Arial"/>
                <a:ea typeface="Arial"/>
                <a:cs typeface="Arial"/>
                <a:sym typeface="Arial"/>
              </a:rPr>
            </a:br>
            <a:r>
              <a:rPr b="1" lang="en-IN" sz="4800">
                <a:solidFill>
                  <a:srgbClr val="D3AC1F"/>
                </a:solidFill>
                <a:latin typeface="Arial"/>
                <a:ea typeface="Arial"/>
                <a:cs typeface="Arial"/>
                <a:sym typeface="Arial"/>
              </a:rPr>
              <a:t>(SubTask-3.4)</a:t>
            </a:r>
            <a:endParaRPr>
              <a:solidFill>
                <a:srgbClr val="D3AC1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nvSpPr>
        <p:spPr>
          <a:xfrm>
            <a:off x="242596" y="270588"/>
            <a:ext cx="10189028" cy="6632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500"/>
              <a:buFont typeface="Calibri"/>
              <a:buNone/>
            </a:pPr>
            <a:r>
              <a:t/>
            </a:r>
            <a:endParaRPr b="1" sz="35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3500"/>
              <a:buFont typeface="Calibri"/>
              <a:buNone/>
            </a:pPr>
            <a:r>
              <a:t/>
            </a:r>
            <a:endParaRPr b="1" sz="35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3500"/>
              <a:buFont typeface="Calibri"/>
              <a:buNone/>
            </a:pPr>
            <a:r>
              <a:t/>
            </a:r>
            <a:endParaRPr b="1" sz="3500">
              <a:solidFill>
                <a:schemeClr val="dk1"/>
              </a:solidFill>
              <a:latin typeface="Arial"/>
              <a:ea typeface="Arial"/>
              <a:cs typeface="Arial"/>
              <a:sym typeface="Arial"/>
            </a:endParaRPr>
          </a:p>
          <a:p>
            <a:pPr indent="0" lvl="0" marL="0" marR="0" rtl="0" algn="l">
              <a:spcBef>
                <a:spcPts val="0"/>
              </a:spcBef>
              <a:spcAft>
                <a:spcPts val="0"/>
              </a:spcAft>
              <a:buClr>
                <a:srgbClr val="1D1C1D"/>
              </a:buClr>
              <a:buSzPts val="2000"/>
              <a:buFont typeface="Arial"/>
              <a:buNone/>
            </a:pPr>
            <a:r>
              <a:rPr b="0" i="0" lang="en-IN" sz="2000">
                <a:solidFill>
                  <a:srgbClr val="1D1C1D"/>
                </a:solidFill>
                <a:latin typeface="Arial"/>
                <a:ea typeface="Arial"/>
                <a:cs typeface="Arial"/>
                <a:sym typeface="Arial"/>
              </a:rPr>
              <a:t>Further, a deeper analysis was conducted to pick a KPI that could help make decisions related to picking the best stock across different sectors</a:t>
            </a:r>
            <a:r>
              <a:rPr lang="en-IN" sz="2000">
                <a:solidFill>
                  <a:srgbClr val="1D1C1D"/>
                </a:solidFill>
                <a:latin typeface="Arial"/>
                <a:ea typeface="Arial"/>
                <a:cs typeface="Arial"/>
                <a:sym typeface="Arial"/>
              </a:rPr>
              <a:t> </a:t>
            </a:r>
            <a:r>
              <a:rPr b="0" i="0" lang="en-IN" sz="2000">
                <a:solidFill>
                  <a:srgbClr val="1D1C1D"/>
                </a:solidFill>
                <a:latin typeface="Arial"/>
                <a:ea typeface="Arial"/>
                <a:cs typeface="Arial"/>
                <a:sym typeface="Arial"/>
              </a:rPr>
              <a:t>One KPI that was picked to analyze every stock was EV/EBITDA. This KPI was chosen to also consider the company’s operating performance since we picked from a mix of the large-mid-low level of market capital stocks. An interesting fact was that the stocks shortlisted on this criteria also performed well in other KPIs. A peculiar thing noticed about this KPI was that it seemed to give better results for stocks chosen from the low and mid-market capital segments.</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Calibri"/>
              <a:buNone/>
            </a:pPr>
            <a:r>
              <a:t/>
            </a:r>
            <a:endParaRPr sz="2000">
              <a:solidFill>
                <a:srgbClr val="1D1C1D"/>
              </a:solidFill>
              <a:latin typeface="Arial"/>
              <a:ea typeface="Arial"/>
              <a:cs typeface="Arial"/>
              <a:sym typeface="Arial"/>
            </a:endParaRPr>
          </a:p>
          <a:p>
            <a:pPr indent="0" lvl="0" marL="0" marR="0" rtl="0" algn="l">
              <a:spcBef>
                <a:spcPts val="0"/>
              </a:spcBef>
              <a:spcAft>
                <a:spcPts val="0"/>
              </a:spcAft>
              <a:buClr>
                <a:srgbClr val="0C0C0C"/>
              </a:buClr>
              <a:buSzPts val="2000"/>
              <a:buFont typeface="Arial"/>
              <a:buNone/>
            </a:pPr>
            <a:r>
              <a:rPr lang="en-IN" sz="2000">
                <a:solidFill>
                  <a:srgbClr val="0C0C0C"/>
                </a:solidFill>
                <a:latin typeface="Arial"/>
                <a:ea typeface="Arial"/>
                <a:cs typeface="Arial"/>
                <a:sym typeface="Arial"/>
              </a:rPr>
              <a:t>The criteria to assort the set of stocks was made based on the following parameters.</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Calibri"/>
              <a:buNone/>
            </a:pPr>
            <a:r>
              <a:t/>
            </a:r>
            <a:endParaRPr sz="2000">
              <a:solidFill>
                <a:srgbClr val="0C0C0C"/>
              </a:solidFill>
              <a:latin typeface="Arial"/>
              <a:ea typeface="Arial"/>
              <a:cs typeface="Arial"/>
              <a:sym typeface="Arial"/>
            </a:endParaRPr>
          </a:p>
          <a:p>
            <a:pPr indent="0" lvl="0" marL="0" marR="0" rtl="0" algn="l">
              <a:spcBef>
                <a:spcPts val="0"/>
              </a:spcBef>
              <a:spcAft>
                <a:spcPts val="0"/>
              </a:spcAft>
              <a:buClr>
                <a:srgbClr val="0C0C0C"/>
              </a:buClr>
              <a:buSzPts val="2000"/>
              <a:buFont typeface="Arial"/>
              <a:buNone/>
            </a:pPr>
            <a:r>
              <a:rPr b="1" lang="en-IN" sz="2000">
                <a:solidFill>
                  <a:srgbClr val="0C0C0C"/>
                </a:solidFill>
                <a:latin typeface="Arial"/>
                <a:ea typeface="Arial"/>
                <a:cs typeface="Arial"/>
                <a:sym typeface="Arial"/>
              </a:rPr>
              <a:t>Dividend Yield </a:t>
            </a:r>
            <a:r>
              <a:rPr lang="en-IN" sz="2000">
                <a:solidFill>
                  <a:srgbClr val="0C0C0C"/>
                </a:solidFill>
                <a:latin typeface="Arial"/>
                <a:ea typeface="Arial"/>
                <a:cs typeface="Arial"/>
                <a:sym typeface="Arial"/>
              </a:rPr>
              <a:t>- Between 2-6%</a:t>
            </a:r>
            <a:endParaRPr sz="1800">
              <a:solidFill>
                <a:schemeClr val="dk1"/>
              </a:solidFill>
              <a:latin typeface="Arial"/>
              <a:ea typeface="Arial"/>
              <a:cs typeface="Arial"/>
              <a:sym typeface="Arial"/>
            </a:endParaRPr>
          </a:p>
          <a:p>
            <a:pPr indent="0" lvl="0" marL="0" marR="0" rtl="0" algn="l">
              <a:spcBef>
                <a:spcPts val="0"/>
              </a:spcBef>
              <a:spcAft>
                <a:spcPts val="0"/>
              </a:spcAft>
              <a:buClr>
                <a:srgbClr val="0C0C0C"/>
              </a:buClr>
              <a:buSzPts val="2000"/>
              <a:buFont typeface="Arial"/>
              <a:buNone/>
            </a:pPr>
            <a:r>
              <a:rPr b="1" lang="en-IN" sz="2000">
                <a:solidFill>
                  <a:srgbClr val="0C0C0C"/>
                </a:solidFill>
                <a:latin typeface="Arial"/>
                <a:ea typeface="Arial"/>
                <a:cs typeface="Arial"/>
                <a:sym typeface="Arial"/>
              </a:rPr>
              <a:t>EV/EBITDA </a:t>
            </a:r>
            <a:r>
              <a:rPr lang="en-IN" sz="2000">
                <a:solidFill>
                  <a:srgbClr val="0C0C0C"/>
                </a:solidFill>
                <a:latin typeface="Arial"/>
                <a:ea typeface="Arial"/>
                <a:cs typeface="Arial"/>
                <a:sym typeface="Arial"/>
              </a:rPr>
              <a:t>- Below 10</a:t>
            </a:r>
            <a:endParaRPr sz="1800">
              <a:solidFill>
                <a:schemeClr val="dk1"/>
              </a:solidFill>
              <a:latin typeface="Arial"/>
              <a:ea typeface="Arial"/>
              <a:cs typeface="Arial"/>
              <a:sym typeface="Arial"/>
            </a:endParaRPr>
          </a:p>
          <a:p>
            <a:pPr indent="0" lvl="0" marL="0" marR="0" rtl="0" algn="l">
              <a:spcBef>
                <a:spcPts val="0"/>
              </a:spcBef>
              <a:spcAft>
                <a:spcPts val="0"/>
              </a:spcAft>
              <a:buClr>
                <a:srgbClr val="0C0C0C"/>
              </a:buClr>
              <a:buSzPts val="2000"/>
              <a:buFont typeface="Arial"/>
              <a:buNone/>
            </a:pPr>
            <a:r>
              <a:rPr b="1" lang="en-IN" sz="2000">
                <a:solidFill>
                  <a:srgbClr val="0C0C0C"/>
                </a:solidFill>
                <a:latin typeface="Arial"/>
                <a:ea typeface="Arial"/>
                <a:cs typeface="Arial"/>
                <a:sym typeface="Arial"/>
              </a:rPr>
              <a:t>Price to Book Value Ratio </a:t>
            </a:r>
            <a:r>
              <a:rPr lang="en-IN" sz="2000">
                <a:solidFill>
                  <a:srgbClr val="0C0C0C"/>
                </a:solidFill>
                <a:latin typeface="Arial"/>
                <a:ea typeface="Arial"/>
                <a:cs typeface="Arial"/>
                <a:sym typeface="Arial"/>
              </a:rPr>
              <a:t>- Between 1-3</a:t>
            </a:r>
            <a:endParaRPr sz="1800">
              <a:solidFill>
                <a:schemeClr val="dk1"/>
              </a:solidFill>
              <a:latin typeface="Arial"/>
              <a:ea typeface="Arial"/>
              <a:cs typeface="Arial"/>
              <a:sym typeface="Arial"/>
            </a:endParaRPr>
          </a:p>
          <a:p>
            <a:pPr indent="0" lvl="0" marL="0" marR="0" rtl="0" algn="l">
              <a:spcBef>
                <a:spcPts val="0"/>
              </a:spcBef>
              <a:spcAft>
                <a:spcPts val="0"/>
              </a:spcAft>
              <a:buClr>
                <a:srgbClr val="0C0C0C"/>
              </a:buClr>
              <a:buSzPts val="2000"/>
              <a:buFont typeface="Arial"/>
              <a:buNone/>
            </a:pPr>
            <a:r>
              <a:rPr b="1" lang="en-IN" sz="2000">
                <a:solidFill>
                  <a:srgbClr val="0C0C0C"/>
                </a:solidFill>
                <a:latin typeface="Arial"/>
                <a:ea typeface="Arial"/>
                <a:cs typeface="Arial"/>
                <a:sym typeface="Arial"/>
              </a:rPr>
              <a:t>Price to Earning to Growth Ratio </a:t>
            </a:r>
            <a:r>
              <a:rPr lang="en-IN" sz="2000">
                <a:solidFill>
                  <a:srgbClr val="0C0C0C"/>
                </a:solidFill>
                <a:latin typeface="Arial"/>
                <a:ea typeface="Arial"/>
                <a:cs typeface="Arial"/>
                <a:sym typeface="Arial"/>
              </a:rPr>
              <a:t>- Lower than 1 but not negative</a:t>
            </a:r>
            <a:endParaRPr sz="1800">
              <a:solidFill>
                <a:schemeClr val="dk1"/>
              </a:solidFill>
              <a:latin typeface="Arial"/>
              <a:ea typeface="Arial"/>
              <a:cs typeface="Arial"/>
              <a:sym typeface="Arial"/>
            </a:endParaRPr>
          </a:p>
          <a:p>
            <a:pPr indent="0" lvl="0" marL="0" marR="0" rtl="0" algn="l">
              <a:spcBef>
                <a:spcPts val="0"/>
              </a:spcBef>
              <a:spcAft>
                <a:spcPts val="0"/>
              </a:spcAft>
              <a:buClr>
                <a:srgbClr val="0C0C0C"/>
              </a:buClr>
              <a:buSzPts val="2000"/>
              <a:buFont typeface="Arial"/>
              <a:buNone/>
            </a:pPr>
            <a:r>
              <a:rPr b="1" lang="en-IN" sz="2000">
                <a:solidFill>
                  <a:srgbClr val="0C0C0C"/>
                </a:solidFill>
                <a:latin typeface="Arial"/>
                <a:ea typeface="Arial"/>
                <a:cs typeface="Arial"/>
                <a:sym typeface="Arial"/>
              </a:rPr>
              <a:t>Price to Cash Flow Ratio</a:t>
            </a:r>
            <a:r>
              <a:rPr lang="en-IN" sz="2000">
                <a:solidFill>
                  <a:srgbClr val="0C0C0C"/>
                </a:solidFill>
                <a:latin typeface="Arial"/>
                <a:ea typeface="Arial"/>
                <a:cs typeface="Arial"/>
                <a:sym typeface="Arial"/>
              </a:rPr>
              <a:t> - Below 15</a:t>
            </a:r>
            <a:endParaRPr sz="2000">
              <a:solidFill>
                <a:srgbClr val="0C0C0C"/>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nvSpPr>
        <p:spPr>
          <a:xfrm>
            <a:off x="460300" y="1574351"/>
            <a:ext cx="9470700" cy="49551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Arial"/>
              <a:buNone/>
            </a:pPr>
            <a:r>
              <a:rPr b="1" lang="en-IN" sz="2300">
                <a:solidFill>
                  <a:schemeClr val="dk1"/>
                </a:solidFill>
                <a:latin typeface="Arial"/>
                <a:ea typeface="Arial"/>
                <a:cs typeface="Arial"/>
                <a:sym typeface="Arial"/>
              </a:rPr>
              <a:t>Unique Insight-1</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rgbClr val="1D1C1D"/>
              </a:buClr>
              <a:buSzPts val="1800"/>
              <a:buFont typeface="Arial"/>
              <a:buNone/>
            </a:pPr>
            <a:r>
              <a:rPr i="0" lang="en-IN" sz="1800">
                <a:solidFill>
                  <a:srgbClr val="1D1C1D"/>
                </a:solidFill>
                <a:latin typeface="Arial"/>
                <a:ea typeface="Arial"/>
                <a:cs typeface="Arial"/>
                <a:sym typeface="Arial"/>
              </a:rPr>
              <a:t>In the data, it was found that on average the stocks from the low market capital segment increased 100% more than the large market capital segment and 40% more than the mid-market capital segment. However, the picture reverses when we measure the performance of stocks that decreased. In terms of decrease in stock price, on average the stocks from the low market capital segment decreased by 28% more than the large market segment and 23% more than the mid-market capital segment. However, overall, the Low market capital segment has outperformed both mid and large segments.</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rgbClr val="1D1C1D"/>
              </a:solidFill>
              <a:latin typeface="Arial"/>
              <a:ea typeface="Arial"/>
              <a:cs typeface="Arial"/>
              <a:sym typeface="Arial"/>
            </a:endParaRPr>
          </a:p>
          <a:p>
            <a:pPr indent="0" lvl="0" marL="0" marR="0" rtl="0" algn="l">
              <a:spcBef>
                <a:spcPts val="0"/>
              </a:spcBef>
              <a:spcAft>
                <a:spcPts val="0"/>
              </a:spcAft>
              <a:buClr>
                <a:srgbClr val="1D1C1D"/>
              </a:buClr>
              <a:buSzPts val="2300"/>
              <a:buFont typeface="Arial"/>
              <a:buNone/>
            </a:pPr>
            <a:r>
              <a:rPr b="1" lang="en-IN" sz="2300">
                <a:solidFill>
                  <a:srgbClr val="1D1C1D"/>
                </a:solidFill>
                <a:latin typeface="Arial"/>
                <a:ea typeface="Arial"/>
                <a:cs typeface="Arial"/>
                <a:sym typeface="Arial"/>
              </a:rPr>
              <a:t>Unique Insight-2</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br>
              <a:rPr lang="en-IN" sz="1800">
                <a:solidFill>
                  <a:schemeClr val="dk1"/>
                </a:solidFill>
                <a:latin typeface="Arial"/>
                <a:ea typeface="Arial"/>
                <a:cs typeface="Arial"/>
                <a:sym typeface="Arial"/>
              </a:rPr>
            </a:br>
            <a:r>
              <a:rPr i="0" lang="en-IN" sz="1800">
                <a:solidFill>
                  <a:srgbClr val="1D1C1D"/>
                </a:solidFill>
                <a:latin typeface="Arial"/>
                <a:ea typeface="Arial"/>
                <a:cs typeface="Arial"/>
                <a:sym typeface="Arial"/>
              </a:rPr>
              <a:t>While for the current day changes in the stock Financial Sector emerged as the top gainer projecting about 62% changes in the stock price. However, according to the last 3 years’ data of high and low, it is revealed that in the Technology sector, the stock prices on average grew by 5.81%. Opposed it, last 5 years of data on stock price variability, the Diversified Sector is seen to be projecting the most growth in the stock price of about 91%</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0"/>
          <p:cNvPicPr preferRelativeResize="0"/>
          <p:nvPr/>
        </p:nvPicPr>
        <p:blipFill rotWithShape="1">
          <a:blip r:embed="rId3">
            <a:alphaModFix/>
          </a:blip>
          <a:srcRect b="0" l="0" r="0" t="0"/>
          <a:stretch/>
        </p:blipFill>
        <p:spPr>
          <a:xfrm>
            <a:off x="2224087" y="1336138"/>
            <a:ext cx="7362825" cy="48932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nvSpPr>
        <p:spPr>
          <a:xfrm>
            <a:off x="832139" y="1315005"/>
            <a:ext cx="10397835" cy="54476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IN" sz="20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457200" lvl="0" marL="457200" marR="0" rtl="0" algn="l">
              <a:spcBef>
                <a:spcPts val="0"/>
              </a:spcBef>
              <a:spcAft>
                <a:spcPts val="0"/>
              </a:spcAft>
              <a:buClr>
                <a:srgbClr val="111111"/>
              </a:buClr>
              <a:buSzPts val="2800"/>
              <a:buFont typeface="Arial"/>
              <a:buChar char="•"/>
            </a:pPr>
            <a:r>
              <a:rPr b="0" i="0" lang="en-IN" sz="2800">
                <a:solidFill>
                  <a:srgbClr val="111111"/>
                </a:solidFill>
                <a:latin typeface="Arial"/>
                <a:ea typeface="Arial"/>
                <a:cs typeface="Arial"/>
                <a:sym typeface="Arial"/>
              </a:rPr>
              <a:t>Investment advisers are financial professionals that make investment recommendations or conduct a security analysis</a:t>
            </a:r>
            <a:r>
              <a:rPr b="1" lang="en-IN" sz="2000">
                <a:solidFill>
                  <a:schemeClr val="dk1"/>
                </a:solidFill>
                <a:latin typeface="Arial"/>
                <a:ea typeface="Arial"/>
                <a:cs typeface="Arial"/>
                <a:sym typeface="Arial"/>
              </a:rPr>
              <a:t>  </a:t>
            </a:r>
            <a:endParaRPr/>
          </a:p>
          <a:p>
            <a:pPr indent="0" lvl="0" marL="0" marR="0" rtl="0" algn="l">
              <a:spcBef>
                <a:spcPts val="0"/>
              </a:spcBef>
              <a:spcAft>
                <a:spcPts val="0"/>
              </a:spcAft>
              <a:buNone/>
            </a:pPr>
            <a:r>
              <a:rPr b="1" lang="en-IN" sz="2000">
                <a:solidFill>
                  <a:schemeClr val="dk1"/>
                </a:solidFill>
                <a:latin typeface="Arial"/>
                <a:ea typeface="Arial"/>
                <a:cs typeface="Arial"/>
                <a:sym typeface="Arial"/>
              </a:rPr>
              <a:t> </a:t>
            </a:r>
            <a:endParaRPr/>
          </a:p>
          <a:p>
            <a:pPr indent="-457200" lvl="0" marL="457200" marR="0" rtl="0" algn="l">
              <a:spcBef>
                <a:spcPts val="0"/>
              </a:spcBef>
              <a:spcAft>
                <a:spcPts val="0"/>
              </a:spcAft>
              <a:buClr>
                <a:srgbClr val="111111"/>
              </a:buClr>
              <a:buSzPts val="2800"/>
              <a:buFont typeface="Arial"/>
              <a:buChar char="•"/>
            </a:pPr>
            <a:r>
              <a:rPr b="0" i="0" lang="en-IN" sz="2800">
                <a:solidFill>
                  <a:srgbClr val="111111"/>
                </a:solidFill>
                <a:latin typeface="Arial"/>
                <a:ea typeface="Arial"/>
                <a:cs typeface="Arial"/>
                <a:sym typeface="Arial"/>
              </a:rPr>
              <a:t>Investment advisers often have discretionary authority over their client’s assets and are required to uphold standards of fiduciary responsibility.</a:t>
            </a:r>
            <a:endParaRPr/>
          </a:p>
          <a:p>
            <a:pPr indent="0" lvl="0" marL="0" marR="0" rtl="0" algn="l">
              <a:spcBef>
                <a:spcPts val="0"/>
              </a:spcBef>
              <a:spcAft>
                <a:spcPts val="0"/>
              </a:spcAft>
              <a:buNone/>
            </a:pPr>
            <a:r>
              <a:t/>
            </a:r>
            <a:endParaRPr b="0" i="0" sz="2800">
              <a:solidFill>
                <a:srgbClr val="111111"/>
              </a:solidFill>
              <a:latin typeface="Arial"/>
              <a:ea typeface="Arial"/>
              <a:cs typeface="Arial"/>
              <a:sym typeface="Arial"/>
            </a:endParaRPr>
          </a:p>
          <a:p>
            <a:pPr indent="-457200" lvl="0" marL="457200" marR="0" rtl="0" algn="l">
              <a:spcBef>
                <a:spcPts val="0"/>
              </a:spcBef>
              <a:spcAft>
                <a:spcPts val="0"/>
              </a:spcAft>
              <a:buClr>
                <a:srgbClr val="111111"/>
              </a:buClr>
              <a:buSzPts val="2800"/>
              <a:buFont typeface="Arial"/>
              <a:buChar char="•"/>
            </a:pPr>
            <a:r>
              <a:rPr b="0" i="0" lang="en-IN" sz="2800">
                <a:solidFill>
                  <a:srgbClr val="111111"/>
                </a:solidFill>
                <a:latin typeface="Arial"/>
                <a:ea typeface="Arial"/>
                <a:cs typeface="Arial"/>
                <a:sym typeface="Arial"/>
              </a:rPr>
              <a:t>Investment advisers work as professionals within the financial industry by providing guidance to clients in exchange for specific fees. Investment advisers owe a fiduciary duty to their clients and are required to put their client’s interests first at all times.</a:t>
            </a:r>
            <a:r>
              <a:rPr b="1" lang="en-IN" sz="20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p:txBody>
      </p:sp>
      <p:sp>
        <p:nvSpPr>
          <p:cNvPr id="104" name="Google Shape;104;p2"/>
          <p:cNvSpPr txBox="1"/>
          <p:nvPr/>
        </p:nvSpPr>
        <p:spPr>
          <a:xfrm flipH="1">
            <a:off x="1819209" y="0"/>
            <a:ext cx="47167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rgbClr val="D3AC1F"/>
                </a:solidFill>
                <a:latin typeface="Arial"/>
                <a:ea typeface="Arial"/>
                <a:cs typeface="Arial"/>
                <a:sym typeface="Arial"/>
              </a:rPr>
              <a:t>Who we are?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3"/>
          <p:cNvPicPr preferRelativeResize="0"/>
          <p:nvPr/>
        </p:nvPicPr>
        <p:blipFill rotWithShape="1">
          <a:blip r:embed="rId3">
            <a:alphaModFix/>
          </a:blip>
          <a:srcRect b="25344" l="0" r="0" t="0"/>
          <a:stretch/>
        </p:blipFill>
        <p:spPr>
          <a:xfrm>
            <a:off x="314325" y="1705959"/>
            <a:ext cx="9383486" cy="49805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b="12611" l="0" r="0" t="0"/>
          <a:stretch/>
        </p:blipFill>
        <p:spPr>
          <a:xfrm>
            <a:off x="268836" y="1295400"/>
            <a:ext cx="11008764" cy="542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2665547" y="2676525"/>
            <a:ext cx="4325804" cy="132397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D3AC1F"/>
              </a:buClr>
              <a:buSzPct val="100000"/>
              <a:buFont typeface="Arial"/>
              <a:buNone/>
            </a:pPr>
            <a:r>
              <a:rPr b="1" lang="en-IN" sz="4800">
                <a:solidFill>
                  <a:srgbClr val="D3AC1F"/>
                </a:solidFill>
                <a:latin typeface="Arial"/>
                <a:ea typeface="Arial"/>
                <a:cs typeface="Arial"/>
                <a:sym typeface="Arial"/>
              </a:rPr>
              <a:t>Project</a:t>
            </a:r>
            <a:br>
              <a:rPr b="1" lang="en-IN" sz="4800">
                <a:solidFill>
                  <a:srgbClr val="D3AC1F"/>
                </a:solidFill>
                <a:latin typeface="Arial"/>
                <a:ea typeface="Arial"/>
                <a:cs typeface="Arial"/>
                <a:sym typeface="Arial"/>
              </a:rPr>
            </a:br>
            <a:r>
              <a:rPr b="1" lang="en-IN" sz="4800">
                <a:solidFill>
                  <a:srgbClr val="D3AC1F"/>
                </a:solidFill>
                <a:latin typeface="Arial"/>
                <a:ea typeface="Arial"/>
                <a:cs typeface="Arial"/>
                <a:sym typeface="Arial"/>
              </a:rPr>
              <a:t>Findings-:</a:t>
            </a:r>
            <a:r>
              <a:rPr lang="en-IN" sz="4800">
                <a:solidFill>
                  <a:srgbClr val="D3AC1F"/>
                </a:solidFill>
                <a:latin typeface="Arial"/>
                <a:ea typeface="Arial"/>
                <a:cs typeface="Arial"/>
                <a:sym typeface="Arial"/>
              </a:rPr>
              <a:t> </a:t>
            </a:r>
            <a:br>
              <a:rPr lang="en-IN" sz="4800">
                <a:solidFill>
                  <a:srgbClr val="D3AC1F"/>
                </a:solidFill>
                <a:latin typeface="Arial"/>
                <a:ea typeface="Arial"/>
                <a:cs typeface="Arial"/>
                <a:sym typeface="Arial"/>
              </a:rPr>
            </a:br>
            <a:r>
              <a:rPr b="1" lang="en-IN" sz="4800">
                <a:solidFill>
                  <a:srgbClr val="D3AC1F"/>
                </a:solidFill>
                <a:latin typeface="Arial"/>
                <a:ea typeface="Arial"/>
                <a:cs typeface="Arial"/>
                <a:sym typeface="Arial"/>
              </a:rPr>
              <a:t>(subtask-3.1)</a:t>
            </a:r>
            <a:endParaRPr>
              <a:solidFill>
                <a:srgbClr val="D3AC1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nvSpPr>
        <p:spPr>
          <a:xfrm>
            <a:off x="186224" y="1106786"/>
            <a:ext cx="10938975" cy="21236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4000"/>
              <a:buFont typeface="Arial"/>
              <a:buNone/>
            </a:pPr>
            <a:r>
              <a:rPr b="1" lang="en-IN" sz="4000">
                <a:solidFill>
                  <a:schemeClr val="dk1"/>
                </a:solidFill>
                <a:latin typeface="Arial"/>
                <a:ea typeface="Arial"/>
                <a:cs typeface="Arial"/>
                <a:sym typeface="Arial"/>
              </a:rPr>
              <a:t>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rPr b="1" lang="en-IN" sz="2000">
                <a:solidFill>
                  <a:schemeClr val="dk1"/>
                </a:solidFill>
                <a:latin typeface="Arial"/>
                <a:ea typeface="Arial"/>
                <a:cs typeface="Arial"/>
                <a:sym typeface="Arial"/>
              </a:rPr>
              <a:t>From our analysis of the  data based on 500 stocks from the BSE index, we found that:</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1-Sectors differ significantly from each other in terms of their Enterprise Value (EV), in terms of the median of the  EV. The insurance sector has been found to hold the maximum total value of Approx  74000(CR). While the service sector was seen to hold a minimum value of Approx 9000(CR).</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graphicFrame>
        <p:nvGraphicFramePr>
          <p:cNvPr id="125" name="Google Shape;125;p5"/>
          <p:cNvGraphicFramePr/>
          <p:nvPr/>
        </p:nvGraphicFramePr>
        <p:xfrm>
          <a:off x="186225" y="2967878"/>
          <a:ext cx="7772400" cy="3890122"/>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317241" y="242595"/>
            <a:ext cx="10170367" cy="61862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4000"/>
              <a:buFont typeface="Arial"/>
              <a:buNone/>
            </a:pPr>
            <a:r>
              <a:rPr b="1" lang="en-IN" sz="4000">
                <a:solidFill>
                  <a:schemeClr val="lt1"/>
                </a:solidFill>
                <a:latin typeface="Arial"/>
                <a:ea typeface="Arial"/>
                <a:cs typeface="Arial"/>
                <a:sym typeface="Arial"/>
              </a:rPr>
              <a:t>Findings (Subtask-3.2)</a:t>
            </a:r>
            <a:endParaRPr/>
          </a:p>
          <a:p>
            <a:pPr indent="0" lvl="0" marL="0" marR="0" rtl="0" algn="l">
              <a:spcBef>
                <a:spcPts val="0"/>
              </a:spcBef>
              <a:spcAft>
                <a:spcPts val="0"/>
              </a:spcAft>
              <a:buClr>
                <a:schemeClr val="dk1"/>
              </a:buClr>
              <a:buSzPts val="4000"/>
              <a:buFont typeface="Calibri"/>
              <a:buNone/>
            </a:pPr>
            <a:r>
              <a:t/>
            </a:r>
            <a:endParaRPr b="1" sz="4000">
              <a:solidFill>
                <a:schemeClr val="lt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lt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rPr lang="en-IN" sz="2000">
                <a:solidFill>
                  <a:schemeClr val="dk1"/>
                </a:solidFill>
                <a:latin typeface="Arial"/>
                <a:ea typeface="Arial"/>
                <a:cs typeface="Arial"/>
                <a:sym typeface="Arial"/>
              </a:rPr>
              <a:t>We began our analysis  with the assumption that as Market Capital(MC) increases, Dividend Per Share also increases, thus expecting a positive relation</a:t>
            </a:r>
            <a:endParaRPr sz="16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rPr lang="en-IN" sz="2000">
                <a:solidFill>
                  <a:schemeClr val="dk1"/>
                </a:solidFill>
                <a:latin typeface="Arial"/>
                <a:ea typeface="Arial"/>
                <a:cs typeface="Arial"/>
                <a:sym typeface="Arial"/>
              </a:rPr>
              <a:t>In order to confirm our assumption the scatter plot was checked,  Further, a trend line and regression equation along with R2 was determined.  The result reveals that Low level of relationship between the two. Further, a correlation of only 4% confirmed the result from the scatter plot.</a:t>
            </a:r>
            <a:endParaRPr sz="16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800"/>
              <a:buFont typeface="Calibri"/>
              <a:buNone/>
            </a:pPr>
            <a:r>
              <a:t/>
            </a:r>
            <a:endParaRPr b="1" sz="2800">
              <a:solidFill>
                <a:schemeClr val="dk1"/>
              </a:solidFill>
              <a:latin typeface="Arial"/>
              <a:ea typeface="Arial"/>
              <a:cs typeface="Arial"/>
              <a:sym typeface="Arial"/>
            </a:endParaRPr>
          </a:p>
          <a:p>
            <a:pPr indent="0" lvl="0" marL="0" marR="0" rtl="0" algn="just">
              <a:spcBef>
                <a:spcPts val="0"/>
              </a:spcBef>
              <a:spcAft>
                <a:spcPts val="0"/>
              </a:spcAft>
              <a:buClr>
                <a:schemeClr val="dk1"/>
              </a:buClr>
              <a:buSzPts val="4000"/>
              <a:buFont typeface="Calibri"/>
              <a:buNone/>
            </a:pPr>
            <a:r>
              <a:t/>
            </a:r>
            <a:endParaRPr b="1" sz="4000">
              <a:solidFill>
                <a:schemeClr val="dk1"/>
              </a:solidFill>
              <a:latin typeface="Arial"/>
              <a:ea typeface="Arial"/>
              <a:cs typeface="Arial"/>
              <a:sym typeface="Arial"/>
            </a:endParaRPr>
          </a:p>
        </p:txBody>
      </p:sp>
      <p:graphicFrame>
        <p:nvGraphicFramePr>
          <p:cNvPr id="131" name="Google Shape;131;p6"/>
          <p:cNvGraphicFramePr/>
          <p:nvPr/>
        </p:nvGraphicFramePr>
        <p:xfrm>
          <a:off x="295572" y="3362960"/>
          <a:ext cx="8553788" cy="3495040"/>
        </p:xfrm>
        <a:graphic>
          <a:graphicData uri="http://schemas.openxmlformats.org/drawingml/2006/chart">
            <c:chart r:id="rId3"/>
          </a:graphicData>
        </a:graphic>
      </p:graphicFrame>
      <p:sp>
        <p:nvSpPr>
          <p:cNvPr id="132" name="Google Shape;132;p6"/>
          <p:cNvSpPr txBox="1"/>
          <p:nvPr/>
        </p:nvSpPr>
        <p:spPr>
          <a:xfrm>
            <a:off x="5809314" y="4530277"/>
            <a:ext cx="3040046" cy="8771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Trebuchet MS"/>
              <a:buNone/>
            </a:pPr>
            <a:r>
              <a:rPr i="0" lang="en-IN" sz="1400" u="none" strike="noStrike">
                <a:solidFill>
                  <a:schemeClr val="dk1"/>
                </a:solidFill>
                <a:latin typeface="Trebuchet MS"/>
                <a:ea typeface="Trebuchet MS"/>
                <a:cs typeface="Trebuchet MS"/>
                <a:sym typeface="Trebuchet MS"/>
              </a:rPr>
              <a:t>Correlation between Dividend Per Share and Market Cap: </a:t>
            </a:r>
            <a:r>
              <a:rPr b="1" i="0" lang="en-IN" sz="1400" u="none" strike="noStrike">
                <a:solidFill>
                  <a:schemeClr val="dk1"/>
                </a:solidFill>
                <a:latin typeface="Trebuchet MS"/>
                <a:ea typeface="Trebuchet MS"/>
                <a:cs typeface="Trebuchet MS"/>
                <a:sym typeface="Trebuchet MS"/>
              </a:rPr>
              <a:t>0.041</a:t>
            </a:r>
            <a:r>
              <a:rPr b="1" lang="en-IN" sz="1400">
                <a:solidFill>
                  <a:schemeClr val="dk1"/>
                </a:solidFill>
                <a:latin typeface="Trebuchet MS"/>
                <a:ea typeface="Trebuchet MS"/>
                <a:cs typeface="Trebuchet MS"/>
                <a:sym typeface="Trebuchet MS"/>
              </a:rPr>
              <a:t>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nvSpPr>
        <p:spPr>
          <a:xfrm>
            <a:off x="251927" y="222280"/>
            <a:ext cx="10730203" cy="59092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b="1" lang="en-IN" sz="1800">
                <a:solidFill>
                  <a:schemeClr val="dk1"/>
                </a:solidFill>
                <a:latin typeface="Arial"/>
                <a:ea typeface="Arial"/>
                <a:cs typeface="Arial"/>
                <a:sym typeface="Arial"/>
              </a:rPr>
              <a:t>Subtask-3.3</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The listed stocks in the data were checked for the 3-year return, clubbing the count of these stocks as per their industry, the values were segregated for negative and positive returns. Based on the result the choice of picking any industry was made on the logic that the probability of getting a higher return will be better in an industry that holds a count of negative return as minimum as possible </a:t>
            </a:r>
            <a:endParaRPr b="1" sz="1800">
              <a:solidFill>
                <a:schemeClr val="dk1"/>
              </a:solidFill>
              <a:latin typeface="Arial"/>
              <a:ea typeface="Arial"/>
              <a:cs typeface="Arial"/>
              <a:sym typeface="Arial"/>
            </a:endParaRPr>
          </a:p>
          <a:p>
            <a:pPr indent="0" lvl="0" marL="0" marR="0" rtl="0" algn="l">
              <a:spcBef>
                <a:spcPts val="0"/>
              </a:spcBef>
              <a:spcAft>
                <a:spcPts val="0"/>
              </a:spcAft>
              <a:buClr>
                <a:srgbClr val="000000"/>
              </a:buClr>
              <a:buSzPts val="1800"/>
              <a:buFont typeface="Arial"/>
              <a:buNone/>
            </a:pPr>
            <a:r>
              <a:rPr b="0" i="0" lang="en-IN" sz="1800" u="none" strike="noStrike">
                <a:solidFill>
                  <a:srgbClr val="000000"/>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p:txBody>
      </p:sp>
      <p:graphicFrame>
        <p:nvGraphicFramePr>
          <p:cNvPr id="138" name="Google Shape;138;p7"/>
          <p:cNvGraphicFramePr/>
          <p:nvPr/>
        </p:nvGraphicFramePr>
        <p:xfrm>
          <a:off x="1209870" y="2809845"/>
          <a:ext cx="3000000" cy="3000000"/>
        </p:xfrm>
        <a:graphic>
          <a:graphicData uri="http://schemas.openxmlformats.org/drawingml/2006/table">
            <a:tbl>
              <a:tblPr>
                <a:gradFill>
                  <a:gsLst>
                    <a:gs pos="0">
                      <a:srgbClr val="D2E4BB"/>
                    </a:gs>
                    <a:gs pos="88000">
                      <a:srgbClr val="9FC95F"/>
                    </a:gs>
                    <a:gs pos="100000">
                      <a:srgbClr val="9FC95F"/>
                    </a:gs>
                  </a:gsLst>
                  <a:lin ang="5400000" scaled="0"/>
                </a:gradFill>
                <a:tableStyleId>{A3282EA7-CE2A-4243-90D5-8D5A7DF150C4}</a:tableStyleId>
              </a:tblPr>
              <a:tblGrid>
                <a:gridCol w="3183900"/>
                <a:gridCol w="1620950"/>
                <a:gridCol w="1706875"/>
              </a:tblGrid>
              <a:tr h="231775">
                <a:tc>
                  <a:txBody>
                    <a:bodyPr/>
                    <a:lstStyle/>
                    <a:p>
                      <a:pPr indent="0" lvl="0" marL="0" marR="0" rtl="0" algn="ctr">
                        <a:spcBef>
                          <a:spcPts val="0"/>
                        </a:spcBef>
                        <a:spcAft>
                          <a:spcPts val="0"/>
                        </a:spcAft>
                        <a:buClr>
                          <a:schemeClr val="dk1"/>
                        </a:buClr>
                        <a:buSzPts val="1100"/>
                        <a:buFont typeface="Calibri"/>
                        <a:buNone/>
                      </a:pPr>
                      <a:r>
                        <a:t/>
                      </a:r>
                      <a:endParaRPr b="1"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b="1" lang="en-IN" sz="1100" u="none" cap="none" strike="noStrike"/>
                        <a:t>Count of Company</a:t>
                      </a:r>
                      <a:endParaRPr b="1"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t/>
                      </a:r>
                      <a:endParaRPr b="1"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b="1" lang="en-IN" sz="1100" u="none" cap="none" strike="noStrike"/>
                        <a:t>Industry Names</a:t>
                      </a:r>
                      <a:endParaRPr b="1"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b="1" lang="en-IN" sz="1100" u="none" cap="none" strike="noStrike"/>
                        <a:t>Negative</a:t>
                      </a:r>
                      <a:endParaRPr b="1"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b="1" lang="en-IN" sz="1100" u="none" cap="none" strike="noStrike"/>
                        <a:t>Positive</a:t>
                      </a:r>
                      <a:endParaRPr b="1"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Drugs &amp; Pharma</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31</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Software</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24</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Banking</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10</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15</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Cement</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13</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Real Estate</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12</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Organic Chemicals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10</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Misc. Fin.services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9</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Auto Ancillaries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9</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Electricity Generation</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7</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Household &amp; Personal Products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7</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Kitchenware &amp; Appliances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6</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Natural Gas Utilities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6</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Housing Finance</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2</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Construction</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2</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231775">
                <a:tc>
                  <a:txBody>
                    <a:bodyPr/>
                    <a:lstStyle/>
                    <a:p>
                      <a:pPr indent="0" lvl="0" marL="0" marR="0" rtl="0" algn="ctr">
                        <a:spcBef>
                          <a:spcPts val="0"/>
                        </a:spcBef>
                        <a:spcAft>
                          <a:spcPts val="0"/>
                        </a:spcAft>
                        <a:buClr>
                          <a:schemeClr val="dk1"/>
                        </a:buClr>
                        <a:buSzPts val="1100"/>
                        <a:buFont typeface="Calibri"/>
                        <a:buNone/>
                      </a:pPr>
                      <a:r>
                        <a:rPr lang="en-IN" sz="1100" u="none" cap="none" strike="noStrike"/>
                        <a:t>ACs &amp; Refrigerators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2</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lstStyle/>
                    <a:p>
                      <a:pPr indent="0" lvl="0" marL="0" marR="0" rtl="0" algn="ctr">
                        <a:spcBef>
                          <a:spcPts val="0"/>
                        </a:spcBef>
                        <a:spcAft>
                          <a:spcPts val="0"/>
                        </a:spcAft>
                        <a:buClr>
                          <a:schemeClr val="dk1"/>
                        </a:buClr>
                        <a:buSzPts val="1100"/>
                        <a:buFont typeface="Calibri"/>
                        <a:buNone/>
                      </a:pPr>
                      <a:r>
                        <a:rPr lang="en-IN" sz="1100" u="none" cap="none" strike="noStrike"/>
                        <a:t>4</a:t>
                      </a:r>
                      <a:endParaRPr b="0" i="0" sz="1100" u="none" cap="none" strike="noStrike">
                        <a:solidFill>
                          <a:srgbClr val="000000"/>
                        </a:solidFill>
                        <a:latin typeface="Calibri"/>
                        <a:ea typeface="Calibri"/>
                        <a:cs typeface="Calibri"/>
                        <a:sym typeface="Calibri"/>
                      </a:endParaRPr>
                    </a:p>
                  </a:txBody>
                  <a:tcPr marT="6350" marB="0" marR="6350" marL="6350"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nvSpPr>
        <p:spPr>
          <a:xfrm>
            <a:off x="338138" y="1050955"/>
            <a:ext cx="10510838" cy="53552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b="1" lang="en-IN" sz="1800">
                <a:solidFill>
                  <a:schemeClr val="dk1"/>
                </a:solidFill>
                <a:latin typeface="Arial"/>
                <a:ea typeface="Arial"/>
                <a:cs typeface="Arial"/>
                <a:sym typeface="Arial"/>
              </a:rPr>
              <a:t>Subtask-3.3</a:t>
            </a:r>
            <a:endParaRPr sz="1800">
              <a:solidFill>
                <a:schemeClr val="dk1"/>
              </a:solidFill>
              <a:latin typeface="Arial"/>
              <a:ea typeface="Arial"/>
              <a:cs typeface="Arial"/>
              <a:sym typeface="Arial"/>
            </a:endParaRPr>
          </a:p>
          <a:p>
            <a:pPr indent="0" lvl="0" marL="0" marR="0" rtl="0" algn="l">
              <a:spcBef>
                <a:spcPts val="0"/>
              </a:spcBef>
              <a:spcAft>
                <a:spcPts val="0"/>
              </a:spcAft>
              <a:buClr>
                <a:srgbClr val="000000"/>
              </a:buClr>
              <a:buSzPts val="1800"/>
              <a:buFont typeface="Arial"/>
              <a:buNone/>
            </a:pPr>
            <a:r>
              <a:rPr b="0" i="0" lang="en-IN" sz="1800" u="none" strike="noStrike">
                <a:solidFill>
                  <a:srgbClr val="000000"/>
                </a:solidFill>
                <a:latin typeface="Arial"/>
                <a:ea typeface="Arial"/>
                <a:cs typeface="Arial"/>
                <a:sym typeface="Arial"/>
              </a:rPr>
              <a:t>As mentioned in Question which Industry is best for Investment </a:t>
            </a:r>
            <a:r>
              <a:rPr lang="en-IN" sz="1800">
                <a:solidFill>
                  <a:schemeClr val="dk1"/>
                </a:solidFill>
                <a:latin typeface="Arial"/>
                <a:ea typeface="Arial"/>
                <a:cs typeface="Arial"/>
                <a:sym typeface="Arial"/>
              </a:rPr>
              <a:t>according to analysis no industry gives the same return but the best </a:t>
            </a:r>
            <a:r>
              <a:rPr b="0" i="0" lang="en-IN" sz="1800" u="none" strike="noStrike">
                <a:solidFill>
                  <a:srgbClr val="000000"/>
                </a:solidFill>
                <a:latin typeface="Arial"/>
                <a:ea typeface="Arial"/>
                <a:cs typeface="Arial"/>
                <a:sym typeface="Arial"/>
              </a:rPr>
              <a:t>industry gives the less negative return and gives maximum positive return</a:t>
            </a:r>
            <a:r>
              <a:rPr b="0" i="0" lang="en-IN" sz="1800" u="none" strike="noStrike">
                <a:solidFill>
                  <a:schemeClr val="dk1"/>
                </a:solidFill>
                <a:latin typeface="Arial"/>
                <a:ea typeface="Arial"/>
                <a:cs typeface="Arial"/>
                <a:sym typeface="Arial"/>
              </a:rPr>
              <a:t> </a:t>
            </a:r>
            <a:r>
              <a:rPr b="0" i="0" lang="en-IN" sz="1800" u="none" strike="noStrike">
                <a:solidFill>
                  <a:srgbClr val="000000"/>
                </a:solidFill>
                <a:latin typeface="Arial"/>
                <a:ea typeface="Arial"/>
                <a:cs typeface="Arial"/>
                <a:sym typeface="Arial"/>
              </a:rPr>
              <a:t>software, real state, and organic Chemicals are the best industries for investment</a:t>
            </a:r>
            <a:r>
              <a:rPr lang="en-IN" sz="1800">
                <a:solidFill>
                  <a:schemeClr val="dk1"/>
                </a:solidFill>
                <a:latin typeface="Arial"/>
                <a:ea typeface="Arial"/>
                <a:cs typeface="Arial"/>
                <a:sym typeface="Arial"/>
              </a:rPr>
              <a:t> </a:t>
            </a:r>
            <a:r>
              <a:rPr b="0" i="0" lang="en-IN" sz="1800" u="none" strike="noStrike">
                <a:solidFill>
                  <a:srgbClr val="000000"/>
                </a:solidFill>
                <a:latin typeface="Arial"/>
                <a:ea typeface="Arial"/>
                <a:cs typeface="Arial"/>
                <a:sym typeface="Arial"/>
              </a:rPr>
              <a:t>and software gives all positive returns d the shares of software companies are also in budget and basis on current situation software industries will grow in future</a:t>
            </a:r>
            <a:r>
              <a:rPr lang="en-I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p:txBody>
      </p:sp>
      <p:graphicFrame>
        <p:nvGraphicFramePr>
          <p:cNvPr id="144" name="Google Shape;144;p8"/>
          <p:cNvGraphicFramePr/>
          <p:nvPr/>
        </p:nvGraphicFramePr>
        <p:xfrm>
          <a:off x="650240" y="2804159"/>
          <a:ext cx="8503920" cy="4053841"/>
        </p:xfrm>
        <a:graphic>
          <a:graphicData uri="http://schemas.openxmlformats.org/drawingml/2006/chart">
            <c:chart r:id="rId3"/>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61572-euro-template-16x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2022-09-11T11:40:16Z</dcterms:created>
  <dc:creator>Sumit Singh Rajpoot</dc:creator>
</cp:coreProperties>
</file>