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2" r:id="rId1"/>
  </p:sldMasterIdLst>
  <p:notesMasterIdLst>
    <p:notesMasterId r:id="rId9"/>
  </p:notesMasterIdLst>
  <p:sldIdLst>
    <p:sldId id="256" r:id="rId2"/>
    <p:sldId id="258" r:id="rId3"/>
    <p:sldId id="259" r:id="rId4"/>
    <p:sldId id="288" r:id="rId5"/>
    <p:sldId id="261" r:id="rId6"/>
    <p:sldId id="291" r:id="rId7"/>
    <p:sldId id="29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ash Kumar" initials="AK" lastIdx="1" clrIdx="0">
    <p:extLst>
      <p:ext uri="{19B8F6BF-5375-455C-9EA6-DF929625EA0E}">
        <p15:presenceInfo xmlns:p15="http://schemas.microsoft.com/office/powerpoint/2012/main" userId="f5db6b8ec66f4d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2" autoAdjust="0"/>
    <p:restoredTop sz="90868" autoAdjust="0"/>
  </p:normalViewPr>
  <p:slideViewPr>
    <p:cSldViewPr snapToGrid="0">
      <p:cViewPr varScale="1">
        <p:scale>
          <a:sx n="87" d="100"/>
          <a:sy n="87" d="100"/>
        </p:scale>
        <p:origin x="32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D512A-EA4E-4264-B606-355CD4C754D1}" type="datetimeFigureOut">
              <a:rPr lang="en-IN" smtClean="0"/>
              <a:pPr/>
              <a:t>06-01-2024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FB6E5-C67F-4454-81BB-307EA035BC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992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FB6E5-C67F-4454-81BB-307EA035BC0A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893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3FCB-360A-49EC-8675-DF6F2124425B}" type="datetime1">
              <a:rPr lang="en-IN" smtClean="0"/>
              <a:pPr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54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6020-DA5C-438E-99F7-8578CCD15479}" type="datetime1">
              <a:rPr lang="en-IN" smtClean="0"/>
              <a:pPr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71287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6020-DA5C-438E-99F7-8578CCD15479}" type="datetime1">
              <a:rPr lang="en-IN" smtClean="0"/>
              <a:pPr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36195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6020-DA5C-438E-99F7-8578CCD15479}" type="datetime1">
              <a:rPr lang="en-IN" smtClean="0"/>
              <a:pPr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93472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6020-DA5C-438E-99F7-8578CCD15479}" type="datetime1">
              <a:rPr lang="en-IN" smtClean="0"/>
              <a:pPr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502590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6020-DA5C-438E-99F7-8578CCD15479}" type="datetime1">
              <a:rPr lang="en-IN" smtClean="0"/>
              <a:pPr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68707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025F-7DD7-4F4C-9492-72123ADA3637}" type="datetime1">
              <a:rPr lang="en-IN" smtClean="0"/>
              <a:pPr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599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C463-DAA1-4445-8415-B52A3452F27C}" type="datetime1">
              <a:rPr lang="en-IN" smtClean="0"/>
              <a:pPr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36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7D09-5E6C-4B21-9BF9-E9686A890046}" type="datetime1">
              <a:rPr lang="en-IN" smtClean="0"/>
              <a:pPr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89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EBD2-16E3-432B-97DB-162BECAE51BE}" type="datetime1">
              <a:rPr lang="en-IN" smtClean="0"/>
              <a:pPr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72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2D931-61E1-4502-B00A-B7FCAC9BFE30}" type="datetime1">
              <a:rPr lang="en-IN" smtClean="0"/>
              <a:pPr/>
              <a:t>06-01-2024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12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90BB-4B7C-40E8-9B9B-A7332D1F6FDD}" type="datetime1">
              <a:rPr lang="en-IN" smtClean="0"/>
              <a:pPr/>
              <a:t>06-01-2024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48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A31F-3074-45ED-91B4-4DA56728F774}" type="datetime1">
              <a:rPr lang="en-IN" smtClean="0"/>
              <a:pPr/>
              <a:t>06-01-2024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1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35CE-8906-4558-AD64-807ACFBD4AEF}" type="datetime1">
              <a:rPr lang="en-IN" smtClean="0"/>
              <a:pPr/>
              <a:t>06-01-2024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18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A291-3118-4DE3-9B6C-141F71C026C8}" type="datetime1">
              <a:rPr lang="en-IN" smtClean="0"/>
              <a:pPr/>
              <a:t>06-01-2024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01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7F57-2825-422C-952B-051AED5F52C8}" type="datetime1">
              <a:rPr lang="en-IN" smtClean="0"/>
              <a:pPr/>
              <a:t>06-01-2024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93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96020-DA5C-438E-99F7-8578CCD15479}" type="datetime1">
              <a:rPr lang="en-IN" smtClean="0"/>
              <a:pPr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55FAF0-B2DD-4FAE-AA69-9CD7EDBD7A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77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3" r:id="rId1"/>
    <p:sldLayoutId id="2147484294" r:id="rId2"/>
    <p:sldLayoutId id="2147484295" r:id="rId3"/>
    <p:sldLayoutId id="2147484296" r:id="rId4"/>
    <p:sldLayoutId id="2147484297" r:id="rId5"/>
    <p:sldLayoutId id="2147484298" r:id="rId6"/>
    <p:sldLayoutId id="2147484299" r:id="rId7"/>
    <p:sldLayoutId id="2147484300" r:id="rId8"/>
    <p:sldLayoutId id="2147484301" r:id="rId9"/>
    <p:sldLayoutId id="2147484302" r:id="rId10"/>
    <p:sldLayoutId id="2147484303" r:id="rId11"/>
    <p:sldLayoutId id="2147484304" r:id="rId12"/>
    <p:sldLayoutId id="2147484305" r:id="rId13"/>
    <p:sldLayoutId id="2147484306" r:id="rId14"/>
    <p:sldLayoutId id="2147484307" r:id="rId15"/>
    <p:sldLayoutId id="214748430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uto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9374" y="4844588"/>
            <a:ext cx="5072958" cy="792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D1DF4B-F716-429C-9192-0BB2DCC74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4814" y="535575"/>
            <a:ext cx="8373201" cy="1702526"/>
          </a:xfrm>
        </p:spPr>
        <p:txBody>
          <a:bodyPr>
            <a:norm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rgbClr val="17365D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Summer Internship Course Name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465981" y="2501636"/>
            <a:ext cx="44835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Under the guidance of:</a:t>
            </a:r>
          </a:p>
          <a:p>
            <a:pPr algn="ctr"/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Mr. Sumit Kumar Sah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94514" y="2417960"/>
            <a:ext cx="44835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Name: Sumit Singh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Branch: Electrical and Electronics Engineering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SIC. No. : 22BEEC36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SEMESTER: 3</a:t>
            </a:r>
            <a:r>
              <a:rPr lang="en-US" sz="28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554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F307-1616-4A25-98DD-2B8BD692E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55037"/>
            <a:ext cx="8596668" cy="1320800"/>
          </a:xfrm>
        </p:spPr>
        <p:txBody>
          <a:bodyPr/>
          <a:lstStyle/>
          <a:p>
            <a:pPr algn="ctr"/>
            <a:r>
              <a:rPr lang="en-US" sz="3600" b="1" dirty="0">
                <a:latin typeface="Algerian" panose="04020705040A02060702" pitchFamily="82" charset="0"/>
                <a:cs typeface="Times New Roman" pitchFamily="18" charset="0"/>
              </a:rPr>
              <a:t>INTRODUCTION</a:t>
            </a:r>
            <a:endParaRPr lang="en-IN" sz="3600" b="1" dirty="0">
              <a:latin typeface="Algerian" panose="04020705040A02060702" pitchFamily="82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89F3C-C64A-471F-9462-BBADEE3DD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74237"/>
            <a:ext cx="9707638" cy="4655975"/>
          </a:xfrm>
        </p:spPr>
        <p:txBody>
          <a:bodyPr>
            <a:normAutofit fontScale="70000" lnSpcReduction="20000"/>
          </a:bodyPr>
          <a:lstStyle/>
          <a:p>
            <a:pPr marL="285750" indent="-285750" algn="just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WHAT IS AWS?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  <a:latin typeface="Aptos Display" panose="020B0004020202020204" pitchFamily="34" charset="0"/>
                <a:cs typeface="Calibri" panose="020F0502020204030204" pitchFamily="34" charset="0"/>
              </a:rPr>
              <a:t>AWS or AMAZON WEB SERVICES is the Amazon’s</a:t>
            </a:r>
            <a:r>
              <a:rPr lang="en-US" sz="2800" i="1" dirty="0">
                <a:solidFill>
                  <a:schemeClr val="tx1"/>
                </a:solidFill>
                <a:latin typeface="Aptos Display" panose="020B0004020202020204" pitchFamily="34" charset="0"/>
                <a:cs typeface="Calibri" panose="020F050202020403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  <a:latin typeface="Aptos Display" panose="020B0004020202020204" pitchFamily="34" charset="0"/>
                <a:cs typeface="Calibri" panose="020F0502020204030204" pitchFamily="34" charset="0"/>
              </a:rPr>
              <a:t>cloud</a:t>
            </a:r>
            <a:r>
              <a:rPr lang="en-US" sz="2800" i="1" dirty="0">
                <a:solidFill>
                  <a:schemeClr val="tx1"/>
                </a:solidFill>
                <a:latin typeface="Aptos Display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ptos Display" panose="020B0004020202020204" pitchFamily="34" charset="0"/>
                <a:cs typeface="Calibri" panose="020F0502020204030204" pitchFamily="34" charset="0"/>
              </a:rPr>
              <a:t>computing</a:t>
            </a:r>
            <a:r>
              <a:rPr lang="en-US" sz="2800" i="1" dirty="0">
                <a:solidFill>
                  <a:schemeClr val="tx1"/>
                </a:solidFill>
                <a:latin typeface="Aptos Display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ptos Display" panose="020B0004020202020204" pitchFamily="34" charset="0"/>
                <a:cs typeface="Calibri" panose="020F0502020204030204" pitchFamily="34" charset="0"/>
              </a:rPr>
              <a:t>platform</a:t>
            </a:r>
            <a:r>
              <a:rPr lang="en-US" sz="2800" i="1" dirty="0">
                <a:solidFill>
                  <a:schemeClr val="tx1"/>
                </a:solidFill>
                <a:latin typeface="Aptos Display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ptos Display" panose="020B0004020202020204" pitchFamily="34" charset="0"/>
                <a:cs typeface="Calibri" panose="020F0502020204030204" pitchFamily="34" charset="0"/>
              </a:rPr>
              <a:t>that is widely used by 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  <a:latin typeface="Aptos Display" panose="020B0004020202020204" pitchFamily="34" charset="0"/>
                <a:cs typeface="Calibri" panose="020F0502020204030204" pitchFamily="34" charset="0"/>
              </a:rPr>
              <a:t>organizations of every type, size, and industry</a:t>
            </a:r>
            <a:r>
              <a:rPr lang="en-US" sz="2800" i="1" dirty="0">
                <a:solidFill>
                  <a:schemeClr val="tx1"/>
                </a:solidFill>
                <a:latin typeface="Aptos Display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ptos Display" panose="020B0004020202020204" pitchFamily="34" charset="0"/>
                <a:cs typeface="Calibri" panose="020F0502020204030204" pitchFamily="34" charset="0"/>
              </a:rPr>
              <a:t>to 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  <a:latin typeface="Aptos Display" panose="020B0004020202020204" pitchFamily="34" charset="0"/>
                <a:cs typeface="Calibri" panose="020F0502020204030204" pitchFamily="34" charset="0"/>
              </a:rPr>
              <a:t>manage functionalities such as data backup,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  <a:latin typeface="Aptos Display" panose="020B0004020202020204" pitchFamily="34" charset="0"/>
                <a:cs typeface="Calibri" panose="020F0502020204030204" pitchFamily="34" charset="0"/>
              </a:rPr>
              <a:t>virtual desktops, software</a:t>
            </a:r>
            <a:r>
              <a:rPr lang="en-US" sz="2800" i="1" dirty="0">
                <a:solidFill>
                  <a:schemeClr val="tx1"/>
                </a:solidFill>
                <a:latin typeface="Aptos Display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ptos Display" panose="020B0004020202020204" pitchFamily="34" charset="0"/>
                <a:cs typeface="Calibri" panose="020F0502020204030204" pitchFamily="34" charset="0"/>
              </a:rPr>
              <a:t>development</a:t>
            </a:r>
            <a:r>
              <a:rPr lang="en-US" sz="2800" i="1" dirty="0">
                <a:solidFill>
                  <a:schemeClr val="tx1"/>
                </a:solidFill>
                <a:latin typeface="Aptos Display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ptos Display" panose="020B0004020202020204" pitchFamily="34" charset="0"/>
                <a:cs typeface="Calibri" panose="020F0502020204030204" pitchFamily="34" charset="0"/>
              </a:rPr>
              <a:t>and 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  <a:latin typeface="Aptos Display" panose="020B0004020202020204" pitchFamily="34" charset="0"/>
                <a:cs typeface="Calibri" panose="020F0502020204030204" pitchFamily="34" charset="0"/>
              </a:rPr>
              <a:t>customer-facing web applications. 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AWS is designed 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to allow application providers to quickly and securely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 host your applications.</a:t>
            </a:r>
            <a:endParaRPr lang="en-US" sz="2800" dirty="0">
              <a:solidFill>
                <a:schemeClr val="tx1"/>
              </a:solidFill>
              <a:latin typeface="Aptos Display" panose="020B0004020202020204" pitchFamily="34" charset="0"/>
              <a:cs typeface="Calibri" panose="020F0502020204030204" pitchFamily="34" charset="0"/>
            </a:endParaRPr>
          </a:p>
          <a:p>
            <a:pPr marL="285750" indent="-285750" algn="just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WHAT IS CLOUD COMPUTING?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  <a:latin typeface="Aptos Display" panose="020B0004020202020204" pitchFamily="34" charset="0"/>
                <a:cs typeface="Calibri" panose="020F0502020204030204" pitchFamily="34" charset="0"/>
              </a:rPr>
              <a:t>Cloud computing is the on-demand availability of computer system resources, especially data storage and computing power, without direct active management by the user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ptos Display" panose="020B0004020202020204" pitchFamily="34" charset="0"/>
                <a:cs typeface="Calibri" panose="020F0502020204030204" pitchFamily="34" charset="0"/>
              </a:rPr>
              <a:t>.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ptos Display" panose="020B0004020202020204" pitchFamily="34" charset="0"/>
              <a:cs typeface="Calibri" panose="020F0502020204030204" pitchFamily="34" charset="0"/>
            </a:endParaRPr>
          </a:p>
          <a:p>
            <a:pPr marL="285750" indent="-285750" algn="just"/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/>
            <a:endParaRPr lang="en-US" sz="3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2</a:t>
            </a:fld>
            <a:endParaRPr lang="en-IN"/>
          </a:p>
        </p:txBody>
      </p:sp>
      <p:pic>
        <p:nvPicPr>
          <p:cNvPr id="6" name="Picture 5" descr="Auto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6637" y="362607"/>
            <a:ext cx="2651377" cy="803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1D4B68-AFA3-0429-A03E-B68F9ADA2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149" y="1683407"/>
            <a:ext cx="3331229" cy="282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2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1629-CC99-436F-ACF0-0E1473C5D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lgerian" panose="04020705040A02060702" pitchFamily="82" charset="0"/>
              </a:rPr>
              <a:t>OBJECTIVES</a:t>
            </a:r>
            <a:br>
              <a:rPr lang="en-US" sz="3600" b="1" dirty="0">
                <a:latin typeface="Algerian" panose="04020705040A02060702" pitchFamily="82" charset="0"/>
              </a:rPr>
            </a:br>
            <a:endParaRPr lang="en-IN" sz="36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C579-7930-457D-89A3-27611D557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 algn="just"/>
            <a:r>
              <a:rPr lang="en-US" sz="2800" dirty="0">
                <a:solidFill>
                  <a:schemeClr val="tx1"/>
                </a:solidFill>
                <a:latin typeface="Aptos Display" panose="020B0004020202020204" pitchFamily="34" charset="0"/>
                <a:cs typeface="Calibri" panose="020F0502020204030204" pitchFamily="34" charset="0"/>
              </a:rPr>
              <a:t>To understand the basic concepts of AWS and Cloud Computing.</a:t>
            </a:r>
          </a:p>
          <a:p>
            <a:pPr marL="285750" indent="-285750" algn="just"/>
            <a:r>
              <a:rPr lang="en-US" sz="2800" dirty="0">
                <a:solidFill>
                  <a:schemeClr val="tx1"/>
                </a:solidFill>
                <a:latin typeface="Aptos Display" panose="020B0004020202020204" pitchFamily="34" charset="0"/>
                <a:cs typeface="Calibri" panose="020F0502020204030204" pitchFamily="34" charset="0"/>
              </a:rPr>
              <a:t>To understand how an industry works .</a:t>
            </a:r>
          </a:p>
          <a:p>
            <a:pPr marL="285750" indent="-285750" algn="just"/>
            <a:r>
              <a:rPr lang="en-US" sz="2800" dirty="0">
                <a:solidFill>
                  <a:schemeClr val="tx1"/>
                </a:solidFill>
                <a:latin typeface="Aptos Display" panose="020B0004020202020204" pitchFamily="34" charset="0"/>
                <a:cs typeface="Calibri" panose="020F0502020204030204" pitchFamily="34" charset="0"/>
              </a:rPr>
              <a:t>To get practical experience on several topics.</a:t>
            </a:r>
          </a:p>
          <a:p>
            <a:pPr marL="285750" indent="-285750" algn="just"/>
            <a:r>
              <a:rPr lang="en-US" sz="2800" dirty="0">
                <a:solidFill>
                  <a:schemeClr val="tx1"/>
                </a:solidFill>
                <a:latin typeface="Aptos Display" panose="020B0004020202020204" pitchFamily="34" charset="0"/>
                <a:cs typeface="Arial" pitchFamily="34" charset="0"/>
              </a:rPr>
              <a:t>Gaining practical knowledge of some examples of industrial scenarios, shared by industrial experts</a:t>
            </a:r>
            <a:r>
              <a:rPr lang="en-US" sz="2800" dirty="0">
                <a:solidFill>
                  <a:schemeClr val="tx1"/>
                </a:solidFill>
                <a:latin typeface="Aptos Display" panose="020B000402020202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/>
            <a:r>
              <a:rPr lang="en-US" sz="2800" dirty="0">
                <a:solidFill>
                  <a:schemeClr val="tx1"/>
                </a:solidFill>
                <a:latin typeface="Aptos Display" panose="020B0004020202020204" pitchFamily="34" charset="0"/>
                <a:cs typeface="Arial" pitchFamily="34" charset="0"/>
              </a:rPr>
              <a:t>To be able to create and handle cloud-based infrastructure</a:t>
            </a:r>
            <a:r>
              <a:rPr lang="en-US" sz="2800" dirty="0">
                <a:latin typeface="Aptos Display" panose="020B0004020202020204" pitchFamily="34" charset="0"/>
                <a:cs typeface="Arial" pitchFamily="34" charset="0"/>
              </a:rPr>
              <a:t>.</a:t>
            </a:r>
            <a:endParaRPr lang="en-US" sz="2800" dirty="0">
              <a:latin typeface="Aptos Display" panose="020B000402020202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3</a:t>
            </a:fld>
            <a:endParaRPr lang="en-IN"/>
          </a:p>
        </p:txBody>
      </p:sp>
      <p:pic>
        <p:nvPicPr>
          <p:cNvPr id="6" name="Picture 5" descr="Auto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5823" y="362607"/>
            <a:ext cx="2556784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905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799C-D818-4C5B-82A9-128D28FA6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lgerian" panose="04020705040A02060702" pitchFamily="82" charset="0"/>
              </a:rPr>
              <a:t>CONTENTS OF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3B27-0E90-4884-9810-450365C05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1562"/>
            <a:ext cx="10244959" cy="4884925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Aptos Display" panose="020B0004020202020204" pitchFamily="34" charset="0"/>
                <a:cs typeface="Calibri" panose="020F0502020204030204" pitchFamily="34" charset="0"/>
              </a:rPr>
              <a:t>IT Process Management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Aptos Display" panose="020B0004020202020204" pitchFamily="34" charset="0"/>
                <a:cs typeface="Calibri" panose="020F0502020204030204" pitchFamily="34" charset="0"/>
              </a:rPr>
              <a:t>Introduction to Networking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Aptos Display" panose="020B0004020202020204" pitchFamily="34" charset="0"/>
                <a:cs typeface="Calibri" panose="020F0502020204030204" pitchFamily="34" charset="0"/>
              </a:rPr>
              <a:t>Introduction to Cloud Computing and AWS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Aptos Display" panose="020B0004020202020204" pitchFamily="34" charset="0"/>
                <a:cs typeface="Calibri" panose="020F0502020204030204" pitchFamily="34" charset="0"/>
              </a:rPr>
              <a:t>Setting up AWS Account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Aptos Display" panose="020B0004020202020204" pitchFamily="34" charset="0"/>
                <a:cs typeface="Calibri" panose="020F0502020204030204" pitchFamily="34" charset="0"/>
              </a:rPr>
              <a:t>Block Storage, EBS Lab, EFS and EPHEMERAL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Aptos Display" panose="020B0004020202020204" pitchFamily="34" charset="0"/>
                <a:cs typeface="Calibri" panose="020F0502020204030204" pitchFamily="34" charset="0"/>
              </a:rPr>
              <a:t>Instance type and pricing model and AWS IP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Aptos Display" panose="020B0004020202020204" pitchFamily="34" charset="0"/>
                <a:cs typeface="Calibri" panose="020F0502020204030204" pitchFamily="34" charset="0"/>
              </a:rPr>
              <a:t>Elastic IP, Open VPN, Webserver Deployment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Aptos Display" panose="020B0004020202020204" pitchFamily="34" charset="0"/>
                <a:cs typeface="Calibri" panose="020F0502020204030204" pitchFamily="34" charset="0"/>
              </a:rPr>
              <a:t>IAM User, AWS CLI, IAM Role in AWS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Aptos Display" panose="020B0004020202020204" pitchFamily="34" charset="0"/>
                <a:cs typeface="Calibri" panose="020F0502020204030204" pitchFamily="34" charset="0"/>
              </a:rPr>
              <a:t>VPC Lab, VPC Peering and VPC Endpoint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Aptos Display" panose="020B0004020202020204" pitchFamily="34" charset="0"/>
                <a:cs typeface="Calibri" panose="020F0502020204030204" pitchFamily="34" charset="0"/>
              </a:rPr>
              <a:t>S3 Deep Dive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Aptos Display" panose="020B0004020202020204" pitchFamily="34" charset="0"/>
                <a:cs typeface="Calibri" panose="020F0502020204030204" pitchFamily="34" charset="0"/>
              </a:rPr>
              <a:t>Application Load Balancer, Cloud Watch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Aptos Display" panose="020B0004020202020204" pitchFamily="34" charset="0"/>
                <a:cs typeface="Calibri" panose="020F0502020204030204" pitchFamily="34" charset="0"/>
              </a:rPr>
              <a:t>Virtual Hosting and Auto-Scaling Lab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Aptos Display" panose="020B0004020202020204" pitchFamily="34" charset="0"/>
                <a:cs typeface="Calibri" panose="020F0502020204030204" pitchFamily="34" charset="0"/>
              </a:rPr>
              <a:t>RDS,Route53,Beanstalk,Cloud front, Cloud formation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Aptos Display" panose="020B0004020202020204" pitchFamily="34" charset="0"/>
                <a:cs typeface="Calibri" panose="020F0502020204030204" pitchFamily="34" charset="0"/>
              </a:rPr>
              <a:t>AWS MGN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Aptos Display" panose="020B0004020202020204" pitchFamily="34" charset="0"/>
                <a:cs typeface="Calibri" panose="020F0502020204030204" pitchFamily="34" charset="0"/>
              </a:rPr>
              <a:t>Introduction to AWS Data Analytics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Aptos Display" panose="020B0004020202020204" pitchFamily="34" charset="0"/>
                <a:cs typeface="Calibri" panose="020F0502020204030204" pitchFamily="34" charset="0"/>
              </a:rPr>
              <a:t>Glue, Athena and Lambda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E193BB-113D-4F6C-BF89-BC9F70381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796" y="313918"/>
            <a:ext cx="2298391" cy="5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6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4DB22-C467-4334-9DE2-2472D697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latin typeface="Algerian" panose="04020705040A02060702" pitchFamily="82" charset="0"/>
              </a:rPr>
              <a:t>METHODOLOGY</a:t>
            </a:r>
            <a:br>
              <a:rPr lang="en-US" sz="3600" b="1" dirty="0"/>
            </a:b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3866C-8934-4C6C-AD0E-40E07EC3E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5464"/>
            <a:ext cx="8596668" cy="424589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ptos Display" panose="020B0004020202020204" pitchFamily="34" charset="0"/>
              </a:rPr>
              <a:t>Basics of cloud computing and AWS's role in the industry.</a:t>
            </a:r>
          </a:p>
          <a:p>
            <a:r>
              <a:rPr lang="en-US" sz="1800" dirty="0">
                <a:solidFill>
                  <a:schemeClr val="tx1"/>
                </a:solidFill>
                <a:latin typeface="Aptos Display" panose="020B0004020202020204" pitchFamily="34" charset="0"/>
              </a:rPr>
              <a:t>Engaging in hands-on labs for real-time experience to reinforce theoretical knowledge.</a:t>
            </a:r>
          </a:p>
          <a:p>
            <a:r>
              <a:rPr lang="en-US" sz="1800" dirty="0">
                <a:solidFill>
                  <a:schemeClr val="tx1"/>
                </a:solidFill>
                <a:latin typeface="Aptos Display" panose="020B0004020202020204" pitchFamily="34" charset="0"/>
              </a:rPr>
              <a:t>Analyzing case studies showcasing its applications in industrial scenarios.</a:t>
            </a:r>
          </a:p>
          <a:p>
            <a:r>
              <a:rPr lang="en-US" sz="1800" dirty="0">
                <a:solidFill>
                  <a:schemeClr val="tx1"/>
                </a:solidFill>
                <a:latin typeface="Aptos Display" panose="020B0004020202020204" pitchFamily="34" charset="0"/>
              </a:rPr>
              <a:t>Encouraging participants to apply AWS skills in their own projects.</a:t>
            </a:r>
          </a:p>
          <a:p>
            <a:r>
              <a:rPr lang="en-US" sz="1800" dirty="0">
                <a:solidFill>
                  <a:schemeClr val="tx1"/>
                </a:solidFill>
                <a:latin typeface="Aptos Display" panose="020B0004020202020204" pitchFamily="34" charset="0"/>
              </a:rPr>
              <a:t>Regular assessments to gauge understanding and track progress.</a:t>
            </a:r>
          </a:p>
          <a:p>
            <a:r>
              <a:rPr lang="en-US" sz="1800" dirty="0">
                <a:solidFill>
                  <a:schemeClr val="tx1"/>
                </a:solidFill>
                <a:latin typeface="Aptos Display" panose="020B0004020202020204" pitchFamily="34" charset="0"/>
              </a:rPr>
              <a:t>Guidance on AWS certifications for future career development.</a:t>
            </a:r>
          </a:p>
          <a:p>
            <a:r>
              <a:rPr lang="en-US" sz="1800" dirty="0">
                <a:solidFill>
                  <a:schemeClr val="tx1"/>
                </a:solidFill>
                <a:latin typeface="Aptos Display" panose="020B0004020202020204" pitchFamily="34" charset="0"/>
              </a:rPr>
              <a:t>Connecting with a community of AWS learners and sharing experiences and insights.</a:t>
            </a:r>
          </a:p>
          <a:p>
            <a:r>
              <a:rPr lang="en-US" sz="1800" dirty="0">
                <a:solidFill>
                  <a:schemeClr val="tx1"/>
                </a:solidFill>
                <a:latin typeface="Aptos Display" panose="020B0004020202020204" pitchFamily="34" charset="0"/>
              </a:rPr>
              <a:t>Collecting feedback for course improvement and offering real-time support during the course.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6" name="Picture 5" descr="Auto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15105" y="441653"/>
            <a:ext cx="2667143" cy="866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248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1FF04-3144-49EF-B47B-8C330E39E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Done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F330-65BC-481F-9CC9-26B91F434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Aptos Display" panose="020B0004020202020204" pitchFamily="34" charset="0"/>
              </a:rPr>
              <a:t>The task was given to create a VPC (Virtual Private Cloud) which contained two subnets -Public subnet and Private subnet. </a:t>
            </a:r>
          </a:p>
          <a:p>
            <a:r>
              <a:rPr lang="en-US" sz="1800" dirty="0">
                <a:solidFill>
                  <a:schemeClr val="tx1"/>
                </a:solidFill>
                <a:latin typeface="Aptos Display" panose="020B0004020202020204" pitchFamily="34" charset="0"/>
              </a:rPr>
              <a:t>The public subnet should contain atleast 2 web servers and the private subnet contained database server installed with any latest version of MySQL. </a:t>
            </a:r>
          </a:p>
          <a:p>
            <a:r>
              <a:rPr lang="en-US" sz="1800" dirty="0">
                <a:solidFill>
                  <a:schemeClr val="tx1"/>
                </a:solidFill>
                <a:latin typeface="Aptos Display" panose="020B0004020202020204" pitchFamily="34" charset="0"/>
              </a:rPr>
              <a:t>The public subnet should be configured with Load Balancer (including domain name and SSL certificate) and should be mapped ROUTE53. </a:t>
            </a:r>
          </a:p>
          <a:p>
            <a:r>
              <a:rPr lang="en-US" sz="1800" dirty="0">
                <a:solidFill>
                  <a:schemeClr val="tx1"/>
                </a:solidFill>
                <a:latin typeface="Aptos Display" panose="020B0004020202020204" pitchFamily="34" charset="0"/>
              </a:rPr>
              <a:t>Auto-scaling should be configured with the server in public subnet and an Open VPN set-up should also be done here.</a:t>
            </a:r>
            <a:endParaRPr lang="en-IN" dirty="0">
              <a:solidFill>
                <a:schemeClr val="tx1"/>
              </a:solidFill>
              <a:latin typeface="Aptos Display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0F878-571E-4477-94C0-EE0C02F9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11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EF69-03AE-4EB4-B04F-E02E44EA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lgerian" panose="04020705040A02060702" pitchFamily="82" charset="0"/>
              </a:rPr>
              <a:t>CONCLUSION</a:t>
            </a:r>
          </a:p>
        </p:txBody>
      </p:sp>
      <p:pic>
        <p:nvPicPr>
          <p:cNvPr id="9" name="Content Placeholder 8" descr="Auton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5159" y="331077"/>
            <a:ext cx="2298469" cy="588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FAF0-B2DD-4FAE-AA69-9CD7EDBD7A17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252753" y="1367859"/>
            <a:ext cx="6925641" cy="5524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Aptos Display" panose="020B0004020202020204" pitchFamily="34" charset="0"/>
              </a:rPr>
              <a:t>Acquire a comprehensive understanding of the ever-evolving realm of cloud computing.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Aptos Display" panose="020B0004020202020204" pitchFamily="34" charset="0"/>
              </a:rPr>
              <a:t>Explore practical facets crucial for emerging Aws engineers in our hands-on training.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Aptos Display" panose="020B0004020202020204" pitchFamily="34" charset="0"/>
              </a:rPr>
              <a:t>Tailored for industry relevance, this program is meticulously crafted to nurture essential skills for Aws professionals.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Aptos Display" panose="020B0004020202020204" pitchFamily="34" charset="0"/>
              </a:rPr>
              <a:t>Emphasizing Aws-native knowledge and services, it provides a solid foundation for pursuing certifications like Aws cloud practitioner and more of it.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Aptos Display" panose="020B0004020202020204" pitchFamily="34" charset="0"/>
              </a:rPr>
              <a:t>Our focus on practical aspects ensures seamless integration into the Aws landscape.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Aptos Display" panose="020B0004020202020204" pitchFamily="34" charset="0"/>
              </a:rPr>
              <a:t>The program lays the groundwork for aspiring Aws Solutions Architects, fostering the expertise needed for success</a:t>
            </a:r>
            <a:r>
              <a:rPr lang="en-US" sz="2000" dirty="0"/>
              <a:t>.</a:t>
            </a:r>
          </a:p>
          <a:p>
            <a:endParaRPr lang="en-US" sz="23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7126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5315</TotalTime>
  <Words>571</Words>
  <Application>Microsoft Office PowerPoint</Application>
  <PresentationFormat>Widescreen</PresentationFormat>
  <Paragraphs>71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Algerian</vt:lpstr>
      <vt:lpstr>Aptos Display</vt:lpstr>
      <vt:lpstr>Arial</vt:lpstr>
      <vt:lpstr>Calibri</vt:lpstr>
      <vt:lpstr>Cambria</vt:lpstr>
      <vt:lpstr>Times New Roman</vt:lpstr>
      <vt:lpstr>Trebuchet MS</vt:lpstr>
      <vt:lpstr>Wingdings</vt:lpstr>
      <vt:lpstr>Wingdings 3</vt:lpstr>
      <vt:lpstr>Facet</vt:lpstr>
      <vt:lpstr>Summer Internship Course Name</vt:lpstr>
      <vt:lpstr>INTRODUCTION</vt:lpstr>
      <vt:lpstr>OBJECTIVES </vt:lpstr>
      <vt:lpstr>CONTENTS OF THE PROGRAM</vt:lpstr>
      <vt:lpstr>METHODOLOGY </vt:lpstr>
      <vt:lpstr>Projects Done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SIMULATION OF CIRCULAR MICROSTRIP PATCH ANTENNA FOR 5G APPLICATIONS</dc:title>
  <dc:creator>Ninaad Patnaik</dc:creator>
  <cp:lastModifiedBy>Sumit Singh</cp:lastModifiedBy>
  <cp:revision>136</cp:revision>
  <dcterms:created xsi:type="dcterms:W3CDTF">2019-09-07T06:09:33Z</dcterms:created>
  <dcterms:modified xsi:type="dcterms:W3CDTF">2024-01-06T02:58:23Z</dcterms:modified>
</cp:coreProperties>
</file>