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1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0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2" r:id="rId14"/>
    <p:sldId id="323" r:id="rId15"/>
    <p:sldId id="32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2437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9690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5771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179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070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2926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3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10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86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anchor="b"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33271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2330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459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5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4555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72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684" r:id="rId17"/>
    <p:sldLayoutId id="2147483671" r:id="rId18"/>
    <p:sldLayoutId id="2147483683" r:id="rId19"/>
    <p:sldLayoutId id="2147483667" r:id="rId20"/>
    <p:sldLayoutId id="2147483688" r:id="rId21"/>
    <p:sldLayoutId id="2147483673" r:id="rId22"/>
    <p:sldLayoutId id="2147483672" r:id="rId23"/>
    <p:sldLayoutId id="2147483669" r:id="rId24"/>
    <p:sldLayoutId id="2147483682" r:id="rId25"/>
    <p:sldLayoutId id="2147483663" r:id="rId26"/>
    <p:sldLayoutId id="2147483677" r:id="rId27"/>
    <p:sldLayoutId id="2147483653" r:id="rId28"/>
    <p:sldLayoutId id="2147483678" r:id="rId29"/>
    <p:sldLayoutId id="2147483654" r:id="rId30"/>
    <p:sldLayoutId id="2147483681" r:id="rId31"/>
    <p:sldLayoutId id="2147483686" r:id="rId32"/>
    <p:sldLayoutId id="2147483690" r:id="rId33"/>
    <p:sldLayoutId id="2147483676" r:id="rId34"/>
    <p:sldLayoutId id="2147483680" r:id="rId35"/>
    <p:sldLayoutId id="2147483665" r:id="rId3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hoto of four cacti in pots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4753" y="1008063"/>
            <a:ext cx="6947647" cy="20543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Airbnb’s </a:t>
            </a:r>
            <a:r>
              <a:rPr lang="en-IN" dirty="0">
                <a:solidFill>
                  <a:schemeClr val="bg1"/>
                </a:solidFill>
              </a:rPr>
              <a:t>Booking Data Analysis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0B8D-8349-EDD4-28AA-D9F7986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641" y="-387913"/>
            <a:ext cx="7287768" cy="1325563"/>
          </a:xfrm>
        </p:spPr>
        <p:txBody>
          <a:bodyPr/>
          <a:lstStyle/>
          <a:p>
            <a:r>
              <a:rPr lang="en-US" dirty="0"/>
              <a:t>Findings / Evaluation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CF66A-3A70-2C73-2FFB-3FFE68AF7B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69295" y="625690"/>
            <a:ext cx="7287768" cy="987957"/>
          </a:xfrm>
        </p:spPr>
        <p:txBody>
          <a:bodyPr/>
          <a:lstStyle/>
          <a:p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 Property Type Price Analysis</a:t>
            </a:r>
            <a:endParaRPr lang="en-IN" sz="1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FB6A97-634D-AABE-BD95-107F3195E3E9}"/>
              </a:ext>
            </a:extLst>
          </p:cNvPr>
          <p:cNvSpPr/>
          <p:nvPr/>
        </p:nvSpPr>
        <p:spPr>
          <a:xfrm>
            <a:off x="120968" y="1927411"/>
            <a:ext cx="2811015" cy="1325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Hotel Room type </a:t>
            </a:r>
            <a:r>
              <a:rPr lang="en-IN" sz="1400" dirty="0">
                <a:solidFill>
                  <a:schemeClr val="tx1"/>
                </a:solidFill>
              </a:rPr>
              <a:t>has the highest </a:t>
            </a:r>
            <a:r>
              <a:rPr lang="en-IN" sz="1400" dirty="0" err="1">
                <a:solidFill>
                  <a:schemeClr val="tx1"/>
                </a:solidFill>
              </a:rPr>
              <a:t>Avg</a:t>
            </a:r>
            <a:r>
              <a:rPr lang="en-IN" sz="1400" dirty="0">
                <a:solidFill>
                  <a:schemeClr val="tx1"/>
                </a:solidFill>
              </a:rPr>
              <a:t> price </a:t>
            </a:r>
            <a:r>
              <a:rPr lang="en-IN" sz="1400" dirty="0" err="1">
                <a:solidFill>
                  <a:schemeClr val="tx1"/>
                </a:solidFill>
              </a:rPr>
              <a:t>i.e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b="1" dirty="0">
                <a:solidFill>
                  <a:srgbClr val="002060"/>
                </a:solidFill>
              </a:rPr>
              <a:t>800 USD </a:t>
            </a:r>
            <a:r>
              <a:rPr lang="en-IN" sz="1400" dirty="0">
                <a:solidFill>
                  <a:schemeClr val="tx1"/>
                </a:solidFill>
              </a:rPr>
              <a:t>among all the available room types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7EF385-09C1-2BED-EEB0-7CA1CEDD4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80" y="1331247"/>
            <a:ext cx="9007953" cy="551778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CF3DFC-92C6-E3D8-0B91-75A7E2A06781}"/>
              </a:ext>
            </a:extLst>
          </p:cNvPr>
          <p:cNvSpPr/>
          <p:nvPr/>
        </p:nvSpPr>
        <p:spPr>
          <a:xfrm>
            <a:off x="120968" y="4957490"/>
            <a:ext cx="2811015" cy="1325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In Hotel Room Category , 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Rooms in Apartment </a:t>
            </a:r>
            <a:r>
              <a:rPr lang="en-IN" sz="1400" dirty="0">
                <a:solidFill>
                  <a:schemeClr val="tx1"/>
                </a:solidFill>
              </a:rPr>
              <a:t>has the Maximum landing </a:t>
            </a:r>
            <a:r>
              <a:rPr lang="en-IN" sz="1400" dirty="0" err="1">
                <a:solidFill>
                  <a:schemeClr val="tx1"/>
                </a:solidFill>
              </a:rPr>
              <a:t>costst</a:t>
            </a:r>
            <a:r>
              <a:rPr lang="en-IN" sz="1400" dirty="0">
                <a:solidFill>
                  <a:schemeClr val="tx1"/>
                </a:solidFill>
              </a:rPr>
              <a:t> which is around </a:t>
            </a:r>
            <a:r>
              <a:rPr lang="en-IN" sz="1400" b="1" dirty="0">
                <a:solidFill>
                  <a:srgbClr val="002060"/>
                </a:solidFill>
              </a:rPr>
              <a:t>2033 USD</a:t>
            </a:r>
          </a:p>
        </p:txBody>
      </p:sp>
    </p:spTree>
    <p:extLst>
      <p:ext uri="{BB962C8B-B14F-4D97-AF65-F5344CB8AC3E}">
        <p14:creationId xmlns:p14="http://schemas.microsoft.com/office/powerpoint/2010/main" val="1640275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0B8D-8349-EDD4-28AA-D9F7986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641" y="-387913"/>
            <a:ext cx="7287768" cy="1325563"/>
          </a:xfrm>
        </p:spPr>
        <p:txBody>
          <a:bodyPr/>
          <a:lstStyle/>
          <a:p>
            <a:r>
              <a:rPr lang="en-US" dirty="0"/>
              <a:t>Findings / Evaluation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CF66A-3A70-2C73-2FFB-3FFE68AF7B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69295" y="625690"/>
            <a:ext cx="7287768" cy="987957"/>
          </a:xfrm>
        </p:spPr>
        <p:txBody>
          <a:bodyPr/>
          <a:lstStyle/>
          <a:p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 Property Type Price Analysis</a:t>
            </a:r>
            <a:endParaRPr lang="en-IN" sz="1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FB6A97-634D-AABE-BD95-107F3195E3E9}"/>
              </a:ext>
            </a:extLst>
          </p:cNvPr>
          <p:cNvSpPr/>
          <p:nvPr/>
        </p:nvSpPr>
        <p:spPr>
          <a:xfrm>
            <a:off x="120968" y="1927411"/>
            <a:ext cx="2811015" cy="1325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Entire Place type </a:t>
            </a:r>
            <a:r>
              <a:rPr lang="en-IN" sz="1400" dirty="0">
                <a:solidFill>
                  <a:schemeClr val="tx1"/>
                </a:solidFill>
              </a:rPr>
              <a:t>has the highest </a:t>
            </a:r>
            <a:r>
              <a:rPr lang="en-IN" sz="1400" dirty="0" err="1">
                <a:solidFill>
                  <a:schemeClr val="tx1"/>
                </a:solidFill>
              </a:rPr>
              <a:t>Avg</a:t>
            </a:r>
            <a:r>
              <a:rPr lang="en-IN" sz="1400" dirty="0">
                <a:solidFill>
                  <a:schemeClr val="tx1"/>
                </a:solidFill>
              </a:rPr>
              <a:t> price </a:t>
            </a:r>
            <a:r>
              <a:rPr lang="en-IN" sz="1400" dirty="0" err="1">
                <a:solidFill>
                  <a:schemeClr val="tx1"/>
                </a:solidFill>
              </a:rPr>
              <a:t>i.e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b="1" dirty="0">
                <a:solidFill>
                  <a:srgbClr val="002060"/>
                </a:solidFill>
              </a:rPr>
              <a:t>674 USD </a:t>
            </a:r>
            <a:r>
              <a:rPr lang="en-IN" sz="1400" dirty="0">
                <a:solidFill>
                  <a:schemeClr val="tx1"/>
                </a:solidFill>
              </a:rPr>
              <a:t>among all the available room types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CF3DFC-92C6-E3D8-0B91-75A7E2A06781}"/>
              </a:ext>
            </a:extLst>
          </p:cNvPr>
          <p:cNvSpPr/>
          <p:nvPr/>
        </p:nvSpPr>
        <p:spPr>
          <a:xfrm>
            <a:off x="120968" y="4957490"/>
            <a:ext cx="2811015" cy="1325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In Entire Place Category , 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Entire Villa </a:t>
            </a:r>
            <a:r>
              <a:rPr lang="en-IN" sz="1400" dirty="0">
                <a:solidFill>
                  <a:schemeClr val="tx1"/>
                </a:solidFill>
              </a:rPr>
              <a:t>has the Maximum landing </a:t>
            </a:r>
            <a:r>
              <a:rPr lang="en-IN" sz="1400" dirty="0" err="1">
                <a:solidFill>
                  <a:schemeClr val="tx1"/>
                </a:solidFill>
              </a:rPr>
              <a:t>costst</a:t>
            </a:r>
            <a:r>
              <a:rPr lang="en-IN" sz="1400" dirty="0">
                <a:solidFill>
                  <a:schemeClr val="tx1"/>
                </a:solidFill>
              </a:rPr>
              <a:t> which is around </a:t>
            </a:r>
            <a:r>
              <a:rPr lang="en-IN" sz="1400" b="1" dirty="0">
                <a:solidFill>
                  <a:srgbClr val="002060"/>
                </a:solidFill>
              </a:rPr>
              <a:t>9018 USD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0CE5-D9FB-C263-DAE8-734250B3E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718" y="1361044"/>
            <a:ext cx="8984584" cy="54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03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23AD-740D-5D5C-0199-92E63025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024594"/>
            <a:ext cx="728776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3614938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Business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54138" y="1726955"/>
            <a:ext cx="8535838" cy="1702045"/>
          </a:xfrm>
        </p:spPr>
        <p:txBody>
          <a:bodyPr>
            <a:normAutofit/>
          </a:bodyPr>
          <a:lstStyle/>
          <a:p>
            <a:r>
              <a:rPr lang="en-IN" sz="1800" b="1" dirty="0"/>
              <a:t>Airbnb</a:t>
            </a:r>
            <a:r>
              <a:rPr lang="en-US" sz="1800" dirty="0"/>
              <a:t> has provided  their datasets related to Airbnb </a:t>
            </a:r>
            <a:r>
              <a:rPr lang="en-US" sz="1800" b="1" dirty="0"/>
              <a:t>listings and reviewer scores</a:t>
            </a:r>
            <a:r>
              <a:rPr lang="en-US" sz="1800" dirty="0"/>
              <a:t> worldwide</a:t>
            </a:r>
            <a:r>
              <a:rPr lang="en-US" sz="1800" b="1" dirty="0"/>
              <a:t> </a:t>
            </a:r>
            <a:r>
              <a:rPr lang="en-US" sz="1800" dirty="0"/>
              <a:t>to gain a deeper understanding of Airbnb's </a:t>
            </a:r>
            <a:r>
              <a:rPr lang="en-US" sz="1800" b="1" dirty="0"/>
              <a:t>operations</a:t>
            </a:r>
            <a:r>
              <a:rPr lang="en-US" sz="1800" dirty="0"/>
              <a:t> and draw meaningful insights from the data.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4BF2-C6CA-E179-438F-61A2F559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-271370"/>
            <a:ext cx="7287768" cy="1325563"/>
          </a:xfrm>
        </p:spPr>
        <p:txBody>
          <a:bodyPr/>
          <a:lstStyle/>
          <a:p>
            <a:r>
              <a:rPr lang="en-IN" dirty="0"/>
              <a:t>Data understanding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13D99-5523-B20D-91D6-570B792629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7926" y="1825576"/>
            <a:ext cx="8777885" cy="5014499"/>
          </a:xfrm>
        </p:spPr>
        <p:txBody>
          <a:bodyPr/>
          <a:lstStyle/>
          <a:p>
            <a:r>
              <a:rPr lang="en-US" dirty="0"/>
              <a:t>Let’s see </a:t>
            </a:r>
            <a:r>
              <a:rPr lang="en-US" b="1" dirty="0"/>
              <a:t>what data do we have </a:t>
            </a:r>
            <a:r>
              <a:rPr lang="en-US" dirty="0"/>
              <a:t>for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Listing</a:t>
            </a:r>
            <a:r>
              <a:rPr lang="en-IN" dirty="0"/>
              <a:t> Details</a:t>
            </a:r>
            <a:r>
              <a:rPr lang="en-IN" b="1" dirty="0"/>
              <a:t>, Host </a:t>
            </a:r>
            <a:r>
              <a:rPr lang="en-IN" dirty="0"/>
              <a:t>Details</a:t>
            </a:r>
            <a:r>
              <a:rPr lang="en-IN" b="1" dirty="0"/>
              <a:t>, Location </a:t>
            </a:r>
            <a:r>
              <a:rPr lang="en-IN" dirty="0"/>
              <a:t>Details</a:t>
            </a:r>
            <a:r>
              <a:rPr lang="en-IN" b="1" dirty="0"/>
              <a:t>, Property </a:t>
            </a:r>
            <a:r>
              <a:rPr lang="en-IN" dirty="0"/>
              <a:t>Details</a:t>
            </a:r>
            <a:r>
              <a:rPr lang="en-IN" b="1" dirty="0"/>
              <a:t>, Listing Price, Review Score</a:t>
            </a:r>
          </a:p>
          <a:p>
            <a:pPr algn="just"/>
            <a:r>
              <a:rPr lang="en-US" dirty="0"/>
              <a:t> Now, Let’s see </a:t>
            </a:r>
            <a:r>
              <a:rPr lang="en-US" b="1" dirty="0"/>
              <a:t>what More data do we Need </a:t>
            </a:r>
            <a:r>
              <a:rPr lang="en-US" dirty="0"/>
              <a:t>to have for better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>
                <a:solidFill>
                  <a:srgbClr val="92D050"/>
                </a:solidFill>
              </a:rPr>
              <a:t>Blank</a:t>
            </a:r>
            <a:r>
              <a:rPr lang="en-IN" dirty="0"/>
              <a:t> Host </a:t>
            </a:r>
            <a:r>
              <a:rPr lang="en-IN" b="1" dirty="0">
                <a:solidFill>
                  <a:srgbClr val="92D050"/>
                </a:solidFill>
              </a:rPr>
              <a:t>Response 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Blank Host </a:t>
            </a:r>
            <a:r>
              <a:rPr lang="en-IN" b="1" dirty="0">
                <a:solidFill>
                  <a:srgbClr val="92D050"/>
                </a:solidFill>
              </a:rPr>
              <a:t>Response Rate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Blank Host </a:t>
            </a:r>
            <a:r>
              <a:rPr lang="en-IN" b="1" dirty="0">
                <a:solidFill>
                  <a:srgbClr val="92D050"/>
                </a:solidFill>
              </a:rPr>
              <a:t>Acceptance Rate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Blank </a:t>
            </a:r>
            <a:r>
              <a:rPr lang="en-IN" b="1" dirty="0">
                <a:solidFill>
                  <a:srgbClr val="92D050"/>
                </a:solidFill>
              </a:rPr>
              <a:t>District </a:t>
            </a:r>
            <a:r>
              <a:rPr lang="en-IN" dirty="0"/>
              <a:t>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Blank </a:t>
            </a:r>
            <a:r>
              <a:rPr lang="en-IN" b="1" dirty="0">
                <a:solidFill>
                  <a:srgbClr val="92D050"/>
                </a:solidFill>
              </a:rPr>
              <a:t>Review Score </a:t>
            </a:r>
            <a:r>
              <a:rPr lang="en-IN" dirty="0"/>
              <a:t>Data</a:t>
            </a:r>
          </a:p>
          <a:p>
            <a:pPr algn="just"/>
            <a:r>
              <a:rPr lang="en-IN" dirty="0"/>
              <a:t>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Format  - Xlsx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Number of Records – 2,79,713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12938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A252-1D21-D57D-75EB-5E93A4A6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535457"/>
            <a:ext cx="7287768" cy="1325563"/>
          </a:xfrm>
        </p:spPr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5A571-CB9B-FD2B-6C47-827730CAA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82470" y="3233032"/>
            <a:ext cx="8830235" cy="2100970"/>
          </a:xfrm>
        </p:spPr>
        <p:txBody>
          <a:bodyPr/>
          <a:lstStyle/>
          <a:p>
            <a:r>
              <a:rPr lang="en-US" dirty="0"/>
              <a:t>How did </a:t>
            </a:r>
            <a:r>
              <a:rPr lang="en-US" dirty="0" err="1"/>
              <a:t>i</a:t>
            </a:r>
            <a:r>
              <a:rPr lang="en-US" dirty="0"/>
              <a:t> organize the data for modeling?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Checked </a:t>
            </a:r>
            <a:r>
              <a:rPr lang="en-US" b="1" dirty="0"/>
              <a:t>Duplicate Data</a:t>
            </a:r>
            <a:r>
              <a:rPr lang="en-US" dirty="0"/>
              <a:t> Entry. ( Found None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Ignored</a:t>
            </a:r>
            <a:r>
              <a:rPr lang="en-US" dirty="0"/>
              <a:t> Listing Name, </a:t>
            </a:r>
            <a:r>
              <a:rPr lang="en-US" dirty="0" err="1"/>
              <a:t>Superhost</a:t>
            </a:r>
            <a:r>
              <a:rPr lang="en-US" dirty="0"/>
              <a:t>, Profile Pic, Identity,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Deleted</a:t>
            </a:r>
            <a:r>
              <a:rPr lang="en-US" dirty="0"/>
              <a:t> Longitude, Latitude, accommodates, bedrooms, </a:t>
            </a:r>
          </a:p>
          <a:p>
            <a:r>
              <a:rPr lang="en-US" dirty="0"/>
              <a:t>     amenities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2608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6846-8DAC-A014-BBF2-E87FEA20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094" y="304799"/>
            <a:ext cx="7337074" cy="623888"/>
          </a:xfrm>
        </p:spPr>
        <p:txBody>
          <a:bodyPr/>
          <a:lstStyle/>
          <a:p>
            <a:r>
              <a:rPr lang="en-US" dirty="0"/>
              <a:t>Findings / Evaluation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19B3-20FA-E0A7-48BF-69411A38B9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46613" y="1766047"/>
            <a:ext cx="8857128" cy="73510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least favourable location </a:t>
            </a:r>
            <a:r>
              <a:rPr lang="en-IN" sz="1800" b="1" dirty="0"/>
              <a:t>:-</a:t>
            </a:r>
            <a:endParaRPr lang="en-IN" b="1" dirty="0"/>
          </a:p>
          <a:p>
            <a:endParaRPr lang="en-IN" b="1" dirty="0"/>
          </a:p>
          <a:p>
            <a:r>
              <a:rPr lang="en-IN" b="1" dirty="0"/>
              <a:t> </a:t>
            </a:r>
            <a:endParaRPr lang="en-IN" sz="1800" b="1" dirty="0"/>
          </a:p>
          <a:p>
            <a:endParaRPr lang="en-IN" sz="1800" b="1" dirty="0"/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07D6C-A28E-3120-7F5C-C8F678EEE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08" y="1493947"/>
            <a:ext cx="9017121" cy="53102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85B184-1685-F7A9-8587-09D6BF95511D}"/>
              </a:ext>
            </a:extLst>
          </p:cNvPr>
          <p:cNvSpPr/>
          <p:nvPr/>
        </p:nvSpPr>
        <p:spPr>
          <a:xfrm>
            <a:off x="609599" y="183776"/>
            <a:ext cx="1810871" cy="6490447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 anchorCtr="0"/>
          <a:lstStyle/>
          <a:p>
            <a:pPr algn="ctr"/>
            <a:r>
              <a:rPr lang="en-IN" sz="5400" b="1" dirty="0">
                <a:solidFill>
                  <a:schemeClr val="accent3">
                    <a:lumMod val="50000"/>
                  </a:schemeClr>
                </a:solidFill>
              </a:rPr>
              <a:t>ISTANBUL</a:t>
            </a:r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763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E4A9-413C-B7B4-AA8A-02D722A0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-446639"/>
            <a:ext cx="7287768" cy="1325563"/>
          </a:xfrm>
        </p:spPr>
        <p:txBody>
          <a:bodyPr/>
          <a:lstStyle/>
          <a:p>
            <a:r>
              <a:rPr lang="en-US" dirty="0"/>
              <a:t>Findings / Evaluation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1E7C-97A7-B114-71A5-5CEFA99931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47478" y="615818"/>
            <a:ext cx="8793819" cy="1222307"/>
          </a:xfrm>
        </p:spPr>
        <p:txBody>
          <a:bodyPr/>
          <a:lstStyle/>
          <a:p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Host Response Time Impact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:-</a:t>
            </a:r>
          </a:p>
          <a:p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FFDBC2-5F24-158E-6342-9BAB3C6B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326" y="1308618"/>
            <a:ext cx="9113673" cy="5549381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39DD17B9-AB26-35AF-B56C-A716049AD4F8}"/>
              </a:ext>
            </a:extLst>
          </p:cNvPr>
          <p:cNvGrpSpPr/>
          <p:nvPr/>
        </p:nvGrpSpPr>
        <p:grpSpPr>
          <a:xfrm>
            <a:off x="143429" y="537886"/>
            <a:ext cx="7001442" cy="1353058"/>
            <a:chOff x="143429" y="537886"/>
            <a:chExt cx="7001442" cy="135305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E7B3FA0-2B7A-D72F-9748-7AA28D36F104}"/>
                </a:ext>
              </a:extLst>
            </p:cNvPr>
            <p:cNvSpPr/>
            <p:nvPr/>
          </p:nvSpPr>
          <p:spPr>
            <a:xfrm>
              <a:off x="143429" y="537886"/>
              <a:ext cx="2779059" cy="9233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Guests Have Given </a:t>
              </a:r>
              <a:r>
                <a:rPr lang="en-IN" sz="1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Good Review Ratings</a:t>
              </a:r>
              <a:r>
                <a:rPr lang="en-IN" sz="1400" dirty="0"/>
                <a:t> To Those Hosts, Who Have Responded Within </a:t>
              </a:r>
              <a:r>
                <a:rPr lang="en-IN" sz="1400" b="1" dirty="0">
                  <a:solidFill>
                    <a:srgbClr val="002060"/>
                  </a:solidFill>
                </a:rPr>
                <a:t>An Hour</a:t>
              </a:r>
              <a:r>
                <a:rPr lang="en-IN" sz="1400" dirty="0"/>
                <a:t> OR </a:t>
              </a:r>
              <a:r>
                <a:rPr lang="en-IN" sz="1400" b="1" dirty="0">
                  <a:solidFill>
                    <a:srgbClr val="002060"/>
                  </a:solidFill>
                </a:rPr>
                <a:t>Few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809F7E4-BA89-0EAA-4449-A21D3E2966CF}"/>
                </a:ext>
              </a:extLst>
            </p:cNvPr>
            <p:cNvCxnSpPr>
              <a:cxnSpLocks/>
            </p:cNvCxnSpPr>
            <p:nvPr/>
          </p:nvCxnSpPr>
          <p:spPr>
            <a:xfrm>
              <a:off x="2922498" y="878924"/>
              <a:ext cx="4222373" cy="101202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398466F-D888-5150-B62F-C9BD38DA6A7D}"/>
              </a:ext>
            </a:extLst>
          </p:cNvPr>
          <p:cNvGrpSpPr/>
          <p:nvPr/>
        </p:nvGrpSpPr>
        <p:grpSpPr>
          <a:xfrm>
            <a:off x="143429" y="1506074"/>
            <a:ext cx="3558995" cy="2449879"/>
            <a:chOff x="143429" y="1506074"/>
            <a:chExt cx="3558995" cy="244987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5BB084E-CC71-667F-BB65-E4B18A8A65FF}"/>
                </a:ext>
              </a:extLst>
            </p:cNvPr>
            <p:cNvSpPr/>
            <p:nvPr/>
          </p:nvSpPr>
          <p:spPr>
            <a:xfrm>
              <a:off x="143429" y="1506074"/>
              <a:ext cx="2779059" cy="11564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Reason</a:t>
              </a:r>
              <a:r>
                <a:rPr lang="en-IN" sz="1400" dirty="0">
                  <a:solidFill>
                    <a:schemeClr val="tx1"/>
                  </a:solidFill>
                </a:rPr>
                <a:t> may have been, </a:t>
              </a:r>
              <a:r>
                <a:rPr lang="en-IN" sz="1400" b="1" dirty="0">
                  <a:solidFill>
                    <a:srgbClr val="002060"/>
                  </a:solidFill>
                </a:rPr>
                <a:t>High Response time</a:t>
              </a:r>
              <a:r>
                <a:rPr lang="en-IN" sz="1400" dirty="0">
                  <a:solidFill>
                    <a:schemeClr val="tx1"/>
                  </a:solidFill>
                </a:rPr>
                <a:t> along with </a:t>
              </a:r>
              <a:r>
                <a:rPr lang="en-IN" sz="1400" b="1" dirty="0">
                  <a:solidFill>
                    <a:srgbClr val="002060"/>
                  </a:solidFill>
                </a:rPr>
                <a:t>Lowest </a:t>
              </a:r>
              <a:r>
                <a:rPr lang="en-IN" sz="1400" b="1" dirty="0" err="1">
                  <a:solidFill>
                    <a:srgbClr val="002060"/>
                  </a:solidFill>
                </a:rPr>
                <a:t>Avg</a:t>
              </a:r>
              <a:r>
                <a:rPr lang="en-IN" sz="1400" b="1" dirty="0">
                  <a:solidFill>
                    <a:srgbClr val="002060"/>
                  </a:solidFill>
                </a:rPr>
                <a:t> Price</a:t>
              </a:r>
              <a:r>
                <a:rPr lang="en-IN" sz="1400" dirty="0">
                  <a:solidFill>
                    <a:schemeClr val="tx1"/>
                  </a:solidFill>
                </a:rPr>
                <a:t> and </a:t>
              </a:r>
              <a:r>
                <a:rPr lang="en-IN" sz="1400" b="1" dirty="0">
                  <a:solidFill>
                    <a:srgbClr val="002060"/>
                  </a:solidFill>
                </a:rPr>
                <a:t>Max listed Properties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8C3875F-7DF9-8C24-3BE3-1AED77ED464F}"/>
                </a:ext>
              </a:extLst>
            </p:cNvPr>
            <p:cNvCxnSpPr>
              <a:cxnSpLocks/>
            </p:cNvCxnSpPr>
            <p:nvPr/>
          </p:nvCxnSpPr>
          <p:spPr>
            <a:xfrm>
              <a:off x="2922488" y="2348753"/>
              <a:ext cx="779936" cy="160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24CE5F6-03F8-DFDA-F88F-2B96C05613EE}"/>
              </a:ext>
            </a:extLst>
          </p:cNvPr>
          <p:cNvGrpSpPr/>
          <p:nvPr/>
        </p:nvGrpSpPr>
        <p:grpSpPr>
          <a:xfrm>
            <a:off x="143429" y="2707350"/>
            <a:ext cx="7126948" cy="1156443"/>
            <a:chOff x="143429" y="2707350"/>
            <a:chExt cx="7126948" cy="115644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E73104A-AAC9-2A39-1CFE-83DFE576D94C}"/>
                </a:ext>
              </a:extLst>
            </p:cNvPr>
            <p:cNvSpPr/>
            <p:nvPr/>
          </p:nvSpPr>
          <p:spPr>
            <a:xfrm>
              <a:off x="143429" y="2707350"/>
              <a:ext cx="2779059" cy="11564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Even though, Hosts who </a:t>
              </a:r>
              <a:r>
                <a:rPr lang="en-IN" sz="1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respond after few days </a:t>
              </a:r>
              <a:r>
                <a:rPr lang="en-IN" sz="1400" dirty="0">
                  <a:solidFill>
                    <a:schemeClr val="tx1"/>
                  </a:solidFill>
                </a:rPr>
                <a:t>are offering 2</a:t>
              </a:r>
              <a:r>
                <a:rPr lang="en-IN" sz="1400" baseline="30000" dirty="0">
                  <a:solidFill>
                    <a:schemeClr val="tx1"/>
                  </a:solidFill>
                </a:rPr>
                <a:t>nd</a:t>
              </a:r>
              <a:r>
                <a:rPr lang="en-IN" sz="1400" dirty="0">
                  <a:solidFill>
                    <a:schemeClr val="tx1"/>
                  </a:solidFill>
                </a:rPr>
                <a:t> lowest </a:t>
              </a:r>
              <a:r>
                <a:rPr lang="en-IN" sz="1400" dirty="0" err="1">
                  <a:solidFill>
                    <a:schemeClr val="tx1"/>
                  </a:solidFill>
                </a:rPr>
                <a:t>Avg</a:t>
              </a:r>
              <a:r>
                <a:rPr lang="en-IN" sz="1400" dirty="0">
                  <a:solidFill>
                    <a:schemeClr val="tx1"/>
                  </a:solidFill>
                </a:rPr>
                <a:t> price still got </a:t>
              </a:r>
              <a:r>
                <a:rPr lang="en-IN" sz="1400" b="1" dirty="0">
                  <a:solidFill>
                    <a:srgbClr val="002060"/>
                  </a:solidFill>
                </a:rPr>
                <a:t>least Review Score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9BFD126-3E3C-809D-F471-199282F523CB}"/>
                </a:ext>
              </a:extLst>
            </p:cNvPr>
            <p:cNvCxnSpPr>
              <a:cxnSpLocks/>
            </p:cNvCxnSpPr>
            <p:nvPr/>
          </p:nvCxnSpPr>
          <p:spPr>
            <a:xfrm>
              <a:off x="2850776" y="2841804"/>
              <a:ext cx="4419601" cy="448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97A49EA-49CC-3512-40FA-8D91A1038D2F}"/>
              </a:ext>
            </a:extLst>
          </p:cNvPr>
          <p:cNvGrpSpPr/>
          <p:nvPr/>
        </p:nvGrpSpPr>
        <p:grpSpPr>
          <a:xfrm>
            <a:off x="143429" y="3908620"/>
            <a:ext cx="10963842" cy="2232204"/>
            <a:chOff x="143429" y="3908620"/>
            <a:chExt cx="10963842" cy="223220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6912AC7-BBE3-7685-E1DC-98A19D0B0C51}"/>
                </a:ext>
              </a:extLst>
            </p:cNvPr>
            <p:cNvSpPr/>
            <p:nvPr/>
          </p:nvSpPr>
          <p:spPr>
            <a:xfrm>
              <a:off x="143429" y="3908620"/>
              <a:ext cx="2779059" cy="11564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Reason</a:t>
              </a:r>
              <a:r>
                <a:rPr lang="en-IN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IN" sz="1400" dirty="0">
                  <a:solidFill>
                    <a:schemeClr val="tx1"/>
                  </a:solidFill>
                </a:rPr>
                <a:t>Being, </a:t>
              </a:r>
              <a:r>
                <a:rPr lang="en-IN" sz="1400" b="1" dirty="0">
                  <a:solidFill>
                    <a:srgbClr val="002060"/>
                  </a:solidFill>
                </a:rPr>
                <a:t>less property</a:t>
              </a:r>
              <a:r>
                <a:rPr lang="en-IN" sz="1400" dirty="0">
                  <a:solidFill>
                    <a:schemeClr val="tx1"/>
                  </a:solidFill>
                </a:rPr>
                <a:t>, do not </a:t>
              </a:r>
              <a:r>
                <a:rPr lang="en-IN" sz="1400" b="1" dirty="0">
                  <a:solidFill>
                    <a:srgbClr val="002060"/>
                  </a:solidFill>
                </a:rPr>
                <a:t>Communicate</a:t>
              </a:r>
              <a:r>
                <a:rPr lang="en-IN" sz="1400" dirty="0">
                  <a:solidFill>
                    <a:schemeClr val="tx1"/>
                  </a:solidFill>
                </a:rPr>
                <a:t> much, </a:t>
              </a:r>
              <a:r>
                <a:rPr lang="en-IN" sz="1400" b="1" dirty="0">
                  <a:solidFill>
                    <a:srgbClr val="002060"/>
                  </a:solidFill>
                </a:rPr>
                <a:t>least Acceptance </a:t>
              </a:r>
              <a:r>
                <a:rPr lang="en-IN" sz="1400" dirty="0">
                  <a:solidFill>
                    <a:schemeClr val="tx1"/>
                  </a:solidFill>
                </a:rPr>
                <a:t>Rate</a:t>
              </a:r>
              <a:endParaRPr lang="en-IN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7B02C42-982A-9812-B990-C0EE30564EE2}"/>
                </a:ext>
              </a:extLst>
            </p:cNvPr>
            <p:cNvCxnSpPr>
              <a:cxnSpLocks/>
            </p:cNvCxnSpPr>
            <p:nvPr/>
          </p:nvCxnSpPr>
          <p:spPr>
            <a:xfrm>
              <a:off x="2922488" y="4231341"/>
              <a:ext cx="8184783" cy="19094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A704A90-E8EF-ABEF-B9EC-0CC9038CCEE2}"/>
                </a:ext>
              </a:extLst>
            </p:cNvPr>
            <p:cNvCxnSpPr>
              <a:cxnSpLocks/>
            </p:cNvCxnSpPr>
            <p:nvPr/>
          </p:nvCxnSpPr>
          <p:spPr>
            <a:xfrm>
              <a:off x="2922488" y="4231341"/>
              <a:ext cx="1532971" cy="18825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4D632A7-7ADC-17E0-3A67-090D5FFFB05A}"/>
              </a:ext>
            </a:extLst>
          </p:cNvPr>
          <p:cNvGrpSpPr/>
          <p:nvPr/>
        </p:nvGrpSpPr>
        <p:grpSpPr>
          <a:xfrm>
            <a:off x="143429" y="4123765"/>
            <a:ext cx="7593114" cy="2151541"/>
            <a:chOff x="143429" y="4123765"/>
            <a:chExt cx="7593114" cy="215154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ECC45EE-5E72-487A-2EF2-45FBB2EC3211}"/>
                </a:ext>
              </a:extLst>
            </p:cNvPr>
            <p:cNvSpPr/>
            <p:nvPr/>
          </p:nvSpPr>
          <p:spPr>
            <a:xfrm>
              <a:off x="143429" y="5118863"/>
              <a:ext cx="2779059" cy="11564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Also, We can </a:t>
              </a:r>
              <a:r>
                <a:rPr lang="en-IN" sz="1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infer</a:t>
              </a:r>
              <a:r>
                <a:rPr lang="en-IN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IN" sz="1400" dirty="0">
                  <a:solidFill>
                    <a:schemeClr val="tx1"/>
                  </a:solidFill>
                </a:rPr>
                <a:t>that </a:t>
              </a:r>
              <a:r>
                <a:rPr lang="en-IN" sz="1400" b="1" dirty="0">
                  <a:solidFill>
                    <a:srgbClr val="002060"/>
                  </a:solidFill>
                </a:rPr>
                <a:t>Host Who Communicate more </a:t>
              </a:r>
              <a:r>
                <a:rPr lang="en-IN" sz="1400" dirty="0">
                  <a:solidFill>
                    <a:schemeClr val="tx1"/>
                  </a:solidFill>
                </a:rPr>
                <a:t>with the Guests, have </a:t>
              </a:r>
              <a:r>
                <a:rPr lang="en-IN" sz="1400" b="1" dirty="0">
                  <a:solidFill>
                    <a:srgbClr val="002060"/>
                  </a:solidFill>
                </a:rPr>
                <a:t>more Acceptance rate </a:t>
              </a:r>
              <a:r>
                <a:rPr lang="en-IN" sz="1400" dirty="0">
                  <a:solidFill>
                    <a:schemeClr val="tx1"/>
                  </a:solidFill>
                </a:rPr>
                <a:t>then the others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B58880-D1F1-AA3B-2E97-F772C52E1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2488" y="4123765"/>
              <a:ext cx="4814055" cy="145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9739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5D10-2A67-1D7B-CD27-6FE4DB16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609" y="-459631"/>
            <a:ext cx="8390467" cy="1325563"/>
          </a:xfrm>
        </p:spPr>
        <p:txBody>
          <a:bodyPr/>
          <a:lstStyle/>
          <a:p>
            <a:r>
              <a:rPr lang="en-US" dirty="0"/>
              <a:t>Findings / Evaluation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25977-EDD7-6C15-F544-A1469E5325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41131" y="753829"/>
            <a:ext cx="8932335" cy="985326"/>
          </a:xfrm>
        </p:spPr>
        <p:txBody>
          <a:bodyPr/>
          <a:lstStyle/>
          <a:p>
            <a:pPr lvl="1" algn="l"/>
            <a:r>
              <a:rPr lang="en-IN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 . Airbnb listing prices and noteworthy trends or variations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915680-BE9D-78E4-205E-1F378C8C31D6}"/>
              </a:ext>
            </a:extLst>
          </p:cNvPr>
          <p:cNvSpPr/>
          <p:nvPr/>
        </p:nvSpPr>
        <p:spPr>
          <a:xfrm>
            <a:off x="143429" y="2079814"/>
            <a:ext cx="2811015" cy="1325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Paris, NY, Sydney </a:t>
            </a:r>
            <a:r>
              <a:rPr lang="en-IN" sz="1400" dirty="0">
                <a:solidFill>
                  <a:schemeClr val="tx1"/>
                </a:solidFill>
              </a:rPr>
              <a:t>have the </a:t>
            </a:r>
            <a:r>
              <a:rPr lang="en-IN" sz="1400" b="1" dirty="0">
                <a:solidFill>
                  <a:srgbClr val="002060"/>
                </a:solidFill>
              </a:rPr>
              <a:t>High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b="1" dirty="0">
                <a:solidFill>
                  <a:srgbClr val="002060"/>
                </a:solidFill>
              </a:rPr>
              <a:t>Acceptance rate </a:t>
            </a:r>
            <a:r>
              <a:rPr lang="en-IN" sz="1400" dirty="0">
                <a:solidFill>
                  <a:schemeClr val="tx1"/>
                </a:solidFill>
              </a:rPr>
              <a:t>at the </a:t>
            </a:r>
            <a:r>
              <a:rPr lang="en-IN" sz="1400" b="1" dirty="0">
                <a:solidFill>
                  <a:srgbClr val="002060"/>
                </a:solidFill>
              </a:rPr>
              <a:t>given </a:t>
            </a:r>
            <a:r>
              <a:rPr lang="en-IN" sz="1400" b="1" dirty="0" err="1">
                <a:solidFill>
                  <a:srgbClr val="002060"/>
                </a:solidFill>
              </a:rPr>
              <a:t>Avg</a:t>
            </a:r>
            <a:r>
              <a:rPr lang="en-IN" sz="1400" b="1" dirty="0">
                <a:solidFill>
                  <a:srgbClr val="002060"/>
                </a:solidFill>
              </a:rPr>
              <a:t> Price</a:t>
            </a:r>
            <a:r>
              <a:rPr lang="en-IN" sz="1400" dirty="0">
                <a:solidFill>
                  <a:schemeClr val="tx1"/>
                </a:solidFill>
              </a:rPr>
              <a:t>, which shows that Guests are Preferring these cities  more then the other cities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256433-9963-E12F-7394-17D68052D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834" y="1432074"/>
            <a:ext cx="9034451" cy="5425926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570104-B645-67BB-5D8D-91E28AF5FFEF}"/>
              </a:ext>
            </a:extLst>
          </p:cNvPr>
          <p:cNvSpPr/>
          <p:nvPr/>
        </p:nvSpPr>
        <p:spPr>
          <a:xfrm>
            <a:off x="152393" y="3523134"/>
            <a:ext cx="2811015" cy="1325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Bangkok</a:t>
            </a:r>
            <a:r>
              <a:rPr lang="en-IN" sz="1400" dirty="0">
                <a:solidFill>
                  <a:schemeClr val="tx1"/>
                </a:solidFill>
              </a:rPr>
              <a:t> Has </a:t>
            </a:r>
            <a:r>
              <a:rPr lang="en-IN" sz="1400" b="1" dirty="0">
                <a:solidFill>
                  <a:srgbClr val="002060"/>
                </a:solidFill>
              </a:rPr>
              <a:t>High </a:t>
            </a:r>
            <a:r>
              <a:rPr lang="en-IN" sz="1400" b="1" dirty="0" err="1">
                <a:solidFill>
                  <a:srgbClr val="002060"/>
                </a:solidFill>
              </a:rPr>
              <a:t>Avg</a:t>
            </a:r>
            <a:r>
              <a:rPr lang="en-IN" sz="1400" b="1" dirty="0">
                <a:solidFill>
                  <a:srgbClr val="002060"/>
                </a:solidFill>
              </a:rPr>
              <a:t> listing price </a:t>
            </a:r>
            <a:r>
              <a:rPr lang="en-IN" sz="1400" dirty="0">
                <a:solidFill>
                  <a:schemeClr val="tx1"/>
                </a:solidFill>
              </a:rPr>
              <a:t>then the others and Very </a:t>
            </a:r>
            <a:r>
              <a:rPr lang="en-IN" sz="1400" b="1" dirty="0">
                <a:solidFill>
                  <a:srgbClr val="002060"/>
                </a:solidFill>
              </a:rPr>
              <a:t>Low Acceptance </a:t>
            </a:r>
            <a:r>
              <a:rPr lang="en-IN" sz="1400" dirty="0">
                <a:solidFill>
                  <a:schemeClr val="tx1"/>
                </a:solidFill>
              </a:rPr>
              <a:t>Rate from Guests</a:t>
            </a:r>
          </a:p>
        </p:txBody>
      </p:sp>
    </p:spTree>
    <p:extLst>
      <p:ext uri="{BB962C8B-B14F-4D97-AF65-F5344CB8AC3E}">
        <p14:creationId xmlns:p14="http://schemas.microsoft.com/office/powerpoint/2010/main" val="293049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E672F-7E71-4491-CCD8-8B2000C83E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4980" y="1410199"/>
            <a:ext cx="8844619" cy="5311275"/>
          </a:xfrm>
        </p:spPr>
        <p:txBody>
          <a:bodyPr/>
          <a:lstStyle/>
          <a:p>
            <a:endParaRPr lang="en-IN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65F1F-4BF4-1FFB-FCD3-78E5DB835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69" y="47040"/>
            <a:ext cx="9002690" cy="681095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FB74AC-0C9B-9033-4837-0324995EFADA}"/>
              </a:ext>
            </a:extLst>
          </p:cNvPr>
          <p:cNvSpPr/>
          <p:nvPr/>
        </p:nvSpPr>
        <p:spPr>
          <a:xfrm>
            <a:off x="138898" y="439271"/>
            <a:ext cx="2811015" cy="1325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Response Category Wise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8A9DF0-DDAE-2AA0-27F4-B8FEEED76DDB}"/>
              </a:ext>
            </a:extLst>
          </p:cNvPr>
          <p:cNvSpPr/>
          <p:nvPr/>
        </p:nvSpPr>
        <p:spPr>
          <a:xfrm>
            <a:off x="152401" y="3421001"/>
            <a:ext cx="2811015" cy="23253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One of the reason for these cities to become favourable place is that Hosts are </a:t>
            </a:r>
            <a:r>
              <a:rPr lang="en-IN" sz="1400" b="1" dirty="0">
                <a:solidFill>
                  <a:srgbClr val="002060"/>
                </a:solidFill>
              </a:rPr>
              <a:t>well versed to communicate </a:t>
            </a:r>
            <a:r>
              <a:rPr lang="en-IN" sz="1400" dirty="0">
                <a:solidFill>
                  <a:schemeClr val="tx1"/>
                </a:solidFill>
              </a:rPr>
              <a:t>with guests and </a:t>
            </a:r>
            <a:r>
              <a:rPr lang="en-IN" sz="1400" b="1" dirty="0">
                <a:solidFill>
                  <a:srgbClr val="002060"/>
                </a:solidFill>
              </a:rPr>
              <a:t>Responding within time</a:t>
            </a:r>
            <a:r>
              <a:rPr lang="en-IN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That is why getting </a:t>
            </a:r>
            <a:r>
              <a:rPr lang="en-IN" sz="1400" b="1" dirty="0">
                <a:solidFill>
                  <a:srgbClr val="002060"/>
                </a:solidFill>
              </a:rPr>
              <a:t>high Acceptance</a:t>
            </a:r>
            <a:r>
              <a:rPr lang="en-IN" sz="1400" dirty="0">
                <a:solidFill>
                  <a:schemeClr val="tx1"/>
                </a:solidFill>
              </a:rPr>
              <a:t> from their guests.</a:t>
            </a:r>
          </a:p>
        </p:txBody>
      </p:sp>
    </p:spTree>
    <p:extLst>
      <p:ext uri="{BB962C8B-B14F-4D97-AF65-F5344CB8AC3E}">
        <p14:creationId xmlns:p14="http://schemas.microsoft.com/office/powerpoint/2010/main" val="3089636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0B8D-8349-EDD4-28AA-D9F7986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641" y="-387913"/>
            <a:ext cx="7287768" cy="1325563"/>
          </a:xfrm>
        </p:spPr>
        <p:txBody>
          <a:bodyPr/>
          <a:lstStyle/>
          <a:p>
            <a:r>
              <a:rPr lang="en-US" dirty="0"/>
              <a:t>Findings / Evaluation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CF66A-3A70-2C73-2FFB-3FFE68AF7B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69295" y="625690"/>
            <a:ext cx="7287768" cy="987957"/>
          </a:xfrm>
        </p:spPr>
        <p:txBody>
          <a:bodyPr/>
          <a:lstStyle/>
          <a:p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 Listing Age and Host Tenure</a:t>
            </a:r>
            <a:endParaRPr lang="en-IN" sz="1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F7A7A-0EA0-A3C3-5A97-FE0534CB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957" y="2312573"/>
            <a:ext cx="7633986" cy="347862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FB6A97-634D-AABE-BD95-107F3195E3E9}"/>
              </a:ext>
            </a:extLst>
          </p:cNvPr>
          <p:cNvSpPr/>
          <p:nvPr/>
        </p:nvSpPr>
        <p:spPr>
          <a:xfrm>
            <a:off x="120968" y="2994213"/>
            <a:ext cx="2811015" cy="1325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Total </a:t>
            </a:r>
            <a:r>
              <a:rPr lang="en-IN" sz="1400" b="1" dirty="0">
                <a:solidFill>
                  <a:srgbClr val="002060"/>
                </a:solidFill>
              </a:rPr>
              <a:t>26,000</a:t>
            </a:r>
            <a:r>
              <a:rPr lang="en-IN" sz="1400" dirty="0">
                <a:solidFill>
                  <a:schemeClr val="tx1"/>
                </a:solidFill>
              </a:rPr>
              <a:t> Hosts Have Completed their 10+ yea’s of hosting </a:t>
            </a:r>
          </a:p>
        </p:txBody>
      </p:sp>
    </p:spTree>
    <p:extLst>
      <p:ext uri="{BB962C8B-B14F-4D97-AF65-F5344CB8AC3E}">
        <p14:creationId xmlns:p14="http://schemas.microsoft.com/office/powerpoint/2010/main" val="62036056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35DE4F-C654-46B5-9D7A-C349B80D2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742</TotalTime>
  <Words>470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2</vt:lpstr>
      <vt:lpstr>Quotable</vt:lpstr>
      <vt:lpstr>Airbnb’s Booking Data Analysis</vt:lpstr>
      <vt:lpstr>Business Understanding</vt:lpstr>
      <vt:lpstr>Data understanding</vt:lpstr>
      <vt:lpstr>Data preparation</vt:lpstr>
      <vt:lpstr>Findings / Evaluation</vt:lpstr>
      <vt:lpstr>Findings / Evaluation</vt:lpstr>
      <vt:lpstr>Findings / Evaluation</vt:lpstr>
      <vt:lpstr>PowerPoint Presentation</vt:lpstr>
      <vt:lpstr>Findings / Evaluation</vt:lpstr>
      <vt:lpstr>Findings / Evaluation</vt:lpstr>
      <vt:lpstr>Findings / 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Nile’s Customer Service Data Analysis</dc:title>
  <dc:creator>sumit</dc:creator>
  <cp:lastModifiedBy>sumit tiwari</cp:lastModifiedBy>
  <cp:revision>3</cp:revision>
  <dcterms:created xsi:type="dcterms:W3CDTF">2023-11-19T09:11:33Z</dcterms:created>
  <dcterms:modified xsi:type="dcterms:W3CDTF">2024-01-07T12:57:33Z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